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83" r:id="rId1"/>
  </p:sldMasterIdLst>
  <p:notesMasterIdLst>
    <p:notesMasterId r:id="rId33"/>
  </p:notesMasterIdLst>
  <p:handoutMasterIdLst>
    <p:handoutMasterId r:id="rId34"/>
  </p:handoutMasterIdLst>
  <p:sldIdLst>
    <p:sldId id="259" r:id="rId2"/>
    <p:sldId id="260" r:id="rId3"/>
    <p:sldId id="261" r:id="rId4"/>
    <p:sldId id="272" r:id="rId5"/>
    <p:sldId id="356" r:id="rId6"/>
    <p:sldId id="357" r:id="rId7"/>
    <p:sldId id="273" r:id="rId8"/>
    <p:sldId id="318" r:id="rId9"/>
    <p:sldId id="280" r:id="rId10"/>
    <p:sldId id="275" r:id="rId11"/>
    <p:sldId id="282" r:id="rId12"/>
    <p:sldId id="358" r:id="rId13"/>
    <p:sldId id="319" r:id="rId14"/>
    <p:sldId id="284" r:id="rId15"/>
    <p:sldId id="285" r:id="rId16"/>
    <p:sldId id="306" r:id="rId17"/>
    <p:sldId id="350" r:id="rId18"/>
    <p:sldId id="351" r:id="rId19"/>
    <p:sldId id="352" r:id="rId20"/>
    <p:sldId id="324" r:id="rId21"/>
    <p:sldId id="287" r:id="rId22"/>
    <p:sldId id="288" r:id="rId23"/>
    <p:sldId id="353" r:id="rId24"/>
    <p:sldId id="354" r:id="rId25"/>
    <p:sldId id="332" r:id="rId26"/>
    <p:sldId id="355" r:id="rId27"/>
    <p:sldId id="359" r:id="rId28"/>
    <p:sldId id="363" r:id="rId29"/>
    <p:sldId id="362" r:id="rId30"/>
    <p:sldId id="301" r:id="rId31"/>
    <p:sldId id="299" r:id="rId32"/>
  </p:sldIdLst>
  <p:sldSz cx="9144000" cy="6858000" type="screen4x3"/>
  <p:notesSz cx="6807200" cy="9939338"/>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007" autoAdjust="0"/>
    <p:restoredTop sz="94358" autoAdjust="0"/>
  </p:normalViewPr>
  <p:slideViewPr>
    <p:cSldViewPr>
      <p:cViewPr>
        <p:scale>
          <a:sx n="72" d="100"/>
          <a:sy n="72" d="100"/>
        </p:scale>
        <p:origin x="-222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5" d="100"/>
          <a:sy n="55" d="100"/>
        </p:scale>
        <p:origin x="-2562"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4B8D88-797E-473E-9484-247C10F2E5A7}" type="doc">
      <dgm:prSet loTypeId="urn:microsoft.com/office/officeart/2005/8/layout/vProcess5" loCatId="process" qsTypeId="urn:microsoft.com/office/officeart/2005/8/quickstyle/simple3" qsCatId="simple" csTypeId="urn:microsoft.com/office/officeart/2005/8/colors/colorful4" csCatId="colorful" phldr="1"/>
      <dgm:spPr/>
      <dgm:t>
        <a:bodyPr/>
        <a:lstStyle/>
        <a:p>
          <a:endParaRPr lang="zh-TW" altLang="en-US"/>
        </a:p>
      </dgm:t>
    </dgm:pt>
    <dgm:pt modelId="{3B8822BB-A770-4B4A-9406-98DB29021C3B}">
      <dgm:prSet phldrT="[文字]" custT="1"/>
      <dgm:spPr/>
      <dgm:t>
        <a:bodyPr lIns="72000" tIns="0" rIns="0" bIns="180000" anchor="ctr" anchorCtr="0"/>
        <a:lstStyle/>
        <a:p>
          <a:pPr algn="l">
            <a:tabLst/>
          </a:pPr>
          <a:r>
            <a:rPr lang="en-US" altLang="zh-TW" sz="2000" baseline="0" dirty="0" smtClean="0">
              <a:latin typeface="Times New Roman" panose="02020603050405020304" pitchFamily="18" charset="0"/>
              <a:ea typeface="標楷體" panose="03000509000000000000" pitchFamily="65" charset="-120"/>
            </a:rPr>
            <a:t/>
          </a:r>
          <a:br>
            <a:rPr lang="en-US" altLang="zh-TW" sz="2000" baseline="0" dirty="0" smtClean="0">
              <a:latin typeface="Times New Roman" panose="02020603050405020304" pitchFamily="18" charset="0"/>
              <a:ea typeface="標楷體" panose="03000509000000000000" pitchFamily="65" charset="-120"/>
            </a:rPr>
          </a:br>
          <a:r>
            <a:rPr lang="zh-TW" altLang="en-US" sz="3200" b="1" spc="0" baseline="0" dirty="0" smtClean="0">
              <a:latin typeface="Times New Roman" panose="02020603050405020304" pitchFamily="18" charset="0"/>
              <a:ea typeface="標楷體" panose="03000509000000000000" pitchFamily="65" charset="-120"/>
              <a:hlinkClick xmlns:r="http://schemas.openxmlformats.org/officeDocument/2006/relationships" r:id="rId1" action="ppaction://hlinksldjump"/>
            </a:rPr>
            <a:t>第一階段</a:t>
          </a:r>
          <a:r>
            <a:rPr lang="en-US" altLang="zh-TW" sz="4400" spc="0" baseline="0" dirty="0" smtClean="0">
              <a:latin typeface="Times New Roman" panose="02020603050405020304" pitchFamily="18" charset="0"/>
              <a:ea typeface="標楷體" panose="03000509000000000000" pitchFamily="65" charset="-120"/>
            </a:rPr>
            <a:t/>
          </a:r>
          <a:br>
            <a:rPr lang="en-US" altLang="zh-TW" sz="4400" spc="0" baseline="0" dirty="0" smtClean="0">
              <a:latin typeface="Times New Roman" panose="02020603050405020304" pitchFamily="18" charset="0"/>
              <a:ea typeface="標楷體" panose="03000509000000000000" pitchFamily="65" charset="-120"/>
            </a:rPr>
          </a:br>
          <a:r>
            <a:rPr lang="zh-TW" altLang="en-US" sz="2400" b="0" dirty="0" smtClean="0">
              <a:latin typeface="Times New Roman" panose="02020603050405020304" pitchFamily="18" charset="0"/>
              <a:ea typeface="標楷體" panose="03000509000000000000" pitchFamily="65" charset="-120"/>
              <a:cs typeface="Times New Roman" pitchFamily="18" charset="0"/>
            </a:rPr>
            <a:t>第一次檢視量化基本資料</a:t>
          </a:r>
          <a:r>
            <a:rPr lang="en-US" altLang="zh-TW" sz="2400" b="0" baseline="0" dirty="0" smtClean="0">
              <a:solidFill>
                <a:srgbClr val="0000FF"/>
              </a:solidFill>
              <a:latin typeface="Times New Roman" panose="02020603050405020304" pitchFamily="18" charset="0"/>
              <a:ea typeface="標楷體" panose="03000509000000000000" pitchFamily="65" charset="-120"/>
              <a:cs typeface="Times New Roman" pitchFamily="18" charset="0"/>
            </a:rPr>
            <a:t> </a:t>
          </a:r>
          <a:endParaRPr lang="zh-TW" altLang="en-US" sz="2000" b="0" baseline="0" dirty="0">
            <a:solidFill>
              <a:srgbClr val="0000FF"/>
            </a:solidFill>
            <a:latin typeface="Times New Roman" panose="02020603050405020304" pitchFamily="18" charset="0"/>
            <a:ea typeface="標楷體" panose="03000509000000000000" pitchFamily="65" charset="-120"/>
            <a:cs typeface="Times New Roman" pitchFamily="18" charset="0"/>
          </a:endParaRPr>
        </a:p>
      </dgm:t>
    </dgm:pt>
    <dgm:pt modelId="{DF2E35C8-1754-496E-8597-499094D89EA5}" type="parTrans" cxnId="{02080CBB-FB12-4A18-B515-9E5F24701D11}">
      <dgm:prSet/>
      <dgm:spPr/>
      <dgm:t>
        <a:bodyPr/>
        <a:lstStyle/>
        <a:p>
          <a:endParaRPr lang="zh-TW" altLang="en-US"/>
        </a:p>
      </dgm:t>
    </dgm:pt>
    <dgm:pt modelId="{12A73459-32C8-4A6D-98E6-648781CFBB04}" type="sibTrans" cxnId="{02080CBB-FB12-4A18-B515-9E5F24701D11}">
      <dgm:prSet/>
      <dgm:spPr/>
      <dgm:t>
        <a:bodyPr/>
        <a:lstStyle/>
        <a:p>
          <a:endParaRPr lang="zh-TW" altLang="en-US"/>
        </a:p>
      </dgm:t>
    </dgm:pt>
    <dgm:pt modelId="{84F133C2-2C9E-4181-A433-48192263F64F}">
      <dgm:prSet phldrT="[文字]" custT="1"/>
      <dgm:spPr/>
      <dgm:t>
        <a:bodyPr/>
        <a:lstStyle/>
        <a:p>
          <a:pPr defTabSz="900113"/>
          <a:r>
            <a:rPr lang="zh-TW" altLang="en-US" sz="3200" b="1" spc="0" baseline="0" dirty="0" smtClean="0">
              <a:latin typeface="Times New Roman" panose="02020603050405020304" pitchFamily="18" charset="0"/>
              <a:ea typeface="標楷體" panose="03000509000000000000" pitchFamily="65" charset="-120"/>
              <a:hlinkClick xmlns:r="http://schemas.openxmlformats.org/officeDocument/2006/relationships" r:id="rId2" action="ppaction://hlinksldjump"/>
            </a:rPr>
            <a:t>第二階段</a:t>
          </a:r>
          <a:r>
            <a:rPr lang="en-US" altLang="zh-TW" sz="3200" spc="0" baseline="0" dirty="0" smtClean="0">
              <a:latin typeface="Times New Roman" panose="02020603050405020304" pitchFamily="18" charset="0"/>
              <a:ea typeface="標楷體" panose="03000509000000000000" pitchFamily="65" charset="-120"/>
            </a:rPr>
            <a:t/>
          </a:r>
          <a:br>
            <a:rPr lang="en-US" altLang="zh-TW" sz="3200" spc="0" baseline="0" dirty="0" smtClean="0">
              <a:latin typeface="Times New Roman" panose="02020603050405020304" pitchFamily="18" charset="0"/>
              <a:ea typeface="標楷體" panose="03000509000000000000" pitchFamily="65" charset="-120"/>
            </a:rPr>
          </a:br>
          <a:r>
            <a:rPr lang="zh-TW" altLang="en-US" sz="2400" baseline="0" dirty="0" smtClean="0">
              <a:solidFill>
                <a:schemeClr val="tx1"/>
              </a:solidFill>
              <a:latin typeface="Times New Roman" pitchFamily="18" charset="0"/>
              <a:ea typeface="標楷體" pitchFamily="65" charset="-120"/>
              <a:cs typeface="Times New Roman" pitchFamily="18" charset="0"/>
            </a:rPr>
            <a:t>資料審查、上傳相關文件及發文修正</a:t>
          </a:r>
          <a:endParaRPr lang="zh-TW" altLang="en-US" sz="2400" baseline="0" dirty="0">
            <a:solidFill>
              <a:schemeClr val="tx1"/>
            </a:solidFill>
          </a:endParaRPr>
        </a:p>
      </dgm:t>
    </dgm:pt>
    <dgm:pt modelId="{DEB9A390-E71B-4D96-827E-8943B35AD9D9}" type="parTrans" cxnId="{54E4B345-A8B7-4563-AC8A-FE71D7616BBD}">
      <dgm:prSet/>
      <dgm:spPr/>
      <dgm:t>
        <a:bodyPr/>
        <a:lstStyle/>
        <a:p>
          <a:endParaRPr lang="zh-TW" altLang="en-US"/>
        </a:p>
      </dgm:t>
    </dgm:pt>
    <dgm:pt modelId="{C5CFDA73-7D59-4933-9B3D-2B6B317BFE64}" type="sibTrans" cxnId="{54E4B345-A8B7-4563-AC8A-FE71D7616BBD}">
      <dgm:prSet/>
      <dgm:spPr/>
      <dgm:t>
        <a:bodyPr/>
        <a:lstStyle/>
        <a:p>
          <a:endParaRPr lang="zh-TW" altLang="en-US"/>
        </a:p>
      </dgm:t>
    </dgm:pt>
    <dgm:pt modelId="{22DE5EE1-087C-4C31-8599-782054B4AAA4}">
      <dgm:prSet phldrT="[文字]"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TW" altLang="en-US" sz="3200" b="1" spc="0" baseline="0" dirty="0" smtClean="0">
              <a:latin typeface="Times New Roman" panose="02020603050405020304" pitchFamily="18" charset="0"/>
              <a:ea typeface="標楷體" panose="03000509000000000000" pitchFamily="65" charset="-120"/>
              <a:hlinkClick xmlns:r="http://schemas.openxmlformats.org/officeDocument/2006/relationships" r:id="rId3" action="ppaction://hlinksldjump"/>
            </a:rPr>
            <a:t>第三階段</a:t>
          </a:r>
          <a:r>
            <a:rPr lang="zh-TW" altLang="en-US" sz="3200" b="1" spc="0" baseline="0" dirty="0" smtClean="0">
              <a:latin typeface="Times New Roman" panose="02020603050405020304" pitchFamily="18" charset="0"/>
              <a:ea typeface="標楷體" panose="03000509000000000000" pitchFamily="65" charset="-120"/>
            </a:rPr>
            <a:t>  </a:t>
          </a:r>
          <a:r>
            <a:rPr lang="zh-TW" altLang="en-US" sz="2400" spc="0" baseline="0" dirty="0" smtClean="0">
              <a:latin typeface="Times New Roman" panose="02020603050405020304" pitchFamily="18" charset="0"/>
              <a:ea typeface="標楷體" panose="03000509000000000000" pitchFamily="65" charset="-120"/>
            </a:rPr>
            <a:t>填報</a:t>
          </a:r>
          <a:r>
            <a:rPr lang="zh-TW" sz="2400" u="none"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「學校公告畢業生就業追蹤之系所比率統計表」</a:t>
          </a:r>
          <a:r>
            <a:rPr lang="zh-TW" altLang="en-US" sz="2400" u="none"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a:t>
          </a:r>
          <a:r>
            <a:rPr lang="zh-TW" altLang="en-US" sz="2400" baseline="0" dirty="0" smtClean="0">
              <a:solidFill>
                <a:schemeClr val="tx1"/>
              </a:solidFill>
              <a:latin typeface="Times New Roman" pitchFamily="18" charset="0"/>
              <a:ea typeface="標楷體" pitchFamily="65" charset="-120"/>
              <a:cs typeface="Times New Roman" pitchFamily="18" charset="0"/>
            </a:rPr>
            <a:t>第二次檢視、列印報部及提送計畫書</a:t>
          </a:r>
          <a:endParaRPr lang="zh-TW" altLang="en-US" sz="2400" baseline="0" dirty="0">
            <a:solidFill>
              <a:schemeClr val="tx1"/>
            </a:solidFill>
          </a:endParaRPr>
        </a:p>
      </dgm:t>
    </dgm:pt>
    <dgm:pt modelId="{2C6EBD37-C547-4998-8FDE-03DD2BD72A66}" type="parTrans" cxnId="{45E565C1-18DA-4E32-A434-0A6818643C25}">
      <dgm:prSet/>
      <dgm:spPr/>
      <dgm:t>
        <a:bodyPr/>
        <a:lstStyle/>
        <a:p>
          <a:endParaRPr lang="zh-TW" altLang="en-US"/>
        </a:p>
      </dgm:t>
    </dgm:pt>
    <dgm:pt modelId="{56CB923C-FD9C-40A4-B912-A2CADF21D6CA}" type="sibTrans" cxnId="{45E565C1-18DA-4E32-A434-0A6818643C25}">
      <dgm:prSet/>
      <dgm:spPr/>
      <dgm:t>
        <a:bodyPr/>
        <a:lstStyle/>
        <a:p>
          <a:endParaRPr lang="zh-TW" altLang="en-US"/>
        </a:p>
      </dgm:t>
    </dgm:pt>
    <dgm:pt modelId="{A238DA32-3176-4572-9746-6682079F7C08}" type="pres">
      <dgm:prSet presAssocID="{D14B8D88-797E-473E-9484-247C10F2E5A7}" presName="outerComposite" presStyleCnt="0">
        <dgm:presLayoutVars>
          <dgm:chMax val="5"/>
          <dgm:dir/>
          <dgm:resizeHandles val="exact"/>
        </dgm:presLayoutVars>
      </dgm:prSet>
      <dgm:spPr/>
      <dgm:t>
        <a:bodyPr/>
        <a:lstStyle/>
        <a:p>
          <a:endParaRPr lang="zh-TW" altLang="en-US"/>
        </a:p>
      </dgm:t>
    </dgm:pt>
    <dgm:pt modelId="{D43DC153-C96A-4B91-8D7D-380BAF8A2D30}" type="pres">
      <dgm:prSet presAssocID="{D14B8D88-797E-473E-9484-247C10F2E5A7}" presName="dummyMaxCanvas" presStyleCnt="0">
        <dgm:presLayoutVars/>
      </dgm:prSet>
      <dgm:spPr/>
    </dgm:pt>
    <dgm:pt modelId="{723B0929-9EC5-4FC5-9ABF-EC784032AB1D}" type="pres">
      <dgm:prSet presAssocID="{D14B8D88-797E-473E-9484-247C10F2E5A7}" presName="ThreeNodes_1" presStyleLbl="node1" presStyleIdx="0" presStyleCnt="3">
        <dgm:presLayoutVars>
          <dgm:bulletEnabled val="1"/>
        </dgm:presLayoutVars>
      </dgm:prSet>
      <dgm:spPr/>
      <dgm:t>
        <a:bodyPr/>
        <a:lstStyle/>
        <a:p>
          <a:endParaRPr lang="zh-TW" altLang="en-US"/>
        </a:p>
      </dgm:t>
    </dgm:pt>
    <dgm:pt modelId="{DC627E76-65A8-41AE-9831-27345273D019}" type="pres">
      <dgm:prSet presAssocID="{D14B8D88-797E-473E-9484-247C10F2E5A7}" presName="ThreeNodes_2" presStyleLbl="node1" presStyleIdx="1" presStyleCnt="3">
        <dgm:presLayoutVars>
          <dgm:bulletEnabled val="1"/>
        </dgm:presLayoutVars>
      </dgm:prSet>
      <dgm:spPr/>
      <dgm:t>
        <a:bodyPr/>
        <a:lstStyle/>
        <a:p>
          <a:endParaRPr lang="zh-TW" altLang="en-US"/>
        </a:p>
      </dgm:t>
    </dgm:pt>
    <dgm:pt modelId="{2353481C-D317-412B-8CE1-B3261E241F76}" type="pres">
      <dgm:prSet presAssocID="{D14B8D88-797E-473E-9484-247C10F2E5A7}" presName="ThreeNodes_3" presStyleLbl="node1" presStyleIdx="2" presStyleCnt="3">
        <dgm:presLayoutVars>
          <dgm:bulletEnabled val="1"/>
        </dgm:presLayoutVars>
      </dgm:prSet>
      <dgm:spPr/>
      <dgm:t>
        <a:bodyPr/>
        <a:lstStyle/>
        <a:p>
          <a:endParaRPr lang="zh-TW" altLang="en-US"/>
        </a:p>
      </dgm:t>
    </dgm:pt>
    <dgm:pt modelId="{7F43240E-760F-427C-9464-5166EF110A73}" type="pres">
      <dgm:prSet presAssocID="{D14B8D88-797E-473E-9484-247C10F2E5A7}" presName="ThreeConn_1-2" presStyleLbl="fgAccFollowNode1" presStyleIdx="0" presStyleCnt="2">
        <dgm:presLayoutVars>
          <dgm:bulletEnabled val="1"/>
        </dgm:presLayoutVars>
      </dgm:prSet>
      <dgm:spPr/>
      <dgm:t>
        <a:bodyPr/>
        <a:lstStyle/>
        <a:p>
          <a:endParaRPr lang="zh-TW" altLang="en-US"/>
        </a:p>
      </dgm:t>
    </dgm:pt>
    <dgm:pt modelId="{191C93B9-BE24-4FA1-B551-E2A3AEA1BE20}" type="pres">
      <dgm:prSet presAssocID="{D14B8D88-797E-473E-9484-247C10F2E5A7}" presName="ThreeConn_2-3" presStyleLbl="fgAccFollowNode1" presStyleIdx="1" presStyleCnt="2">
        <dgm:presLayoutVars>
          <dgm:bulletEnabled val="1"/>
        </dgm:presLayoutVars>
      </dgm:prSet>
      <dgm:spPr/>
      <dgm:t>
        <a:bodyPr/>
        <a:lstStyle/>
        <a:p>
          <a:endParaRPr lang="zh-TW" altLang="en-US"/>
        </a:p>
      </dgm:t>
    </dgm:pt>
    <dgm:pt modelId="{A7893078-B9FA-4075-96C6-17D04B13DAFD}" type="pres">
      <dgm:prSet presAssocID="{D14B8D88-797E-473E-9484-247C10F2E5A7}" presName="ThreeNodes_1_text" presStyleLbl="node1" presStyleIdx="2" presStyleCnt="3">
        <dgm:presLayoutVars>
          <dgm:bulletEnabled val="1"/>
        </dgm:presLayoutVars>
      </dgm:prSet>
      <dgm:spPr/>
      <dgm:t>
        <a:bodyPr/>
        <a:lstStyle/>
        <a:p>
          <a:endParaRPr lang="zh-TW" altLang="en-US"/>
        </a:p>
      </dgm:t>
    </dgm:pt>
    <dgm:pt modelId="{CD8210C1-A5B5-4182-B523-FD5488BF1F5C}" type="pres">
      <dgm:prSet presAssocID="{D14B8D88-797E-473E-9484-247C10F2E5A7}" presName="ThreeNodes_2_text" presStyleLbl="node1" presStyleIdx="2" presStyleCnt="3">
        <dgm:presLayoutVars>
          <dgm:bulletEnabled val="1"/>
        </dgm:presLayoutVars>
      </dgm:prSet>
      <dgm:spPr/>
      <dgm:t>
        <a:bodyPr/>
        <a:lstStyle/>
        <a:p>
          <a:endParaRPr lang="zh-TW" altLang="en-US"/>
        </a:p>
      </dgm:t>
    </dgm:pt>
    <dgm:pt modelId="{398D81E0-DEB8-4FCA-BA8A-DE12CAEB9101}" type="pres">
      <dgm:prSet presAssocID="{D14B8D88-797E-473E-9484-247C10F2E5A7}" presName="ThreeNodes_3_text" presStyleLbl="node1" presStyleIdx="2" presStyleCnt="3">
        <dgm:presLayoutVars>
          <dgm:bulletEnabled val="1"/>
        </dgm:presLayoutVars>
      </dgm:prSet>
      <dgm:spPr/>
      <dgm:t>
        <a:bodyPr/>
        <a:lstStyle/>
        <a:p>
          <a:endParaRPr lang="zh-TW" altLang="en-US"/>
        </a:p>
      </dgm:t>
    </dgm:pt>
  </dgm:ptLst>
  <dgm:cxnLst>
    <dgm:cxn modelId="{078EC6E9-A681-4E93-8F9F-CAA508DE9733}" type="presOf" srcId="{22DE5EE1-087C-4C31-8599-782054B4AAA4}" destId="{398D81E0-DEB8-4FCA-BA8A-DE12CAEB9101}" srcOrd="1" destOrd="0" presId="urn:microsoft.com/office/officeart/2005/8/layout/vProcess5"/>
    <dgm:cxn modelId="{02080CBB-FB12-4A18-B515-9E5F24701D11}" srcId="{D14B8D88-797E-473E-9484-247C10F2E5A7}" destId="{3B8822BB-A770-4B4A-9406-98DB29021C3B}" srcOrd="0" destOrd="0" parTransId="{DF2E35C8-1754-496E-8597-499094D89EA5}" sibTransId="{12A73459-32C8-4A6D-98E6-648781CFBB04}"/>
    <dgm:cxn modelId="{45E565C1-18DA-4E32-A434-0A6818643C25}" srcId="{D14B8D88-797E-473E-9484-247C10F2E5A7}" destId="{22DE5EE1-087C-4C31-8599-782054B4AAA4}" srcOrd="2" destOrd="0" parTransId="{2C6EBD37-C547-4998-8FDE-03DD2BD72A66}" sibTransId="{56CB923C-FD9C-40A4-B912-A2CADF21D6CA}"/>
    <dgm:cxn modelId="{5B86D477-CE7E-4E7A-A4F0-2AB4ABA35D9E}" type="presOf" srcId="{84F133C2-2C9E-4181-A433-48192263F64F}" destId="{DC627E76-65A8-41AE-9831-27345273D019}" srcOrd="0" destOrd="0" presId="urn:microsoft.com/office/officeart/2005/8/layout/vProcess5"/>
    <dgm:cxn modelId="{FF788C36-9001-46DA-8E4A-7FE5512BF394}" type="presOf" srcId="{3B8822BB-A770-4B4A-9406-98DB29021C3B}" destId="{723B0929-9EC5-4FC5-9ABF-EC784032AB1D}" srcOrd="0" destOrd="0" presId="urn:microsoft.com/office/officeart/2005/8/layout/vProcess5"/>
    <dgm:cxn modelId="{F8EEF220-AB11-4FE3-A128-3F8701C67E01}" type="presOf" srcId="{22DE5EE1-087C-4C31-8599-782054B4AAA4}" destId="{2353481C-D317-412B-8CE1-B3261E241F76}" srcOrd="0" destOrd="0" presId="urn:microsoft.com/office/officeart/2005/8/layout/vProcess5"/>
    <dgm:cxn modelId="{5C632DC5-3A8B-4938-8CF0-B74718CC5EFC}" type="presOf" srcId="{12A73459-32C8-4A6D-98E6-648781CFBB04}" destId="{7F43240E-760F-427C-9464-5166EF110A73}" srcOrd="0" destOrd="0" presId="urn:microsoft.com/office/officeart/2005/8/layout/vProcess5"/>
    <dgm:cxn modelId="{C016EEE8-52C9-4EFD-B42C-F69F33D87EA8}" type="presOf" srcId="{D14B8D88-797E-473E-9484-247C10F2E5A7}" destId="{A238DA32-3176-4572-9746-6682079F7C08}" srcOrd="0" destOrd="0" presId="urn:microsoft.com/office/officeart/2005/8/layout/vProcess5"/>
    <dgm:cxn modelId="{EEE5CDB4-7A55-4BD1-848D-4D76735A63FD}" type="presOf" srcId="{84F133C2-2C9E-4181-A433-48192263F64F}" destId="{CD8210C1-A5B5-4182-B523-FD5488BF1F5C}" srcOrd="1" destOrd="0" presId="urn:microsoft.com/office/officeart/2005/8/layout/vProcess5"/>
    <dgm:cxn modelId="{F74EB882-AF0E-4638-B05E-E184A4B2A1C7}" type="presOf" srcId="{3B8822BB-A770-4B4A-9406-98DB29021C3B}" destId="{A7893078-B9FA-4075-96C6-17D04B13DAFD}" srcOrd="1" destOrd="0" presId="urn:microsoft.com/office/officeart/2005/8/layout/vProcess5"/>
    <dgm:cxn modelId="{841DB5AF-B588-4E0B-9715-E219A0496877}" type="presOf" srcId="{C5CFDA73-7D59-4933-9B3D-2B6B317BFE64}" destId="{191C93B9-BE24-4FA1-B551-E2A3AEA1BE20}" srcOrd="0" destOrd="0" presId="urn:microsoft.com/office/officeart/2005/8/layout/vProcess5"/>
    <dgm:cxn modelId="{54E4B345-A8B7-4563-AC8A-FE71D7616BBD}" srcId="{D14B8D88-797E-473E-9484-247C10F2E5A7}" destId="{84F133C2-2C9E-4181-A433-48192263F64F}" srcOrd="1" destOrd="0" parTransId="{DEB9A390-E71B-4D96-827E-8943B35AD9D9}" sibTransId="{C5CFDA73-7D59-4933-9B3D-2B6B317BFE64}"/>
    <dgm:cxn modelId="{33F7457A-01D2-4752-A5E0-47756763DE07}" type="presParOf" srcId="{A238DA32-3176-4572-9746-6682079F7C08}" destId="{D43DC153-C96A-4B91-8D7D-380BAF8A2D30}" srcOrd="0" destOrd="0" presId="urn:microsoft.com/office/officeart/2005/8/layout/vProcess5"/>
    <dgm:cxn modelId="{7485B466-11A1-44AA-9C0C-FF4D66B07BF5}" type="presParOf" srcId="{A238DA32-3176-4572-9746-6682079F7C08}" destId="{723B0929-9EC5-4FC5-9ABF-EC784032AB1D}" srcOrd="1" destOrd="0" presId="urn:microsoft.com/office/officeart/2005/8/layout/vProcess5"/>
    <dgm:cxn modelId="{91B91998-05FC-48A6-97E7-2D97FB51AE05}" type="presParOf" srcId="{A238DA32-3176-4572-9746-6682079F7C08}" destId="{DC627E76-65A8-41AE-9831-27345273D019}" srcOrd="2" destOrd="0" presId="urn:microsoft.com/office/officeart/2005/8/layout/vProcess5"/>
    <dgm:cxn modelId="{45924A91-4034-4351-ACEE-8FB8C1382DDE}" type="presParOf" srcId="{A238DA32-3176-4572-9746-6682079F7C08}" destId="{2353481C-D317-412B-8CE1-B3261E241F76}" srcOrd="3" destOrd="0" presId="urn:microsoft.com/office/officeart/2005/8/layout/vProcess5"/>
    <dgm:cxn modelId="{DF7601B6-C6C1-44B8-B51A-ADA5F72A2F5F}" type="presParOf" srcId="{A238DA32-3176-4572-9746-6682079F7C08}" destId="{7F43240E-760F-427C-9464-5166EF110A73}" srcOrd="4" destOrd="0" presId="urn:microsoft.com/office/officeart/2005/8/layout/vProcess5"/>
    <dgm:cxn modelId="{F7F04CD2-3D14-4012-8FF4-697E1AA1BEAE}" type="presParOf" srcId="{A238DA32-3176-4572-9746-6682079F7C08}" destId="{191C93B9-BE24-4FA1-B551-E2A3AEA1BE20}" srcOrd="5" destOrd="0" presId="urn:microsoft.com/office/officeart/2005/8/layout/vProcess5"/>
    <dgm:cxn modelId="{9AF4BA40-DE7F-4332-A701-D26621E8C13E}" type="presParOf" srcId="{A238DA32-3176-4572-9746-6682079F7C08}" destId="{A7893078-B9FA-4075-96C6-17D04B13DAFD}" srcOrd="6" destOrd="0" presId="urn:microsoft.com/office/officeart/2005/8/layout/vProcess5"/>
    <dgm:cxn modelId="{9D45422A-4916-4A8B-8343-0B93B09AA060}" type="presParOf" srcId="{A238DA32-3176-4572-9746-6682079F7C08}" destId="{CD8210C1-A5B5-4182-B523-FD5488BF1F5C}" srcOrd="7" destOrd="0" presId="urn:microsoft.com/office/officeart/2005/8/layout/vProcess5"/>
    <dgm:cxn modelId="{90887189-E4DA-4BD1-8148-12E288361A52}" type="presParOf" srcId="{A238DA32-3176-4572-9746-6682079F7C08}" destId="{398D81E0-DEB8-4FCA-BA8A-DE12CAEB910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B0929-9EC5-4FC5-9ABF-EC784032AB1D}">
      <dsp:nvSpPr>
        <dsp:cNvPr id="0" name=""/>
        <dsp:cNvSpPr/>
      </dsp:nvSpPr>
      <dsp:spPr>
        <a:xfrm>
          <a:off x="0" y="0"/>
          <a:ext cx="7589643" cy="1447360"/>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0" tIns="0" rIns="0" bIns="180000" numCol="1" spcCol="1270" anchor="ctr" anchorCtr="0">
          <a:noAutofit/>
        </a:bodyPr>
        <a:lstStyle/>
        <a:p>
          <a:pPr lvl="0" algn="l" defTabSz="889000">
            <a:lnSpc>
              <a:spcPct val="90000"/>
            </a:lnSpc>
            <a:spcBef>
              <a:spcPct val="0"/>
            </a:spcBef>
            <a:spcAft>
              <a:spcPct val="35000"/>
            </a:spcAft>
            <a:tabLst/>
          </a:pPr>
          <a:r>
            <a:rPr lang="en-US" altLang="zh-TW" sz="2000" kern="1200" baseline="0" dirty="0" smtClean="0">
              <a:latin typeface="Times New Roman" panose="02020603050405020304" pitchFamily="18" charset="0"/>
              <a:ea typeface="標楷體" panose="03000509000000000000" pitchFamily="65" charset="-120"/>
            </a:rPr>
            <a:t/>
          </a:r>
          <a:br>
            <a:rPr lang="en-US" altLang="zh-TW" sz="2000" kern="1200" baseline="0" dirty="0" smtClean="0">
              <a:latin typeface="Times New Roman" panose="02020603050405020304" pitchFamily="18" charset="0"/>
              <a:ea typeface="標楷體" panose="03000509000000000000" pitchFamily="65" charset="-120"/>
            </a:rPr>
          </a:br>
          <a:r>
            <a:rPr lang="zh-TW" altLang="en-US" sz="3200" b="1" kern="1200" spc="0" baseline="0" dirty="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第一階段</a:t>
          </a:r>
          <a:r>
            <a:rPr lang="en-US" altLang="zh-TW" sz="4400" kern="1200" spc="0" baseline="0" dirty="0" smtClean="0">
              <a:latin typeface="Times New Roman" panose="02020603050405020304" pitchFamily="18" charset="0"/>
              <a:ea typeface="標楷體" panose="03000509000000000000" pitchFamily="65" charset="-120"/>
            </a:rPr>
            <a:t/>
          </a:r>
          <a:br>
            <a:rPr lang="en-US" altLang="zh-TW" sz="4400" kern="1200" spc="0" baseline="0" dirty="0" smtClean="0">
              <a:latin typeface="Times New Roman" panose="02020603050405020304" pitchFamily="18" charset="0"/>
              <a:ea typeface="標楷體" panose="03000509000000000000" pitchFamily="65" charset="-120"/>
            </a:rPr>
          </a:br>
          <a:r>
            <a:rPr lang="zh-TW" altLang="en-US" sz="2400" b="0" kern="1200" dirty="0" smtClean="0">
              <a:latin typeface="Times New Roman" panose="02020603050405020304" pitchFamily="18" charset="0"/>
              <a:ea typeface="標楷體" panose="03000509000000000000" pitchFamily="65" charset="-120"/>
              <a:cs typeface="Times New Roman" pitchFamily="18" charset="0"/>
            </a:rPr>
            <a:t>第一次檢視量化基本資料</a:t>
          </a:r>
          <a:r>
            <a:rPr lang="en-US" altLang="zh-TW" sz="2400" b="0" kern="1200" baseline="0" dirty="0" smtClean="0">
              <a:solidFill>
                <a:srgbClr val="0000FF"/>
              </a:solidFill>
              <a:latin typeface="Times New Roman" panose="02020603050405020304" pitchFamily="18" charset="0"/>
              <a:ea typeface="標楷體" panose="03000509000000000000" pitchFamily="65" charset="-120"/>
              <a:cs typeface="Times New Roman" pitchFamily="18" charset="0"/>
            </a:rPr>
            <a:t> </a:t>
          </a:r>
          <a:endParaRPr lang="zh-TW" altLang="en-US" sz="2000" b="0" kern="1200" baseline="0" dirty="0">
            <a:solidFill>
              <a:srgbClr val="0000FF"/>
            </a:solidFill>
            <a:latin typeface="Times New Roman" panose="02020603050405020304" pitchFamily="18" charset="0"/>
            <a:ea typeface="標楷體" panose="03000509000000000000" pitchFamily="65" charset="-120"/>
            <a:cs typeface="Times New Roman" pitchFamily="18" charset="0"/>
          </a:endParaRPr>
        </a:p>
      </dsp:txBody>
      <dsp:txXfrm>
        <a:off x="42392" y="42392"/>
        <a:ext cx="6027827" cy="1362576"/>
      </dsp:txXfrm>
    </dsp:sp>
    <dsp:sp modelId="{DC627E76-65A8-41AE-9831-27345273D019}">
      <dsp:nvSpPr>
        <dsp:cNvPr id="0" name=""/>
        <dsp:cNvSpPr/>
      </dsp:nvSpPr>
      <dsp:spPr>
        <a:xfrm>
          <a:off x="669674" y="1688587"/>
          <a:ext cx="7589643" cy="1447360"/>
        </a:xfrm>
        <a:prstGeom prst="roundRect">
          <a:avLst>
            <a:gd name="adj" fmla="val 10000"/>
          </a:avLst>
        </a:prstGeom>
        <a:gradFill rotWithShape="0">
          <a:gsLst>
            <a:gs pos="0">
              <a:schemeClr val="accent4">
                <a:hueOff val="-1028578"/>
                <a:satOff val="-2845"/>
                <a:lumOff val="1765"/>
                <a:alphaOff val="0"/>
                <a:tint val="62000"/>
                <a:satMod val="180000"/>
              </a:schemeClr>
            </a:gs>
            <a:gs pos="65000">
              <a:schemeClr val="accent4">
                <a:hueOff val="-1028578"/>
                <a:satOff val="-2845"/>
                <a:lumOff val="1765"/>
                <a:alphaOff val="0"/>
                <a:tint val="32000"/>
                <a:satMod val="250000"/>
              </a:schemeClr>
            </a:gs>
            <a:gs pos="100000">
              <a:schemeClr val="accent4">
                <a:hueOff val="-1028578"/>
                <a:satOff val="-2845"/>
                <a:lumOff val="1765"/>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900113">
            <a:lnSpc>
              <a:spcPct val="90000"/>
            </a:lnSpc>
            <a:spcBef>
              <a:spcPct val="0"/>
            </a:spcBef>
            <a:spcAft>
              <a:spcPct val="35000"/>
            </a:spcAft>
          </a:pPr>
          <a:r>
            <a:rPr lang="zh-TW" altLang="en-US" sz="3200" b="1" kern="1200" spc="0" baseline="0" dirty="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第二階段</a:t>
          </a:r>
          <a:r>
            <a:rPr lang="en-US" altLang="zh-TW" sz="3200" kern="1200" spc="0" baseline="0" dirty="0" smtClean="0">
              <a:latin typeface="Times New Roman" panose="02020603050405020304" pitchFamily="18" charset="0"/>
              <a:ea typeface="標楷體" panose="03000509000000000000" pitchFamily="65" charset="-120"/>
            </a:rPr>
            <a:t/>
          </a:r>
          <a:br>
            <a:rPr lang="en-US" altLang="zh-TW" sz="3200" kern="1200" spc="0" baseline="0" dirty="0" smtClean="0">
              <a:latin typeface="Times New Roman" panose="02020603050405020304" pitchFamily="18" charset="0"/>
              <a:ea typeface="標楷體" panose="03000509000000000000" pitchFamily="65" charset="-120"/>
            </a:rPr>
          </a:br>
          <a:r>
            <a:rPr lang="zh-TW" altLang="en-US" sz="2400" kern="1200" baseline="0" dirty="0" smtClean="0">
              <a:solidFill>
                <a:schemeClr val="tx1"/>
              </a:solidFill>
              <a:latin typeface="Times New Roman" pitchFamily="18" charset="0"/>
              <a:ea typeface="標楷體" pitchFamily="65" charset="-120"/>
              <a:cs typeface="Times New Roman" pitchFamily="18" charset="0"/>
            </a:rPr>
            <a:t>資料審查、上傳相關文件及發文修正</a:t>
          </a:r>
          <a:endParaRPr lang="zh-TW" altLang="en-US" sz="2400" kern="1200" baseline="0" dirty="0">
            <a:solidFill>
              <a:schemeClr val="tx1"/>
            </a:solidFill>
          </a:endParaRPr>
        </a:p>
      </dsp:txBody>
      <dsp:txXfrm>
        <a:off x="712066" y="1730979"/>
        <a:ext cx="5894400" cy="1362576"/>
      </dsp:txXfrm>
    </dsp:sp>
    <dsp:sp modelId="{2353481C-D317-412B-8CE1-B3261E241F76}">
      <dsp:nvSpPr>
        <dsp:cNvPr id="0" name=""/>
        <dsp:cNvSpPr/>
      </dsp:nvSpPr>
      <dsp:spPr>
        <a:xfrm>
          <a:off x="1339348" y="3377175"/>
          <a:ext cx="7589643" cy="1447360"/>
        </a:xfrm>
        <a:prstGeom prst="roundRect">
          <a:avLst>
            <a:gd name="adj" fmla="val 10000"/>
          </a:avLst>
        </a:prstGeom>
        <a:gradFill rotWithShape="0">
          <a:gsLst>
            <a:gs pos="0">
              <a:schemeClr val="accent4">
                <a:hueOff val="-2057156"/>
                <a:satOff val="-5690"/>
                <a:lumOff val="3530"/>
                <a:alphaOff val="0"/>
                <a:tint val="62000"/>
                <a:satMod val="180000"/>
              </a:schemeClr>
            </a:gs>
            <a:gs pos="65000">
              <a:schemeClr val="accent4">
                <a:hueOff val="-2057156"/>
                <a:satOff val="-5690"/>
                <a:lumOff val="3530"/>
                <a:alphaOff val="0"/>
                <a:tint val="32000"/>
                <a:satMod val="250000"/>
              </a:schemeClr>
            </a:gs>
            <a:gs pos="100000">
              <a:schemeClr val="accent4">
                <a:hueOff val="-2057156"/>
                <a:satOff val="-5690"/>
                <a:lumOff val="353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zh-TW" altLang="en-US" sz="3200" b="1" kern="1200" spc="0" baseline="0" dirty="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第三階段</a:t>
          </a:r>
          <a:r>
            <a:rPr lang="zh-TW" altLang="en-US" sz="3200" b="1" kern="1200" spc="0" baseline="0" dirty="0" smtClean="0">
              <a:latin typeface="Times New Roman" panose="02020603050405020304" pitchFamily="18" charset="0"/>
              <a:ea typeface="標楷體" panose="03000509000000000000" pitchFamily="65" charset="-120"/>
            </a:rPr>
            <a:t>  </a:t>
          </a:r>
          <a:r>
            <a:rPr lang="zh-TW" altLang="en-US" sz="2400" kern="1200" spc="0" baseline="0" dirty="0" smtClean="0">
              <a:latin typeface="Times New Roman" panose="02020603050405020304" pitchFamily="18" charset="0"/>
              <a:ea typeface="標楷體" panose="03000509000000000000" pitchFamily="65" charset="-120"/>
            </a:rPr>
            <a:t>填報</a:t>
          </a:r>
          <a:r>
            <a:rPr lang="zh-TW" sz="2400" u="none" kern="1200"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「學校公告畢業生就業追蹤之系所比率統計表」</a:t>
          </a:r>
          <a:r>
            <a:rPr lang="zh-TW" altLang="en-US" sz="2400" u="none" kern="1200"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a:t>
          </a:r>
          <a:r>
            <a:rPr lang="zh-TW" altLang="en-US" sz="2400" kern="1200" baseline="0" dirty="0" smtClean="0">
              <a:solidFill>
                <a:schemeClr val="tx1"/>
              </a:solidFill>
              <a:latin typeface="Times New Roman" pitchFamily="18" charset="0"/>
              <a:ea typeface="標楷體" pitchFamily="65" charset="-120"/>
              <a:cs typeface="Times New Roman" pitchFamily="18" charset="0"/>
            </a:rPr>
            <a:t>第二次檢視、列印報部及提送計畫書</a:t>
          </a:r>
          <a:endParaRPr lang="zh-TW" altLang="en-US" sz="2400" kern="1200" baseline="0" dirty="0">
            <a:solidFill>
              <a:schemeClr val="tx1"/>
            </a:solidFill>
          </a:endParaRPr>
        </a:p>
      </dsp:txBody>
      <dsp:txXfrm>
        <a:off x="1381740" y="3419567"/>
        <a:ext cx="5894400" cy="1362576"/>
      </dsp:txXfrm>
    </dsp:sp>
    <dsp:sp modelId="{7F43240E-760F-427C-9464-5166EF110A73}">
      <dsp:nvSpPr>
        <dsp:cNvPr id="0" name=""/>
        <dsp:cNvSpPr/>
      </dsp:nvSpPr>
      <dsp:spPr>
        <a:xfrm>
          <a:off x="6648858" y="1097581"/>
          <a:ext cx="940784" cy="940784"/>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6860534" y="1097581"/>
        <a:ext cx="517432" cy="707940"/>
      </dsp:txXfrm>
    </dsp:sp>
    <dsp:sp modelId="{191C93B9-BE24-4FA1-B551-E2A3AEA1BE20}">
      <dsp:nvSpPr>
        <dsp:cNvPr id="0" name=""/>
        <dsp:cNvSpPr/>
      </dsp:nvSpPr>
      <dsp:spPr>
        <a:xfrm>
          <a:off x="7318533" y="2776520"/>
          <a:ext cx="940784" cy="940784"/>
        </a:xfrm>
        <a:prstGeom prst="downArrow">
          <a:avLst>
            <a:gd name="adj1" fmla="val 55000"/>
            <a:gd name="adj2" fmla="val 45000"/>
          </a:avLst>
        </a:prstGeom>
        <a:solidFill>
          <a:schemeClr val="accent4">
            <a:tint val="40000"/>
            <a:alpha val="90000"/>
            <a:hueOff val="-2227475"/>
            <a:satOff val="-1058"/>
            <a:lumOff val="497"/>
            <a:alphaOff val="0"/>
          </a:schemeClr>
        </a:solidFill>
        <a:ln w="9525" cap="flat" cmpd="sng" algn="ctr">
          <a:solidFill>
            <a:schemeClr val="accent4">
              <a:tint val="40000"/>
              <a:alpha val="90000"/>
              <a:hueOff val="-2227475"/>
              <a:satOff val="-1058"/>
              <a:lumOff val="49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7530209" y="2776520"/>
        <a:ext cx="517432" cy="70794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4"/>
            <a:ext cx="2950529" cy="496967"/>
          </a:xfrm>
          <a:prstGeom prst="rect">
            <a:avLst/>
          </a:prstGeom>
        </p:spPr>
        <p:txBody>
          <a:bodyPr vert="horz" lIns="91216" tIns="45610" rIns="91216" bIns="4561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55083" y="4"/>
            <a:ext cx="2950529" cy="496967"/>
          </a:xfrm>
          <a:prstGeom prst="rect">
            <a:avLst/>
          </a:prstGeom>
        </p:spPr>
        <p:txBody>
          <a:bodyPr vert="horz" lIns="91216" tIns="45610" rIns="91216" bIns="45610" rtlCol="0"/>
          <a:lstStyle>
            <a:lvl1pPr algn="r" fontAlgn="auto">
              <a:spcBef>
                <a:spcPts val="0"/>
              </a:spcBef>
              <a:spcAft>
                <a:spcPts val="0"/>
              </a:spcAft>
              <a:defRPr kumimoji="0" sz="1200">
                <a:latin typeface="+mn-lt"/>
                <a:ea typeface="+mn-ea"/>
              </a:defRPr>
            </a:lvl1pPr>
          </a:lstStyle>
          <a:p>
            <a:pPr>
              <a:defRPr/>
            </a:pPr>
            <a:fld id="{1A24BF0A-30A0-47EA-97ED-B96C888A5265}" type="datetimeFigureOut">
              <a:rPr lang="zh-TW" altLang="en-US"/>
              <a:pPr>
                <a:defRPr/>
              </a:pPr>
              <a:t>2014/10/13</a:t>
            </a:fld>
            <a:endParaRPr lang="zh-TW" altLang="en-US"/>
          </a:p>
        </p:txBody>
      </p:sp>
      <p:sp>
        <p:nvSpPr>
          <p:cNvPr id="4" name="頁尾版面配置區 3"/>
          <p:cNvSpPr>
            <a:spLocks noGrp="1"/>
          </p:cNvSpPr>
          <p:nvPr>
            <p:ph type="ftr" sz="quarter" idx="2"/>
          </p:nvPr>
        </p:nvSpPr>
        <p:spPr>
          <a:xfrm>
            <a:off x="3" y="9440777"/>
            <a:ext cx="2950529" cy="496967"/>
          </a:xfrm>
          <a:prstGeom prst="rect">
            <a:avLst/>
          </a:prstGeom>
        </p:spPr>
        <p:txBody>
          <a:bodyPr vert="horz" lIns="91216" tIns="45610" rIns="91216" bIns="4561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55083" y="9440777"/>
            <a:ext cx="2950529" cy="496967"/>
          </a:xfrm>
          <a:prstGeom prst="rect">
            <a:avLst/>
          </a:prstGeom>
        </p:spPr>
        <p:txBody>
          <a:bodyPr vert="horz" lIns="91216" tIns="45610" rIns="91216" bIns="45610" rtlCol="0" anchor="b"/>
          <a:lstStyle>
            <a:lvl1pPr algn="r" fontAlgn="auto">
              <a:spcBef>
                <a:spcPts val="0"/>
              </a:spcBef>
              <a:spcAft>
                <a:spcPts val="0"/>
              </a:spcAft>
              <a:defRPr kumimoji="0" sz="1200">
                <a:latin typeface="+mn-lt"/>
                <a:ea typeface="+mn-ea"/>
              </a:defRPr>
            </a:lvl1pPr>
          </a:lstStyle>
          <a:p>
            <a:pPr>
              <a:defRPr/>
            </a:pPr>
            <a:fld id="{EB2FD659-5B99-4CC0-A08E-A8CE0D5F9CFD}" type="slidenum">
              <a:rPr lang="zh-TW" altLang="en-US"/>
              <a:pPr>
                <a:defRPr/>
              </a:pPr>
              <a:t>‹#›</a:t>
            </a:fld>
            <a:endParaRPr lang="zh-TW" altLang="en-US"/>
          </a:p>
        </p:txBody>
      </p:sp>
    </p:spTree>
    <p:extLst>
      <p:ext uri="{BB962C8B-B14F-4D97-AF65-F5344CB8AC3E}">
        <p14:creationId xmlns:p14="http://schemas.microsoft.com/office/powerpoint/2010/main" val="1905751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4"/>
            <a:ext cx="2950529" cy="496967"/>
          </a:xfrm>
          <a:prstGeom prst="rect">
            <a:avLst/>
          </a:prstGeom>
        </p:spPr>
        <p:txBody>
          <a:bodyPr vert="horz" lIns="91216" tIns="45610" rIns="91216" bIns="4561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5083" y="4"/>
            <a:ext cx="2950529" cy="496967"/>
          </a:xfrm>
          <a:prstGeom prst="rect">
            <a:avLst/>
          </a:prstGeom>
        </p:spPr>
        <p:txBody>
          <a:bodyPr vert="horz" lIns="91216" tIns="45610" rIns="91216" bIns="45610" rtlCol="0"/>
          <a:lstStyle>
            <a:lvl1pPr algn="r" fontAlgn="auto">
              <a:spcBef>
                <a:spcPts val="0"/>
              </a:spcBef>
              <a:spcAft>
                <a:spcPts val="0"/>
              </a:spcAft>
              <a:defRPr kumimoji="0" sz="1200">
                <a:latin typeface="+mn-lt"/>
                <a:ea typeface="+mn-ea"/>
              </a:defRPr>
            </a:lvl1pPr>
          </a:lstStyle>
          <a:p>
            <a:pPr>
              <a:defRPr/>
            </a:pPr>
            <a:fld id="{A0691A21-26ED-4C32-B2DD-6292F692F46B}" type="datetimeFigureOut">
              <a:rPr lang="zh-TW" altLang="en-US"/>
              <a:pPr>
                <a:defRPr/>
              </a:pPr>
              <a:t>2014/10/13</a:t>
            </a:fld>
            <a:endParaRPr lang="zh-TW" altLang="en-US"/>
          </a:p>
        </p:txBody>
      </p:sp>
      <p:sp>
        <p:nvSpPr>
          <p:cNvPr id="4" name="投影片圖像版面配置區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216" tIns="45610" rIns="91216" bIns="45610" rtlCol="0" anchor="ctr"/>
          <a:lstStyle/>
          <a:p>
            <a:pPr lvl="0"/>
            <a:endParaRPr lang="zh-TW" altLang="en-US" noProof="0"/>
          </a:p>
        </p:txBody>
      </p:sp>
      <p:sp>
        <p:nvSpPr>
          <p:cNvPr id="5" name="備忘稿版面配置區 4"/>
          <p:cNvSpPr>
            <a:spLocks noGrp="1"/>
          </p:cNvSpPr>
          <p:nvPr>
            <p:ph type="body" sz="quarter" idx="3"/>
          </p:nvPr>
        </p:nvSpPr>
        <p:spPr>
          <a:xfrm>
            <a:off x="681995" y="4721988"/>
            <a:ext cx="5444806" cy="4471104"/>
          </a:xfrm>
          <a:prstGeom prst="rect">
            <a:avLst/>
          </a:prstGeom>
        </p:spPr>
        <p:txBody>
          <a:bodyPr vert="horz" lIns="91216" tIns="45610" rIns="91216" bIns="4561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3" y="9440777"/>
            <a:ext cx="2950529" cy="496967"/>
          </a:xfrm>
          <a:prstGeom prst="rect">
            <a:avLst/>
          </a:prstGeom>
        </p:spPr>
        <p:txBody>
          <a:bodyPr vert="horz" lIns="91216" tIns="45610" rIns="91216" bIns="4561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5083" y="9440777"/>
            <a:ext cx="2950529" cy="496967"/>
          </a:xfrm>
          <a:prstGeom prst="rect">
            <a:avLst/>
          </a:prstGeom>
        </p:spPr>
        <p:txBody>
          <a:bodyPr vert="horz" lIns="91216" tIns="45610" rIns="91216" bIns="45610" rtlCol="0" anchor="b"/>
          <a:lstStyle>
            <a:lvl1pPr algn="r" fontAlgn="auto">
              <a:spcBef>
                <a:spcPts val="0"/>
              </a:spcBef>
              <a:spcAft>
                <a:spcPts val="0"/>
              </a:spcAft>
              <a:defRPr kumimoji="0" sz="1200">
                <a:latin typeface="+mn-lt"/>
                <a:ea typeface="+mn-ea"/>
              </a:defRPr>
            </a:lvl1pPr>
          </a:lstStyle>
          <a:p>
            <a:pPr>
              <a:defRPr/>
            </a:pPr>
            <a:fld id="{54D525EF-C22B-40CD-B6DA-41F0D3AD9534}" type="slidenum">
              <a:rPr lang="zh-TW" altLang="en-US"/>
              <a:pPr>
                <a:defRPr/>
              </a:pPr>
              <a:t>‹#›</a:t>
            </a:fld>
            <a:endParaRPr lang="zh-TW" altLang="en-US"/>
          </a:p>
        </p:txBody>
      </p:sp>
    </p:spTree>
    <p:extLst>
      <p:ext uri="{BB962C8B-B14F-4D97-AF65-F5344CB8AC3E}">
        <p14:creationId xmlns:p14="http://schemas.microsoft.com/office/powerpoint/2010/main" val="1129978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5" name="手繪多邊形 4"/>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3">
              <a:lumMod val="7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6" name="手繪多邊形 16"/>
          <p:cNvSpPr>
            <a:spLocks/>
          </p:cNvSpPr>
          <p:nvPr/>
        </p:nvSpPr>
        <p:spPr bwMode="auto">
          <a:xfrm>
            <a:off x="34925" y="5237163"/>
            <a:ext cx="9109075" cy="788987"/>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92D05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TW" altLang="en-US"/>
          </a:p>
        </p:txBody>
      </p:sp>
      <p:sp>
        <p:nvSpPr>
          <p:cNvPr id="7" name="手繪多邊形 6"/>
          <p:cNvSpPr>
            <a:spLocks/>
          </p:cNvSpPr>
          <p:nvPr/>
        </p:nvSpPr>
        <p:spPr bwMode="auto">
          <a:xfrm>
            <a:off x="0" y="4997671"/>
            <a:ext cx="9144000" cy="186411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accent6">
              <a:lumMod val="20000"/>
              <a:lumOff val="8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cxnSp>
        <p:nvCxnSpPr>
          <p:cNvPr id="8" name="直線接點 7"/>
          <p:cNvCxnSpPr/>
          <p:nvPr/>
        </p:nvCxnSpPr>
        <p:spPr>
          <a:xfrm>
            <a:off x="-3765" y="4997671"/>
            <a:ext cx="9147765" cy="790302"/>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TW" altLang="en-US" smtClean="0"/>
              <a:t>按一下以編輯母片標題樣式</a:t>
            </a:r>
            <a:endParaRPr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en-US"/>
          </a:p>
        </p:txBody>
      </p:sp>
      <p:sp>
        <p:nvSpPr>
          <p:cNvPr id="12" name="投影片編號版面配置區 26"/>
          <p:cNvSpPr>
            <a:spLocks noGrp="1"/>
          </p:cNvSpPr>
          <p:nvPr>
            <p:ph type="sldNum" sz="quarter" idx="12"/>
          </p:nvPr>
        </p:nvSpPr>
        <p:spPr/>
        <p:txBody>
          <a:bodyPr/>
          <a:lstStyle>
            <a:lvl1pPr>
              <a:defRPr sz="1800" b="1" smtClean="0">
                <a:solidFill>
                  <a:srgbClr val="FFFFFF"/>
                </a:solidFill>
              </a:defRPr>
            </a:lvl1pPr>
            <a:extLst/>
          </a:lstStyle>
          <a:p>
            <a:pPr>
              <a:defRPr/>
            </a:pPr>
            <a:fld id="{F6EFAE6F-6F3B-4368-A9FD-3CE5C2AD258C}" type="slidenum">
              <a:rPr lang="zh-TW" altLang="en-US" smtClean="0"/>
              <a:pPr>
                <a:defRPr/>
              </a:pPr>
              <a:t>‹#›</a:t>
            </a:fld>
            <a:endParaRPr lang="zh-TW" altLang="en-US" dirty="0"/>
          </a:p>
        </p:txBody>
      </p:sp>
    </p:spTree>
    <p:extLst>
      <p:ext uri="{BB962C8B-B14F-4D97-AF65-F5344CB8AC3E}">
        <p14:creationId xmlns:p14="http://schemas.microsoft.com/office/powerpoint/2010/main" val="385373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投影片編號版面配置區 17"/>
          <p:cNvSpPr>
            <a:spLocks noGrp="1"/>
          </p:cNvSpPr>
          <p:nvPr>
            <p:ph type="sldNum" sz="quarter" idx="12"/>
          </p:nvPr>
        </p:nvSpPr>
        <p:spPr/>
        <p:txBody>
          <a:bodyPr/>
          <a:lstStyle>
            <a:lvl1pPr>
              <a:defRPr/>
            </a:lvl1pPr>
          </a:lstStyle>
          <a:p>
            <a:pPr>
              <a:defRPr/>
            </a:pPr>
            <a:fld id="{62CD1D15-BD06-4922-A13C-6A688DBCA86F}" type="slidenum">
              <a:rPr lang="zh-TW" altLang="en-US"/>
              <a:pPr>
                <a:defRPr/>
              </a:pPr>
              <a:t>‹#›</a:t>
            </a:fld>
            <a:endParaRPr lang="zh-TW" altLang="en-US" dirty="0"/>
          </a:p>
        </p:txBody>
      </p:sp>
    </p:spTree>
    <p:extLst>
      <p:ext uri="{BB962C8B-B14F-4D97-AF65-F5344CB8AC3E}">
        <p14:creationId xmlns:p14="http://schemas.microsoft.com/office/powerpoint/2010/main" val="84347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投影片編號版面配置區 17"/>
          <p:cNvSpPr>
            <a:spLocks noGrp="1"/>
          </p:cNvSpPr>
          <p:nvPr>
            <p:ph type="sldNum" sz="quarter" idx="12"/>
          </p:nvPr>
        </p:nvSpPr>
        <p:spPr/>
        <p:txBody>
          <a:bodyPr/>
          <a:lstStyle>
            <a:lvl1pPr>
              <a:defRPr/>
            </a:lvl1pPr>
          </a:lstStyle>
          <a:p>
            <a:pPr>
              <a:defRPr/>
            </a:pPr>
            <a:fld id="{A9BB7B20-D8DE-47F8-A59B-FA8D06CC8887}" type="slidenum">
              <a:rPr lang="zh-TW" altLang="en-US"/>
              <a:pPr>
                <a:defRPr/>
              </a:pPr>
              <a:t>‹#›</a:t>
            </a:fld>
            <a:endParaRPr lang="zh-TW" altLang="en-US" dirty="0"/>
          </a:p>
        </p:txBody>
      </p:sp>
    </p:spTree>
    <p:extLst>
      <p:ext uri="{BB962C8B-B14F-4D97-AF65-F5344CB8AC3E}">
        <p14:creationId xmlns:p14="http://schemas.microsoft.com/office/powerpoint/2010/main" val="3417828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34800" cy="1143000"/>
          </a:xfrm>
        </p:spPr>
        <p:txBody>
          <a:bodyPr/>
          <a:lstStyle/>
          <a:p>
            <a:r>
              <a:rPr lang="zh-TW" altLang="en-US" smtClean="0"/>
              <a:t>按一下以編輯母片標題樣式</a:t>
            </a:r>
            <a:endParaRPr lang="zh-TW" altLang="en-US" dirty="0"/>
          </a:p>
        </p:txBody>
      </p:sp>
      <p:sp>
        <p:nvSpPr>
          <p:cNvPr id="3" name="內容版面配置區 2"/>
          <p:cNvSpPr>
            <a:spLocks noGrp="1"/>
          </p:cNvSpPr>
          <p:nvPr>
            <p:ph idx="1"/>
          </p:nvPr>
        </p:nvSpPr>
        <p:spPr>
          <a:xfrm>
            <a:off x="825434" y="1604973"/>
            <a:ext cx="8064000" cy="4525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6" name="投影片編號版面配置區 17"/>
          <p:cNvSpPr>
            <a:spLocks noGrp="1"/>
          </p:cNvSpPr>
          <p:nvPr>
            <p:ph type="sldNum" sz="quarter" idx="12"/>
          </p:nvPr>
        </p:nvSpPr>
        <p:spPr/>
        <p:txBody>
          <a:bodyPr/>
          <a:lstStyle>
            <a:lvl1pPr>
              <a:defRPr/>
            </a:lvl1pPr>
          </a:lstStyle>
          <a:p>
            <a:pPr>
              <a:defRPr/>
            </a:pPr>
            <a:fld id="{4E357341-EF11-4E50-881D-9A422F45A5DE}" type="slidenum">
              <a:rPr lang="zh-TW" altLang="en-US"/>
              <a:pPr>
                <a:defRPr/>
              </a:pPr>
              <a:t>‹#›</a:t>
            </a:fld>
            <a:endParaRPr lang="zh-TW" altLang="en-US" dirty="0"/>
          </a:p>
        </p:txBody>
      </p:sp>
    </p:spTree>
    <p:extLst>
      <p:ext uri="{BB962C8B-B14F-4D97-AF65-F5344CB8AC3E}">
        <p14:creationId xmlns:p14="http://schemas.microsoft.com/office/powerpoint/2010/main" val="401677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標題 6"/>
          <p:cNvSpPr>
            <a:spLocks noGrp="1"/>
          </p:cNvSpPr>
          <p:nvPr>
            <p:ph type="title"/>
          </p:nvPr>
        </p:nvSpPr>
        <p:spPr/>
        <p:txBody>
          <a:bodyPr rtlCol="0"/>
          <a:lstStyle>
            <a:extLst/>
          </a:lstStyle>
          <a:p>
            <a:r>
              <a:rPr lang="zh-TW" altLang="en-US" smtClean="0"/>
              <a:t>按一下以編輯母片標題樣式</a:t>
            </a:r>
            <a:endParaRPr lang="en-US"/>
          </a:p>
        </p:txBody>
      </p:sp>
      <p:sp>
        <p:nvSpPr>
          <p:cNvPr id="6" name="投影片編號版面配置區 5"/>
          <p:cNvSpPr>
            <a:spLocks noGrp="1"/>
          </p:cNvSpPr>
          <p:nvPr>
            <p:ph type="sldNum" sz="quarter" idx="12"/>
          </p:nvPr>
        </p:nvSpPr>
        <p:spPr/>
        <p:txBody>
          <a:bodyPr/>
          <a:lstStyle>
            <a:lvl1pPr>
              <a:defRPr/>
            </a:lvl1pPr>
            <a:extLst/>
          </a:lstStyle>
          <a:p>
            <a:pPr>
              <a:defRPr/>
            </a:pPr>
            <a:fld id="{6975FDAD-E819-49D2-9685-561ABCE29D99}" type="slidenum">
              <a:rPr lang="zh-TW" altLang="en-US"/>
              <a:pPr>
                <a:defRPr/>
              </a:pPr>
              <a:t>‹#›</a:t>
            </a:fld>
            <a:endParaRPr lang="zh-TW" altLang="en-US" dirty="0"/>
          </a:p>
        </p:txBody>
      </p:sp>
    </p:spTree>
    <p:extLst>
      <p:ext uri="{BB962C8B-B14F-4D97-AF65-F5344CB8AC3E}">
        <p14:creationId xmlns:p14="http://schemas.microsoft.com/office/powerpoint/2010/main" val="22582274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1">
        <a:schemeClr val="bg1"/>
      </p:bgRef>
    </p:bg>
    <p:spTree>
      <p:nvGrpSpPr>
        <p:cNvPr id="1" name=""/>
        <p:cNvGrpSpPr/>
        <p:nvPr/>
      </p:nvGrpSpPr>
      <p:grpSpPr>
        <a:xfrm>
          <a:off x="0" y="0"/>
          <a:ext cx="0" cy="0"/>
          <a:chOff x="0" y="0"/>
          <a:chExt cx="0" cy="0"/>
        </a:xfrm>
      </p:grpSpPr>
      <p:sp>
        <p:nvSpPr>
          <p:cNvPr id="4" name="＞形箭號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5" name="＞形箭號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2" name="標題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TW" altLang="en-US" smtClean="0"/>
              <a:t>按一下以編輯母片文字樣式</a:t>
            </a:r>
          </a:p>
        </p:txBody>
      </p:sp>
      <p:sp>
        <p:nvSpPr>
          <p:cNvPr id="8" name="投影片編號版面配置區 5"/>
          <p:cNvSpPr>
            <a:spLocks noGrp="1"/>
          </p:cNvSpPr>
          <p:nvPr>
            <p:ph type="sldNum" sz="quarter" idx="12"/>
          </p:nvPr>
        </p:nvSpPr>
        <p:spPr/>
        <p:txBody>
          <a:bodyPr/>
          <a:lstStyle>
            <a:lvl1pPr>
              <a:defRPr/>
            </a:lvl1pPr>
            <a:extLst/>
          </a:lstStyle>
          <a:p>
            <a:pPr>
              <a:defRPr/>
            </a:pPr>
            <a:fld id="{8C7F9FB0-AAD0-4D31-AD19-F9FA29169BF7}" type="slidenum">
              <a:rPr lang="zh-TW" altLang="en-US"/>
              <a:pPr>
                <a:defRPr/>
              </a:pPr>
              <a:t>‹#›</a:t>
            </a:fld>
            <a:endParaRPr lang="zh-TW" altLang="en-US" dirty="0"/>
          </a:p>
        </p:txBody>
      </p:sp>
    </p:spTree>
    <p:extLst>
      <p:ext uri="{BB962C8B-B14F-4D97-AF65-F5344CB8AC3E}">
        <p14:creationId xmlns:p14="http://schemas.microsoft.com/office/powerpoint/2010/main" val="4005255252"/>
      </p:ext>
    </p:extLst>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標題 7"/>
          <p:cNvSpPr>
            <a:spLocks noGrp="1"/>
          </p:cNvSpPr>
          <p:nvPr>
            <p:ph type="title"/>
          </p:nvPr>
        </p:nvSpPr>
        <p:spPr/>
        <p:txBody>
          <a:bodyPr rtlCol="0"/>
          <a:lstStyle>
            <a:extLst/>
          </a:lstStyle>
          <a:p>
            <a:r>
              <a:rPr lang="zh-TW" altLang="en-US" smtClean="0"/>
              <a:t>按一下以編輯母片標題樣式</a:t>
            </a:r>
            <a:endParaRPr lang="en-US"/>
          </a:p>
        </p:txBody>
      </p:sp>
      <p:sp>
        <p:nvSpPr>
          <p:cNvPr id="7" name="投影片編號版面配置區 6"/>
          <p:cNvSpPr>
            <a:spLocks noGrp="1"/>
          </p:cNvSpPr>
          <p:nvPr>
            <p:ph type="sldNum" sz="quarter" idx="12"/>
          </p:nvPr>
        </p:nvSpPr>
        <p:spPr/>
        <p:txBody>
          <a:bodyPr/>
          <a:lstStyle>
            <a:lvl1pPr>
              <a:defRPr/>
            </a:lvl1pPr>
            <a:extLst/>
          </a:lstStyle>
          <a:p>
            <a:pPr>
              <a:defRPr/>
            </a:pPr>
            <a:fld id="{33B62454-00DD-4CCB-BE1F-CC5B31E0001C}" type="slidenum">
              <a:rPr lang="zh-TW" altLang="en-US"/>
              <a:pPr>
                <a:defRPr/>
              </a:pPr>
              <a:t>‹#›</a:t>
            </a:fld>
            <a:endParaRPr lang="zh-TW" altLang="en-US" dirty="0"/>
          </a:p>
        </p:txBody>
      </p:sp>
    </p:spTree>
    <p:extLst>
      <p:ext uri="{BB962C8B-B14F-4D97-AF65-F5344CB8AC3E}">
        <p14:creationId xmlns:p14="http://schemas.microsoft.com/office/powerpoint/2010/main" val="274195473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lstStyle>
            <a:lvl1pPr>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9" name="投影片編號版面配置區 8"/>
          <p:cNvSpPr>
            <a:spLocks noGrp="1"/>
          </p:cNvSpPr>
          <p:nvPr>
            <p:ph type="sldNum" sz="quarter" idx="12"/>
          </p:nvPr>
        </p:nvSpPr>
        <p:spPr/>
        <p:txBody>
          <a:bodyPr/>
          <a:lstStyle>
            <a:lvl1pPr>
              <a:defRPr/>
            </a:lvl1pPr>
            <a:extLst/>
          </a:lstStyle>
          <a:p>
            <a:pPr>
              <a:defRPr/>
            </a:pPr>
            <a:fld id="{27F1C33A-E492-4097-A378-D305510F89C5}" type="slidenum">
              <a:rPr lang="zh-TW" altLang="en-US"/>
              <a:pPr>
                <a:defRPr/>
              </a:pPr>
              <a:t>‹#›</a:t>
            </a:fld>
            <a:endParaRPr lang="zh-TW" altLang="en-US" dirty="0"/>
          </a:p>
        </p:txBody>
      </p:sp>
    </p:spTree>
    <p:extLst>
      <p:ext uri="{BB962C8B-B14F-4D97-AF65-F5344CB8AC3E}">
        <p14:creationId xmlns:p14="http://schemas.microsoft.com/office/powerpoint/2010/main" val="305384484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1">
        <a:schemeClr val="bg1"/>
      </p:bgRef>
    </p:bg>
    <p:spTree>
      <p:nvGrpSpPr>
        <p:cNvPr id="1" name=""/>
        <p:cNvGrpSpPr/>
        <p:nvPr/>
      </p:nvGrpSpPr>
      <p:grpSpPr>
        <a:xfrm>
          <a:off x="0" y="0"/>
          <a:ext cx="0" cy="0"/>
          <a:chOff x="0" y="0"/>
          <a:chExt cx="0" cy="0"/>
        </a:xfrm>
      </p:grpSpPr>
      <p:sp>
        <p:nvSpPr>
          <p:cNvPr id="6" name="標題 5"/>
          <p:cNvSpPr>
            <a:spLocks noGrp="1"/>
          </p:cNvSpPr>
          <p:nvPr>
            <p:ph type="title"/>
          </p:nvPr>
        </p:nvSpPr>
        <p:spPr/>
        <p:txBody>
          <a:bodyPr rtlCol="0"/>
          <a:lstStyle>
            <a:extLst/>
          </a:lstStyle>
          <a:p>
            <a:r>
              <a:rPr lang="zh-TW" altLang="en-US" smtClean="0"/>
              <a:t>按一下以編輯母片標題樣式</a:t>
            </a:r>
            <a:endParaRPr lang="en-US"/>
          </a:p>
        </p:txBody>
      </p:sp>
      <p:sp>
        <p:nvSpPr>
          <p:cNvPr id="5" name="投影片編號版面配置區 4"/>
          <p:cNvSpPr>
            <a:spLocks noGrp="1"/>
          </p:cNvSpPr>
          <p:nvPr>
            <p:ph type="sldNum" sz="quarter" idx="12"/>
          </p:nvPr>
        </p:nvSpPr>
        <p:spPr/>
        <p:txBody>
          <a:bodyPr/>
          <a:lstStyle>
            <a:lvl1pPr>
              <a:defRPr/>
            </a:lvl1pPr>
            <a:extLst/>
          </a:lstStyle>
          <a:p>
            <a:pPr>
              <a:defRPr/>
            </a:pPr>
            <a:fld id="{5674B6F9-653C-4F8E-97B4-44D62EE971C1}" type="slidenum">
              <a:rPr lang="zh-TW" altLang="en-US"/>
              <a:pPr>
                <a:defRPr/>
              </a:pPr>
              <a:t>‹#›</a:t>
            </a:fld>
            <a:endParaRPr lang="zh-TW" altLang="en-US" dirty="0"/>
          </a:p>
        </p:txBody>
      </p:sp>
    </p:spTree>
    <p:extLst>
      <p:ext uri="{BB962C8B-B14F-4D97-AF65-F5344CB8AC3E}">
        <p14:creationId xmlns:p14="http://schemas.microsoft.com/office/powerpoint/2010/main" val="402908533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投影片編號版面配置區 17"/>
          <p:cNvSpPr>
            <a:spLocks noGrp="1"/>
          </p:cNvSpPr>
          <p:nvPr>
            <p:ph type="sldNum" sz="quarter" idx="12"/>
          </p:nvPr>
        </p:nvSpPr>
        <p:spPr/>
        <p:txBody>
          <a:bodyPr/>
          <a:lstStyle>
            <a:lvl1pPr>
              <a:defRPr/>
            </a:lvl1pPr>
          </a:lstStyle>
          <a:p>
            <a:pPr>
              <a:defRPr/>
            </a:pPr>
            <a:fld id="{F4970F9F-7F2C-4DCC-95C2-2A44EAFC26D8}" type="slidenum">
              <a:rPr lang="zh-TW" altLang="en-US"/>
              <a:pPr>
                <a:defRPr/>
              </a:pPr>
              <a:t>‹#›</a:t>
            </a:fld>
            <a:endParaRPr lang="zh-TW" altLang="en-US" dirty="0"/>
          </a:p>
        </p:txBody>
      </p:sp>
    </p:spTree>
    <p:extLst>
      <p:ext uri="{BB962C8B-B14F-4D97-AF65-F5344CB8AC3E}">
        <p14:creationId xmlns:p14="http://schemas.microsoft.com/office/powerpoint/2010/main" val="392279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投影片編號版面配置區 6"/>
          <p:cNvSpPr>
            <a:spLocks noGrp="1"/>
          </p:cNvSpPr>
          <p:nvPr>
            <p:ph type="sldNum" sz="quarter" idx="12"/>
          </p:nvPr>
        </p:nvSpPr>
        <p:spPr/>
        <p:txBody>
          <a:bodyPr/>
          <a:lstStyle>
            <a:lvl1pPr>
              <a:defRPr/>
            </a:lvl1pPr>
            <a:extLst/>
          </a:lstStyle>
          <a:p>
            <a:pPr>
              <a:defRPr/>
            </a:pPr>
            <a:fld id="{11D3B10D-9611-4A27-9A29-00560C77B59B}" type="slidenum">
              <a:rPr lang="zh-TW" altLang="en-US"/>
              <a:pPr>
                <a:defRPr/>
              </a:pPr>
              <a:t>‹#›</a:t>
            </a:fld>
            <a:endParaRPr lang="zh-TW" altLang="en-US" dirty="0"/>
          </a:p>
        </p:txBody>
      </p:sp>
    </p:spTree>
    <p:extLst>
      <p:ext uri="{BB962C8B-B14F-4D97-AF65-F5344CB8AC3E}">
        <p14:creationId xmlns:p14="http://schemas.microsoft.com/office/powerpoint/2010/main" val="358926657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1"/>
      </p:bgRef>
    </p:bg>
    <p:spTree>
      <p:nvGrpSpPr>
        <p:cNvPr id="1" name=""/>
        <p:cNvGrpSpPr/>
        <p:nvPr/>
      </p:nvGrpSpPr>
      <p:grpSpPr>
        <a:xfrm>
          <a:off x="0" y="0"/>
          <a:ext cx="0" cy="0"/>
          <a:chOff x="0" y="0"/>
          <a:chExt cx="0" cy="0"/>
        </a:xfrm>
      </p:grpSpPr>
      <p:sp>
        <p:nvSpPr>
          <p:cNvPr id="5" name="手繪多邊形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6" name="手繪多邊形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TW" altLang="en-US"/>
          </a:p>
        </p:txBody>
      </p:sp>
      <p:sp>
        <p:nvSpPr>
          <p:cNvPr id="7" name="直角三角形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cxnSp>
        <p:nvCxnSpPr>
          <p:cNvPr id="8" name="直線接點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形箭號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10" name="＞形箭號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4" name="文字版面配置區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TW" altLang="en-US" noProof="0" smtClean="0"/>
              <a:t>按一下圖示以新增圖片</a:t>
            </a:r>
            <a:endParaRPr lang="en-US" noProof="0" dirty="0"/>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TW" altLang="en-US" smtClean="0"/>
              <a:t>按一下以編輯母片標題樣式</a:t>
            </a:r>
            <a:endParaRPr lang="en-US"/>
          </a:p>
        </p:txBody>
      </p:sp>
      <p:sp>
        <p:nvSpPr>
          <p:cNvPr id="13" name="投影片編號版面配置區 6"/>
          <p:cNvSpPr>
            <a:spLocks noGrp="1"/>
          </p:cNvSpPr>
          <p:nvPr>
            <p:ph type="sldNum" sz="quarter" idx="12"/>
          </p:nvPr>
        </p:nvSpPr>
        <p:spPr/>
        <p:txBody>
          <a:bodyPr/>
          <a:lstStyle>
            <a:lvl1pPr>
              <a:defRPr smtClean="0">
                <a:solidFill>
                  <a:schemeClr val="tx1"/>
                </a:solidFill>
              </a:defRPr>
            </a:lvl1pPr>
            <a:extLst/>
          </a:lstStyle>
          <a:p>
            <a:pPr>
              <a:defRPr/>
            </a:pPr>
            <a:fld id="{BC0778DC-4D09-42F0-83B9-9252795FDC20}" type="slidenum">
              <a:rPr lang="zh-TW" altLang="en-US"/>
              <a:pPr>
                <a:defRPr/>
              </a:pPr>
              <a:t>‹#›</a:t>
            </a:fld>
            <a:endParaRPr lang="zh-TW" altLang="en-US" dirty="0"/>
          </a:p>
        </p:txBody>
      </p:sp>
    </p:spTree>
    <p:extLst>
      <p:ext uri="{BB962C8B-B14F-4D97-AF65-F5344CB8AC3E}">
        <p14:creationId xmlns:p14="http://schemas.microsoft.com/office/powerpoint/2010/main" val="128373579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12" name="手繪多邊形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accent6">
              <a:lumMod val="60000"/>
              <a:lumOff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14" name="直角三角形 13"/>
          <p:cNvSpPr>
            <a:spLocks/>
          </p:cNvSpPr>
          <p:nvPr/>
        </p:nvSpPr>
        <p:spPr bwMode="auto">
          <a:xfrm>
            <a:off x="-6350" y="5791200"/>
            <a:ext cx="3402013" cy="1081088"/>
          </a:xfrm>
          <a:prstGeom prst="rtTriangle">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extLst/>
          </a:lstStyle>
          <a:p>
            <a:pPr algn="ctr">
              <a:defRPr/>
            </a:pPr>
            <a:endParaRPr kumimoji="0" 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TW" altLang="en-US" dirty="0" smtClean="0"/>
              <a:t>按一下以編輯母片標題樣式</a:t>
            </a:r>
            <a:endParaRPr lang="en-US" dirty="0"/>
          </a:p>
        </p:txBody>
      </p:sp>
      <p:sp>
        <p:nvSpPr>
          <p:cNvPr id="1031" name="文字版面配置區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8" name="投影片編號版面配置區 17"/>
          <p:cNvSpPr>
            <a:spLocks noGrp="1"/>
          </p:cNvSpPr>
          <p:nvPr>
            <p:ph type="sldNum" sz="quarter" idx="4"/>
          </p:nvPr>
        </p:nvSpPr>
        <p:spPr>
          <a:xfrm>
            <a:off x="8460432" y="6408738"/>
            <a:ext cx="553393" cy="365125"/>
          </a:xfrm>
          <a:prstGeom prst="rect">
            <a:avLst/>
          </a:prstGeom>
        </p:spPr>
        <p:txBody>
          <a:bodyPr vert="horz" anchor="b"/>
          <a:lstStyle>
            <a:lvl1pPr algn="r" eaLnBrk="1" latinLnBrk="0" hangingPunct="1">
              <a:defRPr kumimoji="0" sz="1400" b="0" smtClean="0">
                <a:solidFill>
                  <a:schemeClr val="tx1"/>
                </a:solidFill>
              </a:defRPr>
            </a:lvl1pPr>
            <a:extLst/>
          </a:lstStyle>
          <a:p>
            <a:pPr>
              <a:defRPr/>
            </a:pPr>
            <a:fld id="{0B26F6E3-D80A-43A4-B75B-A827C892810A}" type="slidenum">
              <a:rPr lang="zh-TW" altLang="en-US" smtClean="0"/>
              <a:pPr>
                <a:defRPr/>
              </a:pPr>
              <a:t>‹#›</a:t>
            </a:fld>
            <a:endParaRPr lang="zh-TW" altLang="en-US" dirty="0"/>
          </a:p>
        </p:txBody>
      </p:sp>
    </p:spTree>
  </p:cSld>
  <p:clrMap bg1="lt1" tx1="dk1" bg2="lt2" tx2="dk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07" r:id="rId7"/>
    <p:sldLayoutId id="2147484317" r:id="rId8"/>
    <p:sldLayoutId id="2147484318" r:id="rId9"/>
    <p:sldLayoutId id="2147484308" r:id="rId10"/>
    <p:sldLayoutId id="2147484309" r:id="rId11"/>
    <p:sldLayoutId id="2147484310" r:id="rId12"/>
  </p:sldLayoutIdLst>
  <p:timing>
    <p:tnLst>
      <p:par>
        <p:cTn id="1" dur="indefinite" restart="never" nodeType="tmRoot"/>
      </p:par>
    </p:tnLst>
  </p:timing>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微軟正黑體" pitchFamily="34" charset="-120"/>
        </a:defRPr>
      </a:lvl2pPr>
      <a:lvl3pPr algn="l" rtl="0" fontAlgn="base">
        <a:spcBef>
          <a:spcPct val="0"/>
        </a:spcBef>
        <a:spcAft>
          <a:spcPct val="0"/>
        </a:spcAft>
        <a:defRPr sz="4100" b="1">
          <a:solidFill>
            <a:schemeClr val="tx2"/>
          </a:solidFill>
          <a:latin typeface="Lucida Sans Unicode" pitchFamily="34" charset="0"/>
          <a:ea typeface="微軟正黑體" pitchFamily="34" charset="-120"/>
        </a:defRPr>
      </a:lvl3pPr>
      <a:lvl4pPr algn="l" rtl="0" fontAlgn="base">
        <a:spcBef>
          <a:spcPct val="0"/>
        </a:spcBef>
        <a:spcAft>
          <a:spcPct val="0"/>
        </a:spcAft>
        <a:defRPr sz="4100" b="1">
          <a:solidFill>
            <a:schemeClr val="tx2"/>
          </a:solidFill>
          <a:latin typeface="Lucida Sans Unicode" pitchFamily="34" charset="0"/>
          <a:ea typeface="微軟正黑體" pitchFamily="34" charset="-120"/>
        </a:defRPr>
      </a:lvl4pPr>
      <a:lvl5pPr algn="l" rtl="0" fontAlgn="base">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slide" Target="slide3.xml"/><Relationship Id="rId1" Type="http://schemas.openxmlformats.org/officeDocument/2006/relationships/slideLayout" Target="../slideLayouts/slideLayout10.xml"/><Relationship Id="rId6" Type="http://schemas.openxmlformats.org/officeDocument/2006/relationships/slide" Target="slide21.xml"/><Relationship Id="rId5" Type="http://schemas.openxmlformats.org/officeDocument/2006/relationships/slide" Target="slide26.xml"/><Relationship Id="rId4" Type="http://schemas.openxmlformats.org/officeDocument/2006/relationships/slide" Target="slide20.xml"/><Relationship Id="rId9" Type="http://schemas.openxmlformats.org/officeDocument/2006/relationships/slide" Target="slide30.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10.xml"/><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692696"/>
            <a:ext cx="9144000" cy="1728192"/>
          </a:xfrm>
        </p:spPr>
        <p:txBody>
          <a:bodyPr>
            <a:normAutofit/>
          </a:bodyPr>
          <a:lstStyle/>
          <a:p>
            <a:pPr algn="ctr"/>
            <a:r>
              <a:rPr lang="en-US" altLang="zh-TW" dirty="0" smtClean="0">
                <a:solidFill>
                  <a:schemeClr val="tx1"/>
                </a:solidFill>
                <a:latin typeface="Times New Roman" pitchFamily="18" charset="0"/>
                <a:ea typeface="標楷體" pitchFamily="65" charset="-120"/>
              </a:rPr>
              <a:t>104</a:t>
            </a:r>
            <a:r>
              <a:rPr lang="zh-TW" altLang="en-US" dirty="0" smtClean="0">
                <a:solidFill>
                  <a:schemeClr val="tx1"/>
                </a:solidFill>
                <a:latin typeface="Times New Roman" panose="02020603050405020304" pitchFamily="18" charset="0"/>
                <a:ea typeface="標楷體" pitchFamily="65" charset="-120"/>
              </a:rPr>
              <a:t>年度</a:t>
            </a:r>
            <a:r>
              <a:rPr lang="zh-TW" altLang="en-US" dirty="0">
                <a:solidFill>
                  <a:schemeClr val="tx1"/>
                </a:solidFill>
                <a:latin typeface="Times New Roman" panose="02020603050405020304" pitchFamily="18" charset="0"/>
                <a:ea typeface="標楷體" pitchFamily="65" charset="-120"/>
              </a:rPr>
              <a:t>教育部獎勵私立</a:t>
            </a:r>
            <a:r>
              <a:rPr lang="zh-TW" altLang="en-US" dirty="0" smtClean="0">
                <a:solidFill>
                  <a:schemeClr val="tx1"/>
                </a:solidFill>
                <a:latin typeface="Times New Roman" panose="02020603050405020304" pitchFamily="18" charset="0"/>
                <a:ea typeface="標楷體" pitchFamily="65" charset="-120"/>
              </a:rPr>
              <a:t>大學</a:t>
            </a:r>
            <a:r>
              <a:rPr lang="en-US" altLang="zh-TW" dirty="0" smtClean="0">
                <a:solidFill>
                  <a:schemeClr val="tx1"/>
                </a:solidFill>
                <a:latin typeface="Times New Roman" panose="02020603050405020304" pitchFamily="18" charset="0"/>
                <a:ea typeface="標楷體" pitchFamily="65" charset="-120"/>
              </a:rPr>
              <a:t/>
            </a:r>
            <a:br>
              <a:rPr lang="en-US" altLang="zh-TW" dirty="0" smtClean="0">
                <a:solidFill>
                  <a:schemeClr val="tx1"/>
                </a:solidFill>
                <a:latin typeface="Times New Roman" panose="02020603050405020304" pitchFamily="18" charset="0"/>
                <a:ea typeface="標楷體" pitchFamily="65" charset="-120"/>
              </a:rPr>
            </a:br>
            <a:r>
              <a:rPr lang="zh-TW" altLang="en-US" dirty="0" smtClean="0">
                <a:solidFill>
                  <a:schemeClr val="tx1"/>
                </a:solidFill>
                <a:latin typeface="Times New Roman" panose="02020603050405020304" pitchFamily="18" charset="0"/>
                <a:ea typeface="標楷體" pitchFamily="65" charset="-120"/>
              </a:rPr>
              <a:t>校</a:t>
            </a:r>
            <a:r>
              <a:rPr lang="zh-TW" altLang="en-US" dirty="0">
                <a:solidFill>
                  <a:schemeClr val="tx1"/>
                </a:solidFill>
                <a:latin typeface="Times New Roman" panose="02020603050405020304" pitchFamily="18" charset="0"/>
                <a:ea typeface="標楷體" pitchFamily="65" charset="-120"/>
              </a:rPr>
              <a:t>院校務發展計畫</a:t>
            </a:r>
            <a:endParaRPr lang="zh-TW" altLang="en-US" dirty="0">
              <a:solidFill>
                <a:schemeClr val="tx1"/>
              </a:solidFill>
            </a:endParaRPr>
          </a:p>
        </p:txBody>
      </p:sp>
      <p:sp>
        <p:nvSpPr>
          <p:cNvPr id="3" name="副標題 2"/>
          <p:cNvSpPr>
            <a:spLocks noGrp="1"/>
          </p:cNvSpPr>
          <p:nvPr>
            <p:ph type="subTitle" idx="1"/>
          </p:nvPr>
        </p:nvSpPr>
        <p:spPr>
          <a:xfrm>
            <a:off x="0" y="2996952"/>
            <a:ext cx="9144000" cy="1080120"/>
          </a:xfrm>
        </p:spPr>
        <p:txBody>
          <a:bodyPr/>
          <a:lstStyle/>
          <a:p>
            <a:pPr algn="ctr"/>
            <a:r>
              <a:rPr lang="zh-TW" altLang="en-US" sz="48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rPr>
              <a:t>系統說明</a:t>
            </a:r>
            <a:r>
              <a:rPr lang="zh-TW" altLang="en-US" sz="48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rPr>
              <a:t>會</a:t>
            </a:r>
            <a:endParaRPr lang="zh-TW" altLang="en-US" sz="48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5" name="Text Box 6"/>
          <p:cNvSpPr txBox="1">
            <a:spLocks noChangeArrowheads="1"/>
          </p:cNvSpPr>
          <p:nvPr/>
        </p:nvSpPr>
        <p:spPr bwMode="auto">
          <a:xfrm>
            <a:off x="3779912" y="6245225"/>
            <a:ext cx="54006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b="1" dirty="0">
                <a:solidFill>
                  <a:schemeClr val="bg1"/>
                </a:solidFill>
                <a:latin typeface="Times New Roman" pitchFamily="18" charset="0"/>
                <a:ea typeface="標楷體" pitchFamily="65" charset="-120"/>
                <a:cs typeface="Times New Roman" pitchFamily="18" charset="0"/>
              </a:rPr>
              <a:t>   </a:t>
            </a:r>
            <a:r>
              <a:rPr lang="zh-TW" altLang="en-US" b="1" dirty="0" smtClean="0">
                <a:solidFill>
                  <a:schemeClr val="bg1"/>
                </a:solidFill>
                <a:latin typeface="Times New Roman" pitchFamily="18" charset="0"/>
                <a:ea typeface="標楷體" pitchFamily="65" charset="-120"/>
                <a:cs typeface="Times New Roman" pitchFamily="18" charset="0"/>
              </a:rPr>
              <a:t>國立雲林科技大學獎補助工作小組       </a:t>
            </a:r>
            <a:r>
              <a:rPr lang="en-US" altLang="zh-TW" b="1" dirty="0" smtClean="0">
                <a:solidFill>
                  <a:schemeClr val="bg1"/>
                </a:solidFill>
                <a:latin typeface="Times New Roman" pitchFamily="18" charset="0"/>
                <a:ea typeface="標楷體" pitchFamily="65" charset="-120"/>
                <a:cs typeface="Times New Roman" pitchFamily="18" charset="0"/>
              </a:rPr>
              <a:t>2014.10.6</a:t>
            </a:r>
            <a:endParaRPr lang="zh-TW" altLang="en-US" b="1" dirty="0">
              <a:solidFill>
                <a:schemeClr val="bg1"/>
              </a:solidFill>
              <a:latin typeface="Times New Roman" pitchFamily="18" charset="0"/>
              <a:ea typeface="標楷體" pitchFamily="65" charset="-120"/>
              <a:cs typeface="Times New Roman" pitchFamily="18" charset="0"/>
            </a:endParaRPr>
          </a:p>
        </p:txBody>
      </p:sp>
      <p:sp>
        <p:nvSpPr>
          <p:cNvPr id="6" name="Line 7"/>
          <p:cNvSpPr>
            <a:spLocks noChangeShapeType="1"/>
          </p:cNvSpPr>
          <p:nvPr/>
        </p:nvSpPr>
        <p:spPr bwMode="auto">
          <a:xfrm>
            <a:off x="1476375" y="6597650"/>
            <a:ext cx="7488238" cy="0"/>
          </a:xfrm>
          <a:prstGeom prst="line">
            <a:avLst/>
          </a:prstGeom>
          <a:noFill/>
          <a:ln w="57150">
            <a:solidFill>
              <a:srgbClr val="3366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extLst>
      <p:ext uri="{BB962C8B-B14F-4D97-AF65-F5344CB8AC3E}">
        <p14:creationId xmlns:p14="http://schemas.microsoft.com/office/powerpoint/2010/main" val="4128621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434975" indent="-352425">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7.</a:t>
            </a:r>
            <a:r>
              <a:rPr lang="zh-TW" altLang="en-US" sz="2500" b="1" dirty="0" smtClean="0">
                <a:latin typeface="Times New Roman" panose="02020603050405020304" pitchFamily="18" charset="0"/>
                <a:ea typeface="標楷體" panose="03000509000000000000" pitchFamily="65" charset="-120"/>
                <a:cs typeface="Times New Roman" pitchFamily="18" charset="0"/>
              </a:rPr>
              <a:t> 受理</a:t>
            </a:r>
            <a:r>
              <a:rPr lang="zh-TW" altLang="en-US" sz="2500" b="1" dirty="0">
                <a:latin typeface="Times New Roman" panose="02020603050405020304" pitchFamily="18" charset="0"/>
                <a:ea typeface="標楷體" panose="03000509000000000000" pitchFamily="65" charset="-120"/>
                <a:cs typeface="Times New Roman" pitchFamily="18" charset="0"/>
              </a:rPr>
              <a:t>訪視學校發文</a:t>
            </a:r>
            <a:r>
              <a:rPr lang="zh-TW" altLang="en-US" sz="2500" b="1" dirty="0" smtClean="0">
                <a:latin typeface="Times New Roman" panose="02020603050405020304" pitchFamily="18" charset="0"/>
                <a:ea typeface="標楷體" panose="03000509000000000000" pitchFamily="65" charset="-120"/>
                <a:cs typeface="Times New Roman" pitchFamily="18" charset="0"/>
              </a:rPr>
              <a:t>修正</a:t>
            </a:r>
            <a:endParaRPr lang="zh-TW" altLang="en-US" sz="2500" b="1" dirty="0">
              <a:latin typeface="Times New Roman" panose="02020603050405020304" pitchFamily="18" charset="0"/>
              <a:ea typeface="標楷體" panose="03000509000000000000" pitchFamily="65" charset="-120"/>
              <a:cs typeface="Times New Roman" pitchFamily="18" charset="0"/>
            </a:endParaRPr>
          </a:p>
          <a:p>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8</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30</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經訪視後發現資料填報有疑慮者，請於時限內回覆</a:t>
            </a:r>
            <a:r>
              <a:rPr lang="zh-TW" altLang="en-US" sz="2500" dirty="0" smtClean="0">
                <a:latin typeface="Times New Roman" panose="02020603050405020304" pitchFamily="18" charset="0"/>
                <a:ea typeface="標楷體" panose="03000509000000000000" pitchFamily="65" charset="-120"/>
              </a:rPr>
              <a:t>說明。</a:t>
            </a:r>
            <a:endParaRPr lang="en-US" altLang="zh-TW" sz="2500" dirty="0" smtClean="0">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僅受理訪視學校發文修正</a:t>
            </a:r>
            <a:r>
              <a:rPr lang="zh-TW" altLang="en-US" sz="2500" dirty="0" smtClean="0">
                <a:latin typeface="Times New Roman" panose="02020603050405020304" pitchFamily="18" charset="0"/>
                <a:ea typeface="標楷體" panose="03000509000000000000" pitchFamily="65" charset="-120"/>
              </a:rPr>
              <a:t>，公文一</a:t>
            </a:r>
            <a:r>
              <a:rPr lang="zh-TW" altLang="en-US" sz="2500" dirty="0">
                <a:latin typeface="Times New Roman" panose="02020603050405020304" pitchFamily="18" charset="0"/>
                <a:ea typeface="標楷體" panose="03000509000000000000" pitchFamily="65" charset="-120"/>
              </a:rPr>
              <a:t>式兩</a:t>
            </a:r>
            <a:r>
              <a:rPr lang="zh-TW" altLang="en-US" sz="2500" dirty="0" smtClean="0">
                <a:latin typeface="Times New Roman" panose="02020603050405020304" pitchFamily="18" charset="0"/>
                <a:ea typeface="標楷體" panose="03000509000000000000" pitchFamily="65" charset="-120"/>
              </a:rPr>
              <a:t>份</a:t>
            </a:r>
            <a:r>
              <a:rPr lang="zh-TW" altLang="en-US" sz="2500" dirty="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公文</a:t>
            </a:r>
            <a:r>
              <a:rPr lang="zh-TW" altLang="en-US" sz="2500" dirty="0">
                <a:latin typeface="Times New Roman" panose="02020603050405020304" pitchFamily="18" charset="0"/>
                <a:ea typeface="標楷體" panose="03000509000000000000" pitchFamily="65" charset="-120"/>
              </a:rPr>
              <a:t>正本及補件資料一份予</a:t>
            </a:r>
            <a:r>
              <a:rPr lang="zh-TW" altLang="en-US" sz="2500" dirty="0" smtClean="0">
                <a:latin typeface="Times New Roman" panose="02020603050405020304" pitchFamily="18" charset="0"/>
                <a:ea typeface="標楷體" panose="03000509000000000000" pitchFamily="65" charset="-120"/>
              </a:rPr>
              <a:t>教育部、副本及補件資料一份予國立</a:t>
            </a:r>
            <a:r>
              <a:rPr lang="zh-TW" altLang="en-US" sz="2500" dirty="0">
                <a:latin typeface="Times New Roman" panose="02020603050405020304" pitchFamily="18" charset="0"/>
                <a:ea typeface="標楷體" panose="03000509000000000000" pitchFamily="65" charset="-120"/>
              </a:rPr>
              <a:t>雲林科技大學私立大學校院獎補助作業</a:t>
            </a:r>
            <a:r>
              <a:rPr lang="zh-TW" altLang="en-US" sz="2500" dirty="0" smtClean="0">
                <a:latin typeface="Times New Roman" panose="02020603050405020304" pitchFamily="18" charset="0"/>
                <a:ea typeface="標楷體" panose="03000509000000000000" pitchFamily="65" charset="-120"/>
              </a:rPr>
              <a:t>小組。</a:t>
            </a:r>
            <a:endParaRPr lang="en-US" altLang="zh-TW" sz="2500" dirty="0">
              <a:solidFill>
                <a:srgbClr val="FF0000"/>
              </a:solidFill>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9</a:t>
            </a:fld>
            <a:endParaRPr lang="zh-TW" altLang="en-US"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3937763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390525" indent="-307975">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1.</a:t>
            </a:r>
            <a:r>
              <a:rPr lang="zh-TW" altLang="en-US" sz="2500" b="1" dirty="0" smtClean="0">
                <a:latin typeface="Times New Roman" panose="02020603050405020304" pitchFamily="18" charset="0"/>
                <a:ea typeface="標楷體" panose="03000509000000000000" pitchFamily="65" charset="-120"/>
                <a:cs typeface="Times New Roman" pitchFamily="18" charset="0"/>
              </a:rPr>
              <a:t> 填報及第二次檢視量化基本資料</a:t>
            </a:r>
          </a:p>
          <a:p>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104</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5</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9</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獎</a:t>
            </a:r>
            <a:r>
              <a:rPr lang="zh-TW" altLang="en-US" sz="2500" dirty="0">
                <a:latin typeface="Times New Roman" panose="02020603050405020304" pitchFamily="18" charset="0"/>
                <a:ea typeface="標楷體" panose="03000509000000000000" pitchFamily="65" charset="-120"/>
              </a:rPr>
              <a:t>補助系統開放填報「學校公告畢業生就業追蹤之系所比率統計表」</a:t>
            </a:r>
            <a:r>
              <a:rPr lang="en-US" altLang="zh-TW" sz="2500" dirty="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僅自選面向為「學生輔導及就業情形」之學校需填報此表</a:t>
            </a:r>
            <a:r>
              <a:rPr lang="en-US" altLang="zh-TW" sz="2500" dirty="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第二次</a:t>
            </a:r>
            <a:r>
              <a:rPr lang="zh-TW" altLang="en-US" sz="2500" dirty="0">
                <a:latin typeface="Times New Roman" panose="02020603050405020304" pitchFamily="18" charset="0"/>
                <a:ea typeface="標楷體" panose="03000509000000000000" pitchFamily="65" charset="-120"/>
              </a:rPr>
              <a:t>檢視量化基本資料</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10</a:t>
            </a:fld>
            <a:endParaRPr lang="zh-TW" altLang="en-US" b="1" dirty="0"/>
          </a:p>
        </p:txBody>
      </p:sp>
      <p:sp>
        <p:nvSpPr>
          <p:cNvPr id="5" name="文字方塊 4"/>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9347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a:solidFill>
                  <a:schemeClr val="tx1"/>
                </a:solidFill>
                <a:effectLst/>
                <a:latin typeface="Times New Roman" panose="02020603050405020304" pitchFamily="18" charset="0"/>
                <a:ea typeface="標楷體" panose="03000509000000000000" pitchFamily="65" charset="-120"/>
              </a:rPr>
              <a:t>(</a:t>
            </a:r>
            <a:r>
              <a:rPr lang="zh-TW" altLang="en-US" sz="4400" dirty="0">
                <a:solidFill>
                  <a:schemeClr val="tx1"/>
                </a:solidFill>
                <a:effectLst/>
                <a:latin typeface="Times New Roman" panose="02020603050405020304" pitchFamily="18" charset="0"/>
                <a:ea typeface="標楷體" panose="03000509000000000000" pitchFamily="65" charset="-120"/>
              </a:rPr>
              <a:t>續</a:t>
            </a:r>
            <a:r>
              <a:rPr lang="en-US" altLang="zh-TW" sz="4400" dirty="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390525" indent="-307975">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1.</a:t>
            </a:r>
            <a:r>
              <a:rPr lang="zh-TW" altLang="en-US" sz="2500" b="1" dirty="0" smtClean="0">
                <a:latin typeface="Times New Roman" panose="02020603050405020304" pitchFamily="18" charset="0"/>
                <a:ea typeface="標楷體" panose="03000509000000000000" pitchFamily="65" charset="-120"/>
                <a:cs typeface="Times New Roman" pitchFamily="18" charset="0"/>
              </a:rPr>
              <a:t> 填報及第二</a:t>
            </a:r>
            <a:r>
              <a:rPr lang="zh-TW" altLang="en-US" sz="2500" b="1" dirty="0">
                <a:latin typeface="Times New Roman" panose="02020603050405020304" pitchFamily="18" charset="0"/>
                <a:ea typeface="標楷體" panose="03000509000000000000" pitchFamily="65" charset="-120"/>
                <a:cs typeface="Times New Roman" pitchFamily="18" charset="0"/>
              </a:rPr>
              <a:t>次檢視量化</a:t>
            </a:r>
            <a:r>
              <a:rPr lang="zh-TW" altLang="en-US" sz="2500" b="1" dirty="0" smtClean="0">
                <a:latin typeface="Times New Roman" panose="02020603050405020304" pitchFamily="18" charset="0"/>
                <a:ea typeface="標楷體" panose="03000509000000000000" pitchFamily="65" charset="-120"/>
                <a:cs typeface="Times New Roman" pitchFamily="18" charset="0"/>
              </a:rPr>
              <a:t>基本資料</a:t>
            </a:r>
            <a:r>
              <a:rPr lang="en-US" altLang="zh-TW" sz="2500" b="1" dirty="0">
                <a:latin typeface="Times New Roman" panose="02020603050405020304" pitchFamily="18" charset="0"/>
                <a:ea typeface="標楷體" panose="03000509000000000000" pitchFamily="65" charset="-120"/>
                <a:cs typeface="Times New Roman" pitchFamily="18" charset="0"/>
              </a:rPr>
              <a:t>(</a:t>
            </a:r>
            <a:r>
              <a:rPr lang="zh-TW" altLang="en-US" sz="2500" b="1" dirty="0">
                <a:latin typeface="Times New Roman" panose="02020603050405020304" pitchFamily="18" charset="0"/>
                <a:ea typeface="標楷體" panose="03000509000000000000" pitchFamily="65" charset="-120"/>
                <a:cs typeface="Times New Roman" pitchFamily="18" charset="0"/>
              </a:rPr>
              <a:t>續</a:t>
            </a:r>
            <a:r>
              <a:rPr lang="en-US" altLang="zh-TW" sz="2500" b="1" dirty="0">
                <a:latin typeface="Times New Roman" panose="02020603050405020304" pitchFamily="18" charset="0"/>
                <a:ea typeface="標楷體" panose="03000509000000000000" pitchFamily="65" charset="-120"/>
                <a:cs typeface="Times New Roman" pitchFamily="18" charset="0"/>
              </a:rPr>
              <a:t>)</a:t>
            </a:r>
            <a:endParaRPr lang="zh-TW" altLang="en-US" sz="2500" b="1" dirty="0" smtClean="0">
              <a:latin typeface="Times New Roman" panose="02020603050405020304" pitchFamily="18" charset="0"/>
              <a:ea typeface="標楷體" panose="03000509000000000000" pitchFamily="65" charset="-120"/>
              <a:cs typeface="Times New Roman" pitchFamily="18" charset="0"/>
            </a:endParaRPr>
          </a:p>
          <a:p>
            <a:r>
              <a:rPr lang="zh-TW" altLang="en-US" sz="2500" dirty="0">
                <a:latin typeface="Times New Roman" panose="02020603050405020304" pitchFamily="18" charset="0"/>
                <a:ea typeface="標楷體" panose="03000509000000000000" pitchFamily="65" charset="-120"/>
              </a:rPr>
              <a:t>須檢視之表冊如下：</a:t>
            </a:r>
            <a:endParaRPr lang="en-US" altLang="zh-TW" sz="2500" dirty="0">
              <a:latin typeface="Times New Roman" panose="02020603050405020304" pitchFamily="18" charset="0"/>
              <a:ea typeface="標楷體" panose="03000509000000000000" pitchFamily="65" charset="-120"/>
            </a:endParaRPr>
          </a:p>
          <a:p>
            <a:pPr marL="109537" indent="0">
              <a:buNone/>
            </a:pP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11</a:t>
            </a:fld>
            <a:endParaRPr lang="zh-TW" altLang="en-US" b="1" dirty="0"/>
          </a:p>
        </p:txBody>
      </p:sp>
      <p:graphicFrame>
        <p:nvGraphicFramePr>
          <p:cNvPr id="6" name="表格 5"/>
          <p:cNvGraphicFramePr>
            <a:graphicFrameLocks noGrp="1"/>
          </p:cNvGraphicFramePr>
          <p:nvPr>
            <p:extLst>
              <p:ext uri="{D42A27DB-BD31-4B8C-83A1-F6EECF244321}">
                <p14:modId xmlns:p14="http://schemas.microsoft.com/office/powerpoint/2010/main" val="1893234074"/>
              </p:ext>
            </p:extLst>
          </p:nvPr>
        </p:nvGraphicFramePr>
        <p:xfrm>
          <a:off x="323528" y="2920727"/>
          <a:ext cx="8640960" cy="1876425"/>
        </p:xfrm>
        <a:graphic>
          <a:graphicData uri="http://schemas.openxmlformats.org/drawingml/2006/table">
            <a:tbl>
              <a:tblPr firstRow="1" bandRow="1">
                <a:tableStyleId>{5940675A-B579-460E-94D1-54222C63F5DA}</a:tableStyleId>
              </a:tblPr>
              <a:tblGrid>
                <a:gridCol w="1018818"/>
                <a:gridCol w="7622142"/>
              </a:tblGrid>
              <a:tr h="370840">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tc>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獎補助表冊名稱</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經費</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助學措施統計表</a:t>
                      </a:r>
                      <a:r>
                        <a:rPr kumimoji="0" lang="zh-TW" altLang="en-US" sz="2400" b="1" i="0"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（弱勢學生助學金</a:t>
                      </a:r>
                      <a:r>
                        <a:rPr kumimoji="0" lang="zh-TW" altLang="en-US" sz="2400" b="1" i="0" u="none" strike="noStrike" kern="1200" dirty="0">
                          <a:solidFill>
                            <a:srgbClr val="FF0000"/>
                          </a:solidFill>
                          <a:effectLst/>
                          <a:latin typeface="Times New Roman" panose="02020603050405020304" pitchFamily="18" charset="0"/>
                          <a:ea typeface="+mn-ea"/>
                          <a:cs typeface="Times New Roman" panose="02020603050405020304" pitchFamily="18" charset="0"/>
                        </a:rPr>
                        <a:t>）</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教學</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學校教學研究及訓輔支出</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統計表</a:t>
                      </a:r>
                      <a:endPar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境外生及交換學生人數明細表</a:t>
                      </a:r>
                      <a:r>
                        <a:rPr kumimoji="0" lang="zh-TW" altLang="en-US" sz="2400" b="1" i="0" u="none" strike="noStrike" kern="1200" dirty="0">
                          <a:solidFill>
                            <a:srgbClr val="FF0000"/>
                          </a:solidFill>
                          <a:effectLst/>
                          <a:latin typeface="Times New Roman" panose="02020603050405020304" pitchFamily="18" charset="0"/>
                          <a:ea typeface="+mn-ea"/>
                          <a:cs typeface="Times New Roman" panose="02020603050405020304" pitchFamily="18" charset="0"/>
                        </a:rPr>
                        <a:t>（境外生）</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就業</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學校公告畢業生就業追蹤之系所比率</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統計表</a:t>
                      </a:r>
                      <a:endPar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3288879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lvl="0" indent="0">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2.</a:t>
            </a:r>
            <a:r>
              <a:rPr lang="zh-TW" altLang="en-US" sz="2500" b="1" dirty="0" smtClean="0">
                <a:latin typeface="Times New Roman" panose="02020603050405020304" pitchFamily="18" charset="0"/>
                <a:ea typeface="標楷體" panose="03000509000000000000" pitchFamily="65" charset="-120"/>
                <a:cs typeface="Times New Roman" pitchFamily="18" charset="0"/>
              </a:rPr>
              <a:t> 列印報部</a:t>
            </a:r>
          </a:p>
          <a:p>
            <a:r>
              <a:rPr lang="zh-TW" altLang="en-US" sz="2500" dirty="0" smtClean="0">
                <a:latin typeface="Times New Roman" panose="02020603050405020304" pitchFamily="18" charset="0"/>
                <a:ea typeface="標楷體" panose="03000509000000000000" pitchFamily="65" charset="-120"/>
              </a:rPr>
              <a:t>日期</a:t>
            </a:r>
            <a:r>
              <a:rPr lang="zh-TW" altLang="en-US" sz="2500" dirty="0">
                <a:latin typeface="Times New Roman" panose="02020603050405020304" pitchFamily="18" charset="0"/>
                <a:ea typeface="標楷體" panose="03000509000000000000" pitchFamily="65" charset="-120"/>
              </a:rPr>
              <a:t>：</a:t>
            </a:r>
            <a:r>
              <a:rPr lang="en-US" altLang="zh-TW" sz="2500" dirty="0" smtClean="0">
                <a:solidFill>
                  <a:srgbClr val="FF0000"/>
                </a:solidFill>
                <a:latin typeface="Times New Roman" panose="02020603050405020304" pitchFamily="18" charset="0"/>
                <a:ea typeface="標楷體" panose="03000509000000000000" pitchFamily="65" charset="-120"/>
              </a:rPr>
              <a:t>104</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a:solidFill>
                  <a:srgbClr val="FF0000"/>
                </a:solidFill>
                <a:latin typeface="Times New Roman" panose="02020603050405020304" pitchFamily="18" charset="0"/>
                <a:ea typeface="標楷體" panose="03000509000000000000" pitchFamily="65" charset="-120"/>
              </a:rPr>
              <a:t>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5</a:t>
            </a:r>
            <a:r>
              <a:rPr lang="zh-TW" altLang="en-US" sz="2500" dirty="0" smtClean="0">
                <a:solidFill>
                  <a:srgbClr val="FF0000"/>
                </a:solidFill>
                <a:latin typeface="Times New Roman" panose="02020603050405020304" pitchFamily="18" charset="0"/>
                <a:ea typeface="標楷體" panose="03000509000000000000" pitchFamily="65" charset="-120"/>
              </a:rPr>
              <a:t>日</a:t>
            </a:r>
            <a:r>
              <a:rPr lang="zh-TW" altLang="en-US" sz="2500" dirty="0">
                <a:solidFill>
                  <a:srgbClr val="FF0000"/>
                </a:solidFill>
                <a:latin typeface="Times New Roman" panose="02020603050405020304" pitchFamily="18" charset="0"/>
                <a:ea typeface="標楷體" panose="03000509000000000000" pitchFamily="65" charset="-120"/>
              </a:rPr>
              <a:t>至</a:t>
            </a:r>
            <a:r>
              <a:rPr lang="en-US" altLang="zh-TW" sz="2500" dirty="0">
                <a:solidFill>
                  <a:srgbClr val="FF0000"/>
                </a:solidFill>
                <a:latin typeface="Times New Roman" panose="02020603050405020304" pitchFamily="18" charset="0"/>
                <a:ea typeface="標楷體" panose="03000509000000000000" pitchFamily="65" charset="-120"/>
              </a:rPr>
              <a:t>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14</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請學校依時限將所填各項校務基本量化資料表印</a:t>
            </a:r>
            <a:r>
              <a:rPr lang="zh-TW" altLang="en-US" sz="2500" dirty="0" smtClean="0">
                <a:latin typeface="Times New Roman" panose="02020603050405020304" pitchFamily="18" charset="0"/>
                <a:ea typeface="標楷體" panose="03000509000000000000" pitchFamily="65" charset="-120"/>
              </a:rPr>
              <a:t>出</a:t>
            </a:r>
            <a:endParaRPr lang="en-US" altLang="zh-TW" sz="2500" dirty="0" smtClean="0">
              <a:latin typeface="Times New Roman" panose="02020603050405020304" pitchFamily="18" charset="0"/>
              <a:ea typeface="標楷體" panose="03000509000000000000" pitchFamily="65" charset="-120"/>
            </a:endParaRPr>
          </a:p>
          <a:p>
            <a:pPr marL="357188" indent="39688">
              <a:buNone/>
            </a:pPr>
            <a:r>
              <a:rPr lang="en-US" altLang="zh-TW" sz="2500" dirty="0" smtClean="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封面加蓋關防</a:t>
            </a:r>
            <a:r>
              <a:rPr lang="en-US" altLang="zh-TW" sz="2500" dirty="0">
                <a:latin typeface="Times New Roman" panose="02020603050405020304" pitchFamily="18" charset="0"/>
                <a:ea typeface="標楷體" panose="03000509000000000000" pitchFamily="65" charset="-120"/>
              </a:rPr>
              <a:t>) </a:t>
            </a:r>
            <a:r>
              <a:rPr lang="zh-TW" altLang="en-US" sz="2500" dirty="0" smtClean="0">
                <a:latin typeface="Times New Roman" panose="02020603050405020304" pitchFamily="18" charset="0"/>
                <a:ea typeface="標楷體" panose="03000509000000000000" pitchFamily="65" charset="-120"/>
              </a:rPr>
              <a:t>，公文一</a:t>
            </a:r>
            <a:r>
              <a:rPr lang="zh-TW" altLang="en-US" sz="2500" dirty="0">
                <a:latin typeface="Times New Roman" panose="02020603050405020304" pitchFamily="18" charset="0"/>
                <a:ea typeface="標楷體" panose="03000509000000000000" pitchFamily="65" charset="-120"/>
              </a:rPr>
              <a:t>式兩</a:t>
            </a:r>
            <a:r>
              <a:rPr lang="zh-TW" altLang="en-US" sz="2500" dirty="0" smtClean="0">
                <a:latin typeface="Times New Roman" panose="02020603050405020304" pitchFamily="18" charset="0"/>
                <a:ea typeface="標楷體" panose="03000509000000000000" pitchFamily="65" charset="-120"/>
              </a:rPr>
              <a:t>份，公文正本</a:t>
            </a:r>
            <a:r>
              <a:rPr lang="zh-TW" altLang="en-US" sz="2500" dirty="0">
                <a:latin typeface="Times New Roman" panose="02020603050405020304" pitchFamily="18" charset="0"/>
                <a:ea typeface="標楷體" panose="03000509000000000000" pitchFamily="65" charset="-120"/>
              </a:rPr>
              <a:t>及基本資料</a:t>
            </a:r>
            <a:r>
              <a:rPr lang="zh-TW" altLang="en-US" sz="2500" dirty="0" smtClean="0">
                <a:latin typeface="Times New Roman" panose="02020603050405020304" pitchFamily="18" charset="0"/>
                <a:ea typeface="標楷體" panose="03000509000000000000" pitchFamily="65" charset="-120"/>
              </a:rPr>
              <a:t>表一份予教育部，副本及基本資料表一份予國立</a:t>
            </a:r>
            <a:r>
              <a:rPr lang="zh-TW" altLang="en-US" sz="2500" dirty="0">
                <a:latin typeface="Times New Roman" panose="02020603050405020304" pitchFamily="18" charset="0"/>
                <a:ea typeface="標楷體" panose="03000509000000000000" pitchFamily="65" charset="-120"/>
              </a:rPr>
              <a:t>雲林科技大學私立大學校院獎補助作業</a:t>
            </a:r>
            <a:r>
              <a:rPr lang="zh-TW" altLang="en-US" sz="2500" dirty="0" smtClean="0">
                <a:latin typeface="Times New Roman" panose="02020603050405020304" pitchFamily="18" charset="0"/>
                <a:ea typeface="標楷體" panose="03000509000000000000" pitchFamily="65" charset="-120"/>
              </a:rPr>
              <a:t>小組</a:t>
            </a:r>
            <a:r>
              <a:rPr lang="en-US" altLang="zh-TW" sz="2500" dirty="0" smtClean="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以</a:t>
            </a:r>
            <a:r>
              <a:rPr lang="zh-TW" altLang="en-US" sz="2500" dirty="0">
                <a:latin typeface="Times New Roman" panose="02020603050405020304" pitchFamily="18" charset="0"/>
                <a:ea typeface="標楷體" panose="03000509000000000000" pitchFamily="65" charset="-120"/>
              </a:rPr>
              <a:t>郵戳為</a:t>
            </a:r>
            <a:r>
              <a:rPr lang="zh-TW" altLang="en-US" sz="2500" dirty="0" smtClean="0">
                <a:latin typeface="Times New Roman" panose="02020603050405020304" pitchFamily="18" charset="0"/>
                <a:ea typeface="標楷體" panose="03000509000000000000" pitchFamily="65" charset="-120"/>
              </a:rPr>
              <a:t>憑</a:t>
            </a:r>
            <a:r>
              <a:rPr lang="en-US" altLang="zh-TW" sz="2500" dirty="0" smtClean="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a:t>
            </a:r>
            <a:endParaRPr lang="zh-TW" altLang="en-US"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12</a:t>
            </a:fld>
            <a:endParaRPr lang="zh-TW" altLang="en-US" b="1" dirty="0"/>
          </a:p>
        </p:txBody>
      </p:sp>
      <p:sp>
        <p:nvSpPr>
          <p:cNvPr id="5" name="文字方塊 4"/>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76921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395943"/>
          </a:xfrm>
        </p:spPr>
        <p:txBody>
          <a:bodyPr vert="horz"/>
          <a:lstStyle/>
          <a:p>
            <a:pPr marL="609600" lvl="0" indent="-501650">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3.</a:t>
            </a:r>
            <a:r>
              <a:rPr lang="zh-TW" altLang="en-US" sz="2500" b="1" dirty="0" smtClean="0">
                <a:latin typeface="Times New Roman" panose="02020603050405020304" pitchFamily="18" charset="0"/>
                <a:ea typeface="標楷體" panose="03000509000000000000" pitchFamily="65" charset="-120"/>
                <a:cs typeface="Times New Roman" pitchFamily="18" charset="0"/>
              </a:rPr>
              <a:t> 提送計畫書</a:t>
            </a:r>
          </a:p>
          <a:p>
            <a:r>
              <a:rPr lang="zh-TW" altLang="en-US" sz="2500" dirty="0" smtClean="0">
                <a:latin typeface="Times New Roman" panose="02020603050405020304" pitchFamily="18" charset="0"/>
                <a:ea typeface="標楷體" panose="03000509000000000000" pitchFamily="65" charset="-120"/>
              </a:rPr>
              <a:t>日期：</a:t>
            </a:r>
            <a:r>
              <a:rPr lang="en-US" altLang="zh-TW" sz="2500" b="1" dirty="0" smtClean="0">
                <a:solidFill>
                  <a:srgbClr val="FF0000"/>
                </a:solidFill>
                <a:latin typeface="Times New Roman" panose="02020603050405020304" pitchFamily="18" charset="0"/>
                <a:ea typeface="標楷體" panose="03000509000000000000" pitchFamily="65" charset="-120"/>
              </a:rPr>
              <a:t>104</a:t>
            </a:r>
            <a:r>
              <a:rPr lang="zh-TW" altLang="en-US" sz="2500" b="1" dirty="0" smtClean="0">
                <a:solidFill>
                  <a:srgbClr val="FF0000"/>
                </a:solidFill>
                <a:latin typeface="Times New Roman" panose="02020603050405020304" pitchFamily="18" charset="0"/>
                <a:ea typeface="標楷體" panose="03000509000000000000" pitchFamily="65" charset="-120"/>
              </a:rPr>
              <a:t>年</a:t>
            </a:r>
            <a:r>
              <a:rPr lang="en-US" altLang="zh-TW" sz="2500" b="1" dirty="0" smtClean="0">
                <a:solidFill>
                  <a:srgbClr val="FF0000"/>
                </a:solidFill>
                <a:latin typeface="Times New Roman" panose="02020603050405020304" pitchFamily="18" charset="0"/>
                <a:ea typeface="標楷體" panose="03000509000000000000" pitchFamily="65" charset="-120"/>
              </a:rPr>
              <a:t>1</a:t>
            </a:r>
            <a:r>
              <a:rPr lang="zh-TW" altLang="en-US" sz="2500" b="1" dirty="0" smtClean="0">
                <a:solidFill>
                  <a:srgbClr val="FF0000"/>
                </a:solidFill>
                <a:latin typeface="Times New Roman" panose="02020603050405020304" pitchFamily="18" charset="0"/>
                <a:ea typeface="標楷體" panose="03000509000000000000" pitchFamily="65" charset="-120"/>
              </a:rPr>
              <a:t>月</a:t>
            </a:r>
            <a:r>
              <a:rPr lang="en-US" altLang="zh-TW" sz="2500" b="1" dirty="0" smtClean="0">
                <a:solidFill>
                  <a:srgbClr val="FF0000"/>
                </a:solidFill>
                <a:latin typeface="Times New Roman" panose="02020603050405020304" pitchFamily="18" charset="0"/>
                <a:ea typeface="標楷體" panose="03000509000000000000" pitchFamily="65" charset="-120"/>
              </a:rPr>
              <a:t>26</a:t>
            </a:r>
            <a:r>
              <a:rPr lang="zh-TW" altLang="en-US" sz="2500" b="1" dirty="0" smtClean="0">
                <a:solidFill>
                  <a:srgbClr val="FF0000"/>
                </a:solidFill>
                <a:latin typeface="Times New Roman" panose="02020603050405020304" pitchFamily="18" charset="0"/>
                <a:ea typeface="標楷體" panose="03000509000000000000" pitchFamily="65" charset="-120"/>
              </a:rPr>
              <a:t>日</a:t>
            </a:r>
            <a:r>
              <a:rPr lang="zh-TW" altLang="en-US" sz="2500" b="1" dirty="0" smtClean="0">
                <a:solidFill>
                  <a:srgbClr val="FF0000"/>
                </a:solidFill>
                <a:latin typeface="Times New Roman" panose="02020603050405020304" pitchFamily="18" charset="0"/>
                <a:ea typeface="標楷體" panose="03000509000000000000" pitchFamily="65" charset="-120"/>
              </a:rPr>
              <a:t>至</a:t>
            </a:r>
            <a:r>
              <a:rPr lang="en-US" altLang="zh-TW" sz="2500" b="1" dirty="0" smtClean="0">
                <a:solidFill>
                  <a:srgbClr val="FF0000"/>
                </a:solidFill>
                <a:latin typeface="Times New Roman" panose="02020603050405020304" pitchFamily="18" charset="0"/>
                <a:ea typeface="標楷體" panose="03000509000000000000" pitchFamily="65" charset="-120"/>
              </a:rPr>
              <a:t>1</a:t>
            </a:r>
            <a:r>
              <a:rPr lang="zh-TW" altLang="en-US" sz="2500" b="1" dirty="0" smtClean="0">
                <a:solidFill>
                  <a:srgbClr val="FF0000"/>
                </a:solidFill>
                <a:latin typeface="Times New Roman" panose="02020603050405020304" pitchFamily="18" charset="0"/>
                <a:ea typeface="標楷體" panose="03000509000000000000" pitchFamily="65" charset="-120"/>
              </a:rPr>
              <a:t>月</a:t>
            </a:r>
            <a:r>
              <a:rPr lang="en-US" altLang="zh-TW" sz="2500" b="1" dirty="0" smtClean="0">
                <a:solidFill>
                  <a:srgbClr val="FF0000"/>
                </a:solidFill>
                <a:latin typeface="Times New Roman" panose="02020603050405020304" pitchFamily="18" charset="0"/>
                <a:ea typeface="標楷體" panose="03000509000000000000" pitchFamily="65" charset="-120"/>
              </a:rPr>
              <a:t>30</a:t>
            </a:r>
            <a:r>
              <a:rPr lang="zh-TW" altLang="en-US" sz="2500" b="1" dirty="0" smtClean="0">
                <a:solidFill>
                  <a:srgbClr val="FF0000"/>
                </a:solidFill>
                <a:latin typeface="Times New Roman" panose="02020603050405020304" pitchFamily="18" charset="0"/>
                <a:ea typeface="標楷體" panose="03000509000000000000" pitchFamily="65" charset="-120"/>
              </a:rPr>
              <a:t>日</a:t>
            </a:r>
            <a:endParaRPr lang="en-US" altLang="zh-TW" sz="2500" b="1" dirty="0" smtClean="0">
              <a:solidFill>
                <a:srgbClr val="FF0000"/>
              </a:solidFill>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提送下列</a:t>
            </a:r>
            <a:r>
              <a:rPr lang="zh-TW" altLang="en-US" sz="2500" dirty="0">
                <a:latin typeface="Times New Roman" panose="02020603050405020304" pitchFamily="18" charset="0"/>
                <a:ea typeface="標楷體" panose="03000509000000000000" pitchFamily="65" charset="-120"/>
              </a:rPr>
              <a:t>計畫書：</a:t>
            </a:r>
          </a:p>
          <a:p>
            <a:pPr marL="676275" lvl="1" indent="-320675">
              <a:buNone/>
            </a:pPr>
            <a:r>
              <a:rPr lang="zh-TW" altLang="en-US" sz="2500" dirty="0" smtClean="0">
                <a:latin typeface="Times New Roman" panose="02020603050405020304" pitchFamily="18" charset="0"/>
                <a:ea typeface="標楷體" panose="03000509000000000000" pitchFamily="65" charset="-120"/>
              </a:rPr>
              <a:t>「</a:t>
            </a:r>
            <a:r>
              <a:rPr lang="en-US" altLang="zh-TW" sz="2500" dirty="0">
                <a:latin typeface="Times New Roman" panose="02020603050405020304" pitchFamily="18" charset="0"/>
                <a:ea typeface="標楷體" panose="03000509000000000000" pitchFamily="65" charset="-120"/>
              </a:rPr>
              <a:t>103</a:t>
            </a:r>
            <a:r>
              <a:rPr lang="zh-TW" altLang="en-US" sz="2500" dirty="0">
                <a:latin typeface="Times New Roman" panose="02020603050405020304" pitchFamily="18" charset="0"/>
                <a:ea typeface="標楷體" panose="03000509000000000000" pitchFamily="65" charset="-120"/>
              </a:rPr>
              <a:t>年度教育部獎勵私立大學校院校務發展計畫</a:t>
            </a:r>
            <a:r>
              <a:rPr lang="zh-TW" altLang="en-US" sz="2500" dirty="0" smtClean="0">
                <a:latin typeface="Times New Roman" panose="02020603050405020304" pitchFamily="18" charset="0"/>
                <a:ea typeface="標楷體" panose="03000509000000000000" pitchFamily="65" charset="-120"/>
              </a:rPr>
              <a:t>之</a:t>
            </a:r>
            <a:endParaRPr lang="en-US" altLang="zh-TW" sz="2500" dirty="0" smtClean="0">
              <a:latin typeface="Times New Roman" panose="02020603050405020304" pitchFamily="18" charset="0"/>
              <a:ea typeface="標楷體" panose="03000509000000000000" pitchFamily="65" charset="-120"/>
            </a:endParaRPr>
          </a:p>
          <a:p>
            <a:pPr marL="676275" lvl="1" indent="-14288">
              <a:buNone/>
            </a:pPr>
            <a:r>
              <a:rPr lang="zh-TW" altLang="en-US" sz="2500" dirty="0" smtClean="0">
                <a:latin typeface="Times New Roman" panose="02020603050405020304" pitchFamily="18" charset="0"/>
                <a:ea typeface="標楷體" panose="03000509000000000000" pitchFamily="65" charset="-120"/>
              </a:rPr>
              <a:t>校務</a:t>
            </a:r>
            <a:r>
              <a:rPr lang="zh-TW" altLang="en-US" sz="2500" dirty="0">
                <a:latin typeface="Times New Roman" panose="02020603050405020304" pitchFamily="18" charset="0"/>
                <a:ea typeface="標楷體" panose="03000509000000000000" pitchFamily="65" charset="-120"/>
              </a:rPr>
              <a:t>發展年度經費執行績效表</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a:p>
            <a:pPr marL="355600" lvl="1" indent="0">
              <a:buNone/>
            </a:pP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13</a:t>
            </a:fld>
            <a:endParaRPr lang="zh-TW" altLang="en-US" b="1" dirty="0"/>
          </a:p>
        </p:txBody>
      </p:sp>
      <p:sp>
        <p:nvSpPr>
          <p:cNvPr id="5" name="文字方塊 4"/>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62931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395943"/>
          </a:xfrm>
        </p:spPr>
        <p:txBody>
          <a:bodyPr vert="horz"/>
          <a:lstStyle/>
          <a:p>
            <a:pPr marL="109537" indent="0">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3.</a:t>
            </a:r>
            <a:r>
              <a:rPr lang="zh-TW" altLang="en-US" sz="2500" b="1" dirty="0" smtClean="0">
                <a:latin typeface="Times New Roman" panose="02020603050405020304" pitchFamily="18" charset="0"/>
                <a:ea typeface="標楷體" panose="03000509000000000000" pitchFamily="65" charset="-120"/>
                <a:cs typeface="Times New Roman" pitchFamily="18" charset="0"/>
              </a:rPr>
              <a:t> 提送計畫書</a:t>
            </a:r>
            <a:r>
              <a:rPr lang="en-US" altLang="zh-TW" sz="2500" b="1" dirty="0" smtClean="0">
                <a:latin typeface="Times New Roman" panose="02020603050405020304" pitchFamily="18" charset="0"/>
                <a:ea typeface="標楷體" panose="03000509000000000000" pitchFamily="65" charset="-120"/>
                <a:cs typeface="Times New Roman" pitchFamily="18" charset="0"/>
              </a:rPr>
              <a:t>(</a:t>
            </a:r>
            <a:r>
              <a:rPr lang="zh-TW" altLang="en-US" sz="2500" b="1" dirty="0" smtClean="0">
                <a:latin typeface="Times New Roman" panose="02020603050405020304" pitchFamily="18" charset="0"/>
                <a:ea typeface="標楷體" panose="03000509000000000000" pitchFamily="65" charset="-120"/>
                <a:cs typeface="Times New Roman" pitchFamily="18" charset="0"/>
              </a:rPr>
              <a:t>續</a:t>
            </a:r>
            <a:r>
              <a:rPr lang="en-US" altLang="zh-TW" sz="2500" b="1" dirty="0" smtClean="0">
                <a:latin typeface="Times New Roman" panose="02020603050405020304" pitchFamily="18" charset="0"/>
                <a:ea typeface="標楷體" panose="03000509000000000000" pitchFamily="65" charset="-120"/>
                <a:cs typeface="Times New Roman" pitchFamily="18" charset="0"/>
              </a:rPr>
              <a:t>)</a:t>
            </a:r>
            <a:endParaRPr lang="zh-TW" altLang="en-US" sz="2500" b="1" dirty="0" smtClean="0">
              <a:latin typeface="Times New Roman" panose="02020603050405020304" pitchFamily="18" charset="0"/>
              <a:ea typeface="標楷體" panose="03000509000000000000" pitchFamily="65" charset="-120"/>
              <a:cs typeface="Times New Roman" pitchFamily="18" charset="0"/>
            </a:endParaRPr>
          </a:p>
          <a:p>
            <a:r>
              <a:rPr lang="zh-TW" altLang="en-US" sz="2500" dirty="0" smtClean="0">
                <a:latin typeface="Times New Roman" panose="02020603050405020304" pitchFamily="18" charset="0"/>
                <a:ea typeface="標楷體" panose="03000509000000000000" pitchFamily="65" charset="-120"/>
              </a:rPr>
              <a:t>前開提送資料均一式</a:t>
            </a:r>
            <a:r>
              <a:rPr lang="en-US" altLang="zh-TW" sz="2500" dirty="0" smtClean="0">
                <a:latin typeface="Times New Roman" panose="02020603050405020304" pitchFamily="18" charset="0"/>
                <a:ea typeface="標楷體" panose="03000509000000000000" pitchFamily="65" charset="-120"/>
              </a:rPr>
              <a:t>13</a:t>
            </a:r>
            <a:r>
              <a:rPr lang="zh-TW" altLang="en-US" sz="2500" dirty="0" smtClean="0">
                <a:latin typeface="Times New Roman" panose="02020603050405020304" pitchFamily="18" charset="0"/>
                <a:ea typeface="標楷體" panose="03000509000000000000" pitchFamily="65" charset="-120"/>
              </a:rPr>
              <a:t>份及電子檔光碟一式</a:t>
            </a:r>
            <a:r>
              <a:rPr lang="en-US" altLang="zh-TW" sz="2500" dirty="0" smtClean="0">
                <a:latin typeface="Times New Roman" panose="02020603050405020304" pitchFamily="18" charset="0"/>
                <a:ea typeface="標楷體" panose="03000509000000000000" pitchFamily="65" charset="-120"/>
              </a:rPr>
              <a:t>2</a:t>
            </a:r>
            <a:r>
              <a:rPr lang="zh-TW" altLang="en-US" sz="2500" dirty="0" smtClean="0">
                <a:latin typeface="Times New Roman" panose="02020603050405020304" pitchFamily="18" charset="0"/>
                <a:ea typeface="標楷體" panose="03000509000000000000" pitchFamily="65" charset="-120"/>
              </a:rPr>
              <a:t>份，寄送至國立雲林科技大學私立大學校院獎補助作業小組</a:t>
            </a:r>
            <a:r>
              <a:rPr lang="en-US" altLang="zh-TW" sz="2500" dirty="0" smtClean="0">
                <a:latin typeface="Times New Roman" panose="02020603050405020304" pitchFamily="18" charset="0"/>
                <a:ea typeface="標楷體" panose="03000509000000000000" pitchFamily="65" charset="-120"/>
              </a:rPr>
              <a:t/>
            </a:r>
            <a:br>
              <a:rPr lang="en-US" altLang="zh-TW" sz="2500" dirty="0" smtClean="0">
                <a:latin typeface="Times New Roman" panose="02020603050405020304" pitchFamily="18" charset="0"/>
                <a:ea typeface="標楷體" panose="03000509000000000000" pitchFamily="65" charset="-120"/>
              </a:rPr>
            </a:br>
            <a:r>
              <a:rPr lang="en-US" altLang="zh-TW" sz="2500" dirty="0" smtClean="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以郵戳為憑</a:t>
            </a:r>
            <a:r>
              <a:rPr lang="en-US" altLang="zh-TW" sz="2500" dirty="0" smtClean="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a:p>
            <a:pPr marL="109537" indent="0">
              <a:buNone/>
            </a:pPr>
            <a:endParaRPr lang="zh-TW" altLang="en-US" sz="2500" dirty="0">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地址</a:t>
            </a:r>
            <a:r>
              <a:rPr lang="zh-TW" altLang="en-US" sz="2500" dirty="0" smtClean="0">
                <a:latin typeface="Times New Roman" panose="02020603050405020304" pitchFamily="18" charset="0"/>
                <a:ea typeface="標楷體" panose="03000509000000000000" pitchFamily="65" charset="-120"/>
              </a:rPr>
              <a:t>：</a:t>
            </a:r>
            <a:r>
              <a:rPr lang="en-US" altLang="zh-TW" sz="2500" dirty="0" smtClean="0">
                <a:latin typeface="Times New Roman" panose="02020603050405020304" pitchFamily="18" charset="0"/>
                <a:ea typeface="標楷體" panose="03000509000000000000" pitchFamily="65" charset="-120"/>
              </a:rPr>
              <a:t/>
            </a:r>
            <a:br>
              <a:rPr lang="en-US" altLang="zh-TW" sz="2500" dirty="0" smtClean="0">
                <a:latin typeface="Times New Roman" panose="02020603050405020304" pitchFamily="18" charset="0"/>
                <a:ea typeface="標楷體" panose="03000509000000000000" pitchFamily="65" charset="-120"/>
              </a:rPr>
            </a:br>
            <a:r>
              <a:rPr lang="en-US" altLang="zh-TW" sz="2500" dirty="0" smtClean="0">
                <a:latin typeface="Times New Roman" panose="02020603050405020304" pitchFamily="18" charset="0"/>
                <a:ea typeface="標楷體" panose="03000509000000000000" pitchFamily="65" charset="-120"/>
              </a:rPr>
              <a:t>64002</a:t>
            </a:r>
            <a:r>
              <a:rPr lang="zh-TW" altLang="en-US" sz="2500" dirty="0">
                <a:latin typeface="Times New Roman" panose="02020603050405020304" pitchFamily="18" charset="0"/>
                <a:ea typeface="標楷體" panose="03000509000000000000" pitchFamily="65" charset="-120"/>
              </a:rPr>
              <a:t>雲林縣斗六市大學路</a:t>
            </a:r>
            <a:r>
              <a:rPr lang="en-US" altLang="zh-TW" sz="2500" dirty="0">
                <a:latin typeface="Times New Roman" panose="02020603050405020304" pitchFamily="18" charset="0"/>
                <a:ea typeface="標楷體" panose="03000509000000000000" pitchFamily="65" charset="-120"/>
              </a:rPr>
              <a:t>3</a:t>
            </a:r>
            <a:r>
              <a:rPr lang="zh-TW" altLang="en-US" sz="2500" dirty="0">
                <a:latin typeface="Times New Roman" panose="02020603050405020304" pitchFamily="18" charset="0"/>
                <a:ea typeface="標楷體" panose="03000509000000000000" pitchFamily="65" charset="-120"/>
              </a:rPr>
              <a:t>段</a:t>
            </a:r>
            <a:r>
              <a:rPr lang="en-US" altLang="zh-TW" sz="2500" dirty="0">
                <a:latin typeface="Times New Roman" panose="02020603050405020304" pitchFamily="18" charset="0"/>
                <a:ea typeface="標楷體" panose="03000509000000000000" pitchFamily="65" charset="-120"/>
              </a:rPr>
              <a:t>123</a:t>
            </a:r>
            <a:r>
              <a:rPr lang="zh-TW" altLang="en-US" sz="2500" dirty="0" smtClean="0">
                <a:latin typeface="Times New Roman" panose="02020603050405020304" pitchFamily="18" charset="0"/>
                <a:ea typeface="標楷體" panose="03000509000000000000" pitchFamily="65" charset="-120"/>
              </a:rPr>
              <a:t>號</a:t>
            </a:r>
            <a:r>
              <a:rPr lang="en-US" altLang="zh-TW" sz="2500" dirty="0" smtClean="0">
                <a:latin typeface="Times New Roman" panose="02020603050405020304" pitchFamily="18" charset="0"/>
                <a:ea typeface="標楷體" panose="03000509000000000000" pitchFamily="65" charset="-120"/>
              </a:rPr>
              <a:t/>
            </a:r>
            <a:br>
              <a:rPr lang="en-US" altLang="zh-TW" sz="2500" dirty="0" smtClean="0">
                <a:latin typeface="Times New Roman" panose="02020603050405020304" pitchFamily="18" charset="0"/>
                <a:ea typeface="標楷體" panose="03000509000000000000" pitchFamily="65" charset="-120"/>
              </a:rPr>
            </a:br>
            <a:r>
              <a:rPr lang="zh-TW" altLang="en-US" sz="2500" dirty="0" smtClean="0">
                <a:latin typeface="Times New Roman" panose="02020603050405020304" pitchFamily="18" charset="0"/>
                <a:ea typeface="標楷體" panose="03000509000000000000" pitchFamily="65" charset="-120"/>
              </a:rPr>
              <a:t>國立</a:t>
            </a:r>
            <a:r>
              <a:rPr lang="zh-TW" altLang="en-US" sz="2500" dirty="0">
                <a:latin typeface="Times New Roman" panose="02020603050405020304" pitchFamily="18" charset="0"/>
                <a:ea typeface="標楷體" panose="03000509000000000000" pitchFamily="65" charset="-120"/>
              </a:rPr>
              <a:t>雲林科技</a:t>
            </a:r>
            <a:r>
              <a:rPr lang="zh-TW" altLang="en-US" sz="2500" dirty="0" smtClean="0">
                <a:latin typeface="Times New Roman" panose="02020603050405020304" pitchFamily="18" charset="0"/>
                <a:ea typeface="標楷體" panose="03000509000000000000" pitchFamily="65" charset="-120"/>
              </a:rPr>
              <a:t>大學</a:t>
            </a:r>
            <a:r>
              <a:rPr lang="en-US" altLang="zh-TW" sz="2500" dirty="0" smtClean="0">
                <a:latin typeface="Times New Roman" panose="02020603050405020304" pitchFamily="18" charset="0"/>
                <a:ea typeface="標楷體" panose="03000509000000000000" pitchFamily="65" charset="-120"/>
              </a:rPr>
              <a:t/>
            </a:r>
            <a:br>
              <a:rPr lang="en-US" altLang="zh-TW" sz="2500" dirty="0" smtClean="0">
                <a:latin typeface="Times New Roman" panose="02020603050405020304" pitchFamily="18" charset="0"/>
                <a:ea typeface="標楷體" panose="03000509000000000000" pitchFamily="65" charset="-120"/>
              </a:rPr>
            </a:br>
            <a:r>
              <a:rPr lang="zh-TW" altLang="en-US" sz="2500" dirty="0" smtClean="0">
                <a:latin typeface="Times New Roman" panose="02020603050405020304" pitchFamily="18" charset="0"/>
                <a:ea typeface="標楷體" panose="03000509000000000000" pitchFamily="65" charset="-120"/>
              </a:rPr>
              <a:t>私立</a:t>
            </a:r>
            <a:r>
              <a:rPr lang="zh-TW" altLang="en-US" sz="2500" dirty="0">
                <a:latin typeface="Times New Roman" panose="02020603050405020304" pitchFamily="18" charset="0"/>
                <a:ea typeface="標楷體" panose="03000509000000000000" pitchFamily="65" charset="-120"/>
              </a:rPr>
              <a:t>大學校</a:t>
            </a:r>
            <a:r>
              <a:rPr lang="zh-TW" altLang="en-US" sz="2500" dirty="0" smtClean="0">
                <a:latin typeface="Times New Roman" panose="02020603050405020304" pitchFamily="18" charset="0"/>
                <a:ea typeface="標楷體" panose="03000509000000000000" pitchFamily="65" charset="-120"/>
              </a:rPr>
              <a:t>院獎</a:t>
            </a:r>
            <a:r>
              <a:rPr lang="zh-TW" altLang="en-US" sz="2500" dirty="0">
                <a:latin typeface="Times New Roman" panose="02020603050405020304" pitchFamily="18" charset="0"/>
                <a:ea typeface="標楷體" panose="03000509000000000000" pitchFamily="65" charset="-120"/>
              </a:rPr>
              <a:t>補助作業小組收</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14</a:t>
            </a:fld>
            <a:endParaRPr lang="zh-TW" altLang="en-US"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0486391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zh-TW" altLang="en-US" sz="4400" dirty="0">
                <a:solidFill>
                  <a:schemeClr val="tx1"/>
                </a:solidFill>
                <a:effectLst/>
                <a:latin typeface="Times New Roman" panose="02020603050405020304" pitchFamily="18" charset="0"/>
                <a:ea typeface="標楷體" panose="03000509000000000000" pitchFamily="65" charset="-120"/>
              </a:rPr>
              <a:t>二、</a:t>
            </a:r>
            <a:r>
              <a:rPr lang="en-US" altLang="zh-TW" sz="4400" dirty="0" smtClean="0">
                <a:solidFill>
                  <a:schemeClr val="tx1"/>
                </a:solidFill>
                <a:effectLst/>
                <a:latin typeface="Times New Roman" panose="02020603050405020304" pitchFamily="18" charset="0"/>
                <a:ea typeface="標楷體" panose="03000509000000000000" pitchFamily="65" charset="-120"/>
              </a:rPr>
              <a:t>103</a:t>
            </a:r>
            <a:r>
              <a:rPr lang="zh-TW" altLang="en-US" sz="4400" dirty="0" smtClean="0">
                <a:solidFill>
                  <a:schemeClr val="tx1"/>
                </a:solidFill>
                <a:effectLst/>
                <a:latin typeface="Times New Roman" panose="02020603050405020304" pitchFamily="18" charset="0"/>
                <a:ea typeface="標楷體" panose="03000509000000000000" pitchFamily="65" charset="-120"/>
              </a:rPr>
              <a:t>年度</a:t>
            </a:r>
            <a:r>
              <a:rPr lang="zh-TW" altLang="en-US" sz="4400" dirty="0">
                <a:solidFill>
                  <a:schemeClr val="tx1"/>
                </a:solidFill>
                <a:effectLst/>
                <a:latin typeface="Times New Roman" panose="02020603050405020304" pitchFamily="18" charset="0"/>
                <a:ea typeface="標楷體" panose="03000509000000000000" pitchFamily="65" charset="-120"/>
              </a:rPr>
              <a:t>要點修正草案</a:t>
            </a:r>
            <a:r>
              <a:rPr lang="zh-TW" altLang="en-US" sz="4400" dirty="0" smtClean="0">
                <a:solidFill>
                  <a:schemeClr val="tx1"/>
                </a:solidFill>
                <a:effectLst/>
                <a:latin typeface="Times New Roman" panose="02020603050405020304" pitchFamily="18" charset="0"/>
                <a:ea typeface="標楷體" panose="03000509000000000000" pitchFamily="65" charset="-120"/>
              </a:rPr>
              <a:t>重點</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203169"/>
            <a:ext cx="8229600" cy="4386071"/>
          </a:xfrm>
        </p:spPr>
        <p:txBody>
          <a:bodyPr vert="horz"/>
          <a:lstStyle/>
          <a:p>
            <a:pPr marL="82550" indent="0">
              <a:lnSpc>
                <a:spcPct val="150000"/>
              </a:lnSpc>
              <a:spcBef>
                <a:spcPts val="0"/>
              </a:spcBef>
              <a:buNone/>
            </a:pPr>
            <a:r>
              <a:rPr lang="en-US" altLang="zh-TW" sz="3600" dirty="0" smtClean="0">
                <a:latin typeface="標楷體" pitchFamily="65" charset="-120"/>
                <a:ea typeface="標楷體" pitchFamily="65" charset="-120"/>
                <a:hlinkClick r:id="rId2" action="ppaction://hlinksldjump"/>
              </a:rPr>
              <a:t>(</a:t>
            </a:r>
            <a:r>
              <a:rPr lang="zh-TW" altLang="en-US" sz="3600" dirty="0">
                <a:latin typeface="標楷體" pitchFamily="65" charset="-120"/>
                <a:ea typeface="標楷體" pitchFamily="65" charset="-120"/>
                <a:hlinkClick r:id="rId2" action="ppaction://hlinksldjump"/>
              </a:rPr>
              <a:t>一</a:t>
            </a:r>
            <a:r>
              <a:rPr lang="en-US" altLang="zh-TW" sz="3600" dirty="0">
                <a:latin typeface="標楷體" pitchFamily="65" charset="-120"/>
                <a:ea typeface="標楷體" pitchFamily="65" charset="-120"/>
                <a:hlinkClick r:id="rId2" action="ppaction://hlinksldjump"/>
              </a:rPr>
              <a:t>)</a:t>
            </a:r>
            <a:r>
              <a:rPr lang="zh-TW" altLang="en-US" sz="3600" b="1" dirty="0" smtClean="0">
                <a:latin typeface="Times New Roman" panose="02020603050405020304" pitchFamily="18" charset="0"/>
                <a:ea typeface="標楷體" panose="03000509000000000000" pitchFamily="65" charset="-120"/>
                <a:hlinkClick r:id="rId2" action="ppaction://hlinksldjump"/>
              </a:rPr>
              <a:t>補助</a:t>
            </a:r>
            <a:r>
              <a:rPr lang="zh-TW" altLang="en-US" sz="3600" b="1" dirty="0">
                <a:latin typeface="Times New Roman" panose="02020603050405020304" pitchFamily="18" charset="0"/>
                <a:ea typeface="標楷體" panose="03000509000000000000" pitchFamily="65" charset="-120"/>
                <a:hlinkClick r:id="rId2" action="ppaction://hlinksldjump"/>
              </a:rPr>
              <a:t>指標</a:t>
            </a:r>
            <a:r>
              <a:rPr lang="zh-TW" altLang="en-US" sz="3600" b="1" dirty="0" smtClean="0">
                <a:latin typeface="Times New Roman" panose="02020603050405020304" pitchFamily="18" charset="0"/>
                <a:ea typeface="標楷體" panose="03000509000000000000" pitchFamily="65" charset="-120"/>
                <a:hlinkClick r:id="rId2" action="ppaction://hlinksldjump"/>
              </a:rPr>
              <a:t>修訂</a:t>
            </a:r>
            <a:endParaRPr lang="en-US" altLang="zh-TW" sz="3600" b="1" dirty="0" smtClean="0">
              <a:latin typeface="Times New Roman" panose="02020603050405020304" pitchFamily="18" charset="0"/>
              <a:ea typeface="標楷體" panose="03000509000000000000" pitchFamily="65" charset="-120"/>
            </a:endParaRPr>
          </a:p>
          <a:p>
            <a:pPr marL="82550" indent="0">
              <a:lnSpc>
                <a:spcPct val="150000"/>
              </a:lnSpc>
              <a:spcBef>
                <a:spcPts val="0"/>
              </a:spcBef>
              <a:buNone/>
            </a:pPr>
            <a:r>
              <a:rPr lang="en-US" altLang="zh-TW" sz="3600" dirty="0">
                <a:latin typeface="標楷體" pitchFamily="65" charset="-120"/>
                <a:ea typeface="標楷體" pitchFamily="65" charset="-120"/>
                <a:hlinkClick r:id="rId3" action="ppaction://hlinksldjump"/>
              </a:rPr>
              <a:t>(</a:t>
            </a:r>
            <a:r>
              <a:rPr lang="zh-TW" altLang="en-US" sz="3600" dirty="0">
                <a:latin typeface="標楷體" pitchFamily="65" charset="-120"/>
                <a:ea typeface="標楷體" pitchFamily="65" charset="-120"/>
                <a:hlinkClick r:id="rId3" action="ppaction://hlinksldjump"/>
              </a:rPr>
              <a:t>二</a:t>
            </a:r>
            <a:r>
              <a:rPr lang="en-US" altLang="zh-TW" sz="3600" dirty="0">
                <a:latin typeface="標楷體" pitchFamily="65" charset="-120"/>
                <a:ea typeface="標楷體" pitchFamily="65" charset="-120"/>
                <a:hlinkClick r:id="rId3" action="ppaction://hlinksldjump"/>
              </a:rPr>
              <a:t>)</a:t>
            </a:r>
            <a:r>
              <a:rPr lang="zh-TW" altLang="en-US" sz="3600" b="1" dirty="0" smtClean="0">
                <a:latin typeface="Times New Roman" panose="02020603050405020304" pitchFamily="18" charset="0"/>
                <a:ea typeface="標楷體" panose="03000509000000000000" pitchFamily="65" charset="-120"/>
                <a:hlinkClick r:id="rId3" action="ppaction://hlinksldjump"/>
              </a:rPr>
              <a:t>獎勵指標修訂</a:t>
            </a:r>
            <a:endParaRPr lang="en-US" altLang="zh-TW" sz="3600" b="1"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15</a:t>
            </a:fld>
            <a:endParaRPr lang="zh-TW" altLang="en-US" b="1" dirty="0"/>
          </a:p>
        </p:txBody>
      </p:sp>
    </p:spTree>
    <p:extLst>
      <p:ext uri="{BB962C8B-B14F-4D97-AF65-F5344CB8AC3E}">
        <p14:creationId xmlns:p14="http://schemas.microsoft.com/office/powerpoint/2010/main" val="19669073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16</a:t>
            </a:fld>
            <a:endParaRPr lang="zh-TW" altLang="en-US" b="1" dirty="0"/>
          </a:p>
        </p:txBody>
      </p:sp>
      <p:sp>
        <p:nvSpPr>
          <p:cNvPr id="7" name="標題 1"/>
          <p:cNvSpPr txBox="1">
            <a:spLocks/>
          </p:cNvSpPr>
          <p:nvPr/>
        </p:nvSpPr>
        <p:spPr>
          <a:xfrm>
            <a:off x="0" y="274638"/>
            <a:ext cx="9144000" cy="1143000"/>
          </a:xfrm>
          <a:prstGeom prst="rect">
            <a:avLst/>
          </a:prstGeom>
        </p:spPr>
        <p:txBody>
          <a:bodyPr vert="horz" anchor="ctr">
            <a:normAutofit/>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微軟正黑體" pitchFamily="34" charset="-120"/>
              </a:defRPr>
            </a:lvl2pPr>
            <a:lvl3pPr algn="l" rtl="0" fontAlgn="base">
              <a:spcBef>
                <a:spcPct val="0"/>
              </a:spcBef>
              <a:spcAft>
                <a:spcPct val="0"/>
              </a:spcAft>
              <a:defRPr sz="4100" b="1">
                <a:solidFill>
                  <a:schemeClr val="tx2"/>
                </a:solidFill>
                <a:latin typeface="Lucida Sans Unicode" pitchFamily="34" charset="0"/>
                <a:ea typeface="微軟正黑體" pitchFamily="34" charset="-120"/>
              </a:defRPr>
            </a:lvl3pPr>
            <a:lvl4pPr algn="l" rtl="0" fontAlgn="base">
              <a:spcBef>
                <a:spcPct val="0"/>
              </a:spcBef>
              <a:spcAft>
                <a:spcPct val="0"/>
              </a:spcAft>
              <a:defRPr sz="4100" b="1">
                <a:solidFill>
                  <a:schemeClr val="tx2"/>
                </a:solidFill>
                <a:latin typeface="Lucida Sans Unicode" pitchFamily="34" charset="0"/>
                <a:ea typeface="微軟正黑體" pitchFamily="34" charset="-120"/>
              </a:defRPr>
            </a:lvl4pPr>
            <a:lvl5pPr algn="l" rtl="0" fontAlgn="base">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algn="ctr"/>
            <a:r>
              <a:rPr kumimoji="0" lang="en-US" altLang="zh-TW" sz="4400" dirty="0" smtClean="0">
                <a:solidFill>
                  <a:schemeClr val="tx1"/>
                </a:solidFill>
                <a:effectLst/>
                <a:latin typeface="標楷體" pitchFamily="65" charset="-120"/>
                <a:ea typeface="標楷體" pitchFamily="65" charset="-120"/>
              </a:rPr>
              <a:t>(</a:t>
            </a:r>
            <a:r>
              <a:rPr kumimoji="0" lang="zh-TW" altLang="en-US" sz="4400" dirty="0" smtClean="0">
                <a:solidFill>
                  <a:schemeClr val="tx1"/>
                </a:solidFill>
                <a:effectLst/>
                <a:latin typeface="標楷體" pitchFamily="65" charset="-120"/>
                <a:ea typeface="標楷體" pitchFamily="65" charset="-120"/>
              </a:rPr>
              <a:t>一</a:t>
            </a:r>
            <a:r>
              <a:rPr kumimoji="0" lang="en-US" altLang="zh-TW" sz="4400" dirty="0" smtClean="0">
                <a:solidFill>
                  <a:schemeClr val="tx1"/>
                </a:solidFill>
                <a:effectLst/>
                <a:latin typeface="標楷體" pitchFamily="65" charset="-120"/>
                <a:ea typeface="標楷體" pitchFamily="65" charset="-120"/>
              </a:rPr>
              <a:t>)</a:t>
            </a:r>
            <a:r>
              <a:rPr kumimoji="0" lang="zh-TW" altLang="en-US" sz="4400" dirty="0">
                <a:solidFill>
                  <a:schemeClr val="tx1"/>
                </a:solidFill>
                <a:effectLst/>
                <a:latin typeface="標楷體" pitchFamily="65" charset="-120"/>
                <a:ea typeface="標楷體" pitchFamily="65" charset="-120"/>
              </a:rPr>
              <a:t>補助指標修訂</a:t>
            </a:r>
            <a:endParaRPr kumimoji="0" lang="en-US" altLang="zh-TW" sz="4400" dirty="0">
              <a:solidFill>
                <a:schemeClr val="tx1"/>
              </a:solidFill>
              <a:effectLst/>
              <a:latin typeface="標楷體" pitchFamily="65" charset="-120"/>
              <a:ea typeface="標楷體" pitchFamily="65"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4190766912"/>
              </p:ext>
            </p:extLst>
          </p:nvPr>
        </p:nvGraphicFramePr>
        <p:xfrm>
          <a:off x="72008" y="1274008"/>
          <a:ext cx="8964488" cy="4963304"/>
        </p:xfrm>
        <a:graphic>
          <a:graphicData uri="http://schemas.openxmlformats.org/drawingml/2006/table">
            <a:tbl>
              <a:tblPr firstRow="1" bandRow="1">
                <a:tableStyleId>{5940675A-B579-460E-94D1-54222C63F5DA}</a:tableStyleId>
              </a:tblPr>
              <a:tblGrid>
                <a:gridCol w="4482244"/>
                <a:gridCol w="4482244"/>
              </a:tblGrid>
              <a:tr h="7680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3000" b="1" baseline="0" dirty="0" smtClean="0">
                          <a:solidFill>
                            <a:schemeClr val="tx1"/>
                          </a:solidFill>
                          <a:latin typeface="Times New Roman" panose="02020603050405020304" pitchFamily="18" charset="0"/>
                          <a:ea typeface="標楷體" panose="03000509000000000000" pitchFamily="65" charset="-120"/>
                        </a:rPr>
                        <a:t>104</a:t>
                      </a:r>
                      <a:r>
                        <a:rPr lang="zh-TW" altLang="en-US" sz="3000" b="1" baseline="0" dirty="0" smtClean="0">
                          <a:solidFill>
                            <a:schemeClr val="tx1"/>
                          </a:solidFill>
                          <a:latin typeface="Times New Roman" panose="02020603050405020304" pitchFamily="18" charset="0"/>
                          <a:ea typeface="標楷體" panose="03000509000000000000" pitchFamily="65" charset="-120"/>
                        </a:rPr>
                        <a:t>年度修正條文</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altLang="zh-TW" sz="3000" b="1" baseline="0" dirty="0" smtClean="0">
                          <a:latin typeface="Times New Roman" panose="02020603050405020304" pitchFamily="18" charset="0"/>
                          <a:ea typeface="標楷體" panose="03000509000000000000" pitchFamily="65" charset="-120"/>
                        </a:rPr>
                        <a:t>103</a:t>
                      </a:r>
                      <a:r>
                        <a:rPr lang="zh-TW" altLang="en-US" sz="3000" b="1" baseline="0" dirty="0" smtClean="0">
                          <a:latin typeface="Times New Roman" panose="02020603050405020304" pitchFamily="18" charset="0"/>
                          <a:ea typeface="標楷體" panose="03000509000000000000" pitchFamily="65" charset="-120"/>
                        </a:rPr>
                        <a:t>年度原辦法</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95298">
                <a:tc>
                  <a:txBody>
                    <a:bodyPr/>
                    <a:lstStyle/>
                    <a:p>
                      <a:pPr marL="639763" indent="-457200">
                        <a:buAutoNum type="arabicPeriod" startAt="3"/>
                        <a:tabLst/>
                      </a:pPr>
                      <a:r>
                        <a:rPr lang="zh-TW" altLang="en-US" sz="2500" baseline="0" dirty="0" smtClean="0">
                          <a:latin typeface="Times New Roman" panose="02020603050405020304" pitchFamily="18" charset="0"/>
                          <a:ea typeface="標楷體" panose="03000509000000000000" pitchFamily="65" charset="-120"/>
                        </a:rPr>
                        <a:t>職員人數（占現有規模經費百分之十）：</a:t>
                      </a:r>
                      <a:endParaRPr lang="en-US" altLang="zh-TW" sz="2500" baseline="0" dirty="0" smtClean="0">
                        <a:latin typeface="Times New Roman" panose="02020603050405020304" pitchFamily="18" charset="0"/>
                        <a:ea typeface="標楷體" panose="03000509000000000000" pitchFamily="65" charset="-120"/>
                      </a:endParaRPr>
                    </a:p>
                    <a:p>
                      <a:pPr marL="182563" indent="0">
                        <a:buNone/>
                        <a:tabLst/>
                      </a:pPr>
                      <a:r>
                        <a:rPr lang="en-US" altLang="zh-TW" sz="2500" u="none" baseline="0" dirty="0" smtClean="0">
                          <a:solidFill>
                            <a:schemeClr val="tx1"/>
                          </a:solidFill>
                          <a:latin typeface="Times New Roman" panose="02020603050405020304" pitchFamily="18" charset="0"/>
                          <a:ea typeface="標楷體" panose="03000509000000000000" pitchFamily="65" charset="-120"/>
                        </a:rPr>
                        <a:t>(3) </a:t>
                      </a:r>
                      <a:r>
                        <a:rPr lang="zh-TW" altLang="en-US" sz="2500" u="none" baseline="0" dirty="0" smtClean="0">
                          <a:solidFill>
                            <a:schemeClr val="tx1"/>
                          </a:solidFill>
                          <a:latin typeface="Times New Roman" panose="02020603050405020304" pitchFamily="18" charset="0"/>
                          <a:ea typeface="標楷體" panose="03000509000000000000" pitchFamily="65" charset="-120"/>
                        </a:rPr>
                        <a:t>職員：</a:t>
                      </a:r>
                      <a:endParaRPr lang="en-US" altLang="zh-TW" sz="2500" u="none" baseline="0" dirty="0" smtClean="0">
                        <a:solidFill>
                          <a:schemeClr val="tx1"/>
                        </a:solidFill>
                        <a:latin typeface="Times New Roman" panose="02020603050405020304" pitchFamily="18" charset="0"/>
                        <a:ea typeface="標楷體" panose="03000509000000000000" pitchFamily="65" charset="-120"/>
                      </a:endParaRPr>
                    </a:p>
                    <a:p>
                      <a:pPr marL="985838" indent="-355600">
                        <a:buFont typeface="Wingdings" panose="05000000000000000000" pitchFamily="2" charset="2"/>
                        <a:buAutoNum type="circleNumWdWhitePlain" startAt="6"/>
                        <a:tabLst/>
                      </a:pPr>
                      <a:r>
                        <a:rPr lang="zh-TW" altLang="en-US" sz="2500" u="none" baseline="0" dirty="0" smtClean="0">
                          <a:solidFill>
                            <a:schemeClr val="tx1"/>
                          </a:solidFill>
                          <a:latin typeface="Times New Roman" panose="02020603050405020304" pitchFamily="18" charset="0"/>
                          <a:ea typeface="標楷體" panose="03000509000000000000" pitchFamily="65" charset="-120"/>
                        </a:rPr>
                        <a:t>不包括</a:t>
                      </a:r>
                      <a:r>
                        <a:rPr lang="zh-TW" altLang="en-US" sz="2500" u="sng" baseline="0" dirty="0" smtClean="0">
                          <a:solidFill>
                            <a:srgbClr val="0000FF"/>
                          </a:solidFill>
                          <a:latin typeface="Times New Roman" panose="02020603050405020304" pitchFamily="18" charset="0"/>
                          <a:ea typeface="標楷體" panose="03000509000000000000" pitchFamily="65" charset="-120"/>
                        </a:rPr>
                        <a:t>計畫性人員</a:t>
                      </a:r>
                      <a:r>
                        <a:rPr lang="zh-TW" altLang="en-US" sz="2500" u="none" baseline="0" dirty="0" smtClean="0">
                          <a:solidFill>
                            <a:schemeClr val="tx1"/>
                          </a:solidFill>
                          <a:latin typeface="Times New Roman" panose="02020603050405020304" pitchFamily="18" charset="0"/>
                          <a:ea typeface="標楷體" panose="03000509000000000000" pitchFamily="65" charset="-120"/>
                        </a:rPr>
                        <a:t>、兼職人員、短期臨時人員、學校附設醫院人員及附設農林畜牧作業組織（例如附設醫院、附設農場、附設林場等）。</a:t>
                      </a:r>
                    </a:p>
                    <a:p>
                      <a:pPr marL="182563" indent="0">
                        <a:buNone/>
                        <a:tabLst/>
                      </a:pPr>
                      <a:endParaRPr lang="zh-TW" altLang="en-US" sz="2500" u="none" baseline="0" dirty="0" smtClean="0">
                        <a:solidFill>
                          <a:schemeClr val="tx1"/>
                        </a:solidFill>
                        <a:latin typeface="Times New Roman" panose="02020603050405020304" pitchFamily="18" charset="0"/>
                        <a:ea typeface="標楷體" panose="03000509000000000000" pitchFamily="65" charset="-12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639763" indent="-457200">
                        <a:buAutoNum type="arabicPeriod" startAt="3"/>
                        <a:tabLst/>
                      </a:pPr>
                      <a:r>
                        <a:rPr lang="zh-TW" altLang="en-US" sz="2500" baseline="0" dirty="0" smtClean="0">
                          <a:latin typeface="Times New Roman" panose="02020603050405020304" pitchFamily="18" charset="0"/>
                          <a:ea typeface="標楷體" panose="03000509000000000000" pitchFamily="65" charset="-120"/>
                        </a:rPr>
                        <a:t>職員人數（占現有規模經費百分之十）：</a:t>
                      </a:r>
                      <a:endParaRPr lang="en-US" altLang="zh-TW" sz="2500" baseline="0" dirty="0" smtClean="0">
                        <a:latin typeface="Times New Roman" panose="02020603050405020304" pitchFamily="18" charset="0"/>
                        <a:ea typeface="標楷體" panose="03000509000000000000" pitchFamily="65" charset="-120"/>
                      </a:endParaRPr>
                    </a:p>
                    <a:p>
                      <a:pPr marL="182563" indent="0">
                        <a:buNone/>
                        <a:tabLst/>
                      </a:pPr>
                      <a:r>
                        <a:rPr lang="en-US" altLang="zh-TW" sz="2500" u="none" baseline="0" dirty="0" smtClean="0">
                          <a:solidFill>
                            <a:schemeClr val="tx1"/>
                          </a:solidFill>
                          <a:latin typeface="Times New Roman" panose="02020603050405020304" pitchFamily="18" charset="0"/>
                          <a:ea typeface="標楷體" panose="03000509000000000000" pitchFamily="65" charset="-120"/>
                        </a:rPr>
                        <a:t>(3) </a:t>
                      </a:r>
                      <a:r>
                        <a:rPr lang="zh-TW" altLang="en-US" sz="2500" u="none" baseline="0" dirty="0" smtClean="0">
                          <a:solidFill>
                            <a:schemeClr val="tx1"/>
                          </a:solidFill>
                          <a:latin typeface="Times New Roman" panose="02020603050405020304" pitchFamily="18" charset="0"/>
                          <a:ea typeface="標楷體" panose="03000509000000000000" pitchFamily="65" charset="-120"/>
                        </a:rPr>
                        <a:t>職員：</a:t>
                      </a:r>
                      <a:endParaRPr lang="en-US" altLang="zh-TW" sz="2500" u="none" baseline="0" dirty="0" smtClean="0">
                        <a:solidFill>
                          <a:schemeClr val="tx1"/>
                        </a:solidFill>
                        <a:latin typeface="Times New Roman" panose="02020603050405020304" pitchFamily="18" charset="0"/>
                        <a:ea typeface="標楷體" panose="03000509000000000000" pitchFamily="65" charset="-120"/>
                      </a:endParaRPr>
                    </a:p>
                    <a:p>
                      <a:pPr marL="985838" indent="-355600">
                        <a:buFont typeface="Wingdings" panose="05000000000000000000" pitchFamily="2" charset="2"/>
                        <a:buAutoNum type="circleNumWdWhitePlain" startAt="6"/>
                        <a:tabLst/>
                      </a:pPr>
                      <a:r>
                        <a:rPr lang="zh-TW" altLang="en-US" sz="2500" u="none" baseline="0" dirty="0" smtClean="0">
                          <a:solidFill>
                            <a:schemeClr val="tx1"/>
                          </a:solidFill>
                          <a:latin typeface="Times New Roman" panose="02020603050405020304" pitchFamily="18" charset="0"/>
                          <a:ea typeface="標楷體" panose="03000509000000000000" pitchFamily="65" charset="-120"/>
                        </a:rPr>
                        <a:t>不包括兼職人員、短期臨時人員、學校附設醫院人員及附設農林畜牧作業組織（例如附設醫院、附設農場、附設林場等）。</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8" name="動作按鈕: 返回 7">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36512" y="6546830"/>
            <a:ext cx="2880320"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16</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5945430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17</a:t>
            </a:fld>
            <a:endParaRPr lang="zh-TW" altLang="en-US" b="1" dirty="0"/>
          </a:p>
        </p:txBody>
      </p:sp>
      <p:sp>
        <p:nvSpPr>
          <p:cNvPr id="7" name="標題 1"/>
          <p:cNvSpPr txBox="1">
            <a:spLocks/>
          </p:cNvSpPr>
          <p:nvPr/>
        </p:nvSpPr>
        <p:spPr>
          <a:xfrm>
            <a:off x="0" y="274638"/>
            <a:ext cx="9144000" cy="1143000"/>
          </a:xfrm>
          <a:prstGeom prst="rect">
            <a:avLst/>
          </a:prstGeom>
        </p:spPr>
        <p:txBody>
          <a:bodyPr vert="horz" anchor="ctr">
            <a:normAutofit/>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微軟正黑體" pitchFamily="34" charset="-120"/>
              </a:defRPr>
            </a:lvl2pPr>
            <a:lvl3pPr algn="l" rtl="0" fontAlgn="base">
              <a:spcBef>
                <a:spcPct val="0"/>
              </a:spcBef>
              <a:spcAft>
                <a:spcPct val="0"/>
              </a:spcAft>
              <a:defRPr sz="4100" b="1">
                <a:solidFill>
                  <a:schemeClr val="tx2"/>
                </a:solidFill>
                <a:latin typeface="Lucida Sans Unicode" pitchFamily="34" charset="0"/>
                <a:ea typeface="微軟正黑體" pitchFamily="34" charset="-120"/>
              </a:defRPr>
            </a:lvl3pPr>
            <a:lvl4pPr algn="l" rtl="0" fontAlgn="base">
              <a:spcBef>
                <a:spcPct val="0"/>
              </a:spcBef>
              <a:spcAft>
                <a:spcPct val="0"/>
              </a:spcAft>
              <a:defRPr sz="4100" b="1">
                <a:solidFill>
                  <a:schemeClr val="tx2"/>
                </a:solidFill>
                <a:latin typeface="Lucida Sans Unicode" pitchFamily="34" charset="0"/>
                <a:ea typeface="微軟正黑體" pitchFamily="34" charset="-120"/>
              </a:defRPr>
            </a:lvl4pPr>
            <a:lvl5pPr algn="l" rtl="0" fontAlgn="base">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algn="ctr"/>
            <a:r>
              <a:rPr kumimoji="0" lang="en-US" altLang="zh-TW" sz="4400" dirty="0" smtClean="0">
                <a:solidFill>
                  <a:schemeClr val="tx1"/>
                </a:solidFill>
                <a:effectLst/>
                <a:latin typeface="標楷體" pitchFamily="65" charset="-120"/>
                <a:ea typeface="標楷體" pitchFamily="65" charset="-120"/>
              </a:rPr>
              <a:t>(</a:t>
            </a:r>
            <a:r>
              <a:rPr kumimoji="0" lang="zh-TW" altLang="en-US" sz="4400" dirty="0" smtClean="0">
                <a:solidFill>
                  <a:schemeClr val="tx1"/>
                </a:solidFill>
                <a:effectLst/>
                <a:latin typeface="標楷體" pitchFamily="65" charset="-120"/>
                <a:ea typeface="標楷體" pitchFamily="65" charset="-120"/>
              </a:rPr>
              <a:t>二</a:t>
            </a:r>
            <a:r>
              <a:rPr kumimoji="0" lang="en-US" altLang="zh-TW" sz="4400" dirty="0" smtClean="0">
                <a:solidFill>
                  <a:schemeClr val="tx1"/>
                </a:solidFill>
                <a:effectLst/>
                <a:latin typeface="標楷體" pitchFamily="65" charset="-120"/>
                <a:ea typeface="標楷體" pitchFamily="65" charset="-120"/>
              </a:rPr>
              <a:t>)</a:t>
            </a:r>
            <a:r>
              <a:rPr kumimoji="0" lang="zh-TW" altLang="en-US" sz="4400" dirty="0">
                <a:solidFill>
                  <a:schemeClr val="tx1"/>
                </a:solidFill>
                <a:effectLst/>
                <a:latin typeface="標楷體" pitchFamily="65" charset="-120"/>
                <a:ea typeface="標楷體" pitchFamily="65" charset="-120"/>
              </a:rPr>
              <a:t>獎勵指標</a:t>
            </a:r>
            <a:r>
              <a:rPr kumimoji="0" lang="zh-TW" altLang="en-US" sz="4400" dirty="0" smtClean="0">
                <a:solidFill>
                  <a:schemeClr val="tx1"/>
                </a:solidFill>
                <a:effectLst/>
                <a:latin typeface="標楷體" pitchFamily="65" charset="-120"/>
                <a:ea typeface="標楷體" pitchFamily="65" charset="-120"/>
              </a:rPr>
              <a:t>修訂</a:t>
            </a:r>
            <a:endParaRPr kumimoji="0" lang="zh-TW" altLang="en-US" sz="4400" dirty="0">
              <a:solidFill>
                <a:schemeClr val="tx1"/>
              </a:solidFill>
              <a:effectLst/>
              <a:latin typeface="標楷體" pitchFamily="65" charset="-120"/>
              <a:ea typeface="標楷體" pitchFamily="65" charset="-120"/>
            </a:endParaRPr>
          </a:p>
        </p:txBody>
      </p:sp>
      <p:sp>
        <p:nvSpPr>
          <p:cNvPr id="6" name="文字方塊 5"/>
          <p:cNvSpPr txBox="1"/>
          <p:nvPr/>
        </p:nvSpPr>
        <p:spPr>
          <a:xfrm>
            <a:off x="-36512" y="6546830"/>
            <a:ext cx="2880320"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25</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3311495580"/>
              </p:ext>
            </p:extLst>
          </p:nvPr>
        </p:nvGraphicFramePr>
        <p:xfrm>
          <a:off x="72008" y="1274008"/>
          <a:ext cx="8964488" cy="4963304"/>
        </p:xfrm>
        <a:graphic>
          <a:graphicData uri="http://schemas.openxmlformats.org/drawingml/2006/table">
            <a:tbl>
              <a:tblPr firstRow="1" bandRow="1">
                <a:tableStyleId>{5940675A-B579-460E-94D1-54222C63F5DA}</a:tableStyleId>
              </a:tblPr>
              <a:tblGrid>
                <a:gridCol w="4482244"/>
                <a:gridCol w="4482244"/>
              </a:tblGrid>
              <a:tr h="7680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3000" b="1" baseline="0" dirty="0" smtClean="0">
                          <a:solidFill>
                            <a:schemeClr val="tx1"/>
                          </a:solidFill>
                          <a:latin typeface="Times New Roman" panose="02020603050405020304" pitchFamily="18" charset="0"/>
                          <a:ea typeface="標楷體" panose="03000509000000000000" pitchFamily="65" charset="-120"/>
                        </a:rPr>
                        <a:t>104</a:t>
                      </a:r>
                      <a:r>
                        <a:rPr lang="zh-TW" altLang="en-US" sz="3000" b="1" baseline="0" dirty="0" smtClean="0">
                          <a:solidFill>
                            <a:schemeClr val="tx1"/>
                          </a:solidFill>
                          <a:latin typeface="Times New Roman" panose="02020603050405020304" pitchFamily="18" charset="0"/>
                          <a:ea typeface="標楷體" panose="03000509000000000000" pitchFamily="65" charset="-120"/>
                        </a:rPr>
                        <a:t>年度修正條文</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altLang="zh-TW" sz="3000" b="1" baseline="0" dirty="0" smtClean="0">
                          <a:latin typeface="Times New Roman" panose="02020603050405020304" pitchFamily="18" charset="0"/>
                          <a:ea typeface="標楷體" panose="03000509000000000000" pitchFamily="65" charset="-120"/>
                        </a:rPr>
                        <a:t>103</a:t>
                      </a:r>
                      <a:r>
                        <a:rPr lang="zh-TW" altLang="en-US" sz="3000" b="1" baseline="0" dirty="0" smtClean="0">
                          <a:latin typeface="Times New Roman" panose="02020603050405020304" pitchFamily="18" charset="0"/>
                          <a:ea typeface="標楷體" panose="03000509000000000000" pitchFamily="65" charset="-120"/>
                        </a:rPr>
                        <a:t>年度原辦法</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95298">
                <a:tc>
                  <a:txBody>
                    <a:bodyPr/>
                    <a:lstStyle/>
                    <a:p>
                      <a:pPr marL="538163" indent="-355600">
                        <a:buNone/>
                        <a:tabLst/>
                      </a:pPr>
                      <a:r>
                        <a:rPr lang="en-US" altLang="zh-TW" sz="2500" baseline="0" dirty="0" smtClean="0">
                          <a:latin typeface="Times New Roman" panose="02020603050405020304" pitchFamily="18" charset="0"/>
                          <a:ea typeface="標楷體" panose="03000509000000000000" pitchFamily="65" charset="-120"/>
                        </a:rPr>
                        <a:t>c.	</a:t>
                      </a:r>
                      <a:r>
                        <a:rPr lang="zh-TW" altLang="en-US" sz="2500" baseline="0" dirty="0" smtClean="0">
                          <a:latin typeface="Times New Roman" panose="02020603050405020304" pitchFamily="18" charset="0"/>
                          <a:ea typeface="標楷體" panose="03000509000000000000" pitchFamily="65" charset="-120"/>
                        </a:rPr>
                        <a:t>外國學生：</a:t>
                      </a:r>
                      <a:r>
                        <a:rPr lang="zh-TW" altLang="en-US" sz="2500" u="sng" baseline="0" dirty="0" smtClean="0">
                          <a:solidFill>
                            <a:srgbClr val="FF0000"/>
                          </a:solidFill>
                          <a:latin typeface="Times New Roman" panose="02020603050405020304" pitchFamily="18" charset="0"/>
                          <a:ea typeface="標楷體" panose="03000509000000000000" pitchFamily="65" charset="-120"/>
                        </a:rPr>
                        <a:t>符合</a:t>
                      </a:r>
                      <a:r>
                        <a:rPr lang="zh-TW" altLang="en-US" sz="2500" baseline="0" dirty="0" smtClean="0">
                          <a:latin typeface="Times New Roman" panose="02020603050405020304" pitchFamily="18" charset="0"/>
                          <a:ea typeface="標楷體" panose="03000509000000000000" pitchFamily="65" charset="-120"/>
                        </a:rPr>
                        <a:t>外國學生來臺就學辦法規定入學，且具正式學籍者；包括雙聯學制學生。</a:t>
                      </a:r>
                      <a:endParaRPr lang="zh-TW" altLang="en-US" sz="2500" u="sng" baseline="0" dirty="0" smtClean="0">
                        <a:solidFill>
                          <a:srgbClr val="0000FF"/>
                        </a:solidFill>
                        <a:latin typeface="Times New Roman" panose="02020603050405020304" pitchFamily="18" charset="0"/>
                        <a:ea typeface="標楷體" panose="03000509000000000000" pitchFamily="65" charset="-12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579438" marR="0" lvl="2" indent="-315913" algn="l" defTabSz="914400" rtl="0" eaLnBrk="1" fontAlgn="auto" latinLnBrk="0" hangingPunct="1">
                        <a:lnSpc>
                          <a:spcPct val="100000"/>
                        </a:lnSpc>
                        <a:spcBef>
                          <a:spcPts val="0"/>
                        </a:spcBef>
                        <a:spcAft>
                          <a:spcPts val="0"/>
                        </a:spcAft>
                        <a:buClrTx/>
                        <a:buSzPct val="70000"/>
                        <a:buFont typeface="Wingdings" pitchFamily="2" charset="2"/>
                        <a:buNone/>
                        <a:tabLst/>
                        <a:defRPr/>
                      </a:pPr>
                      <a:r>
                        <a:rPr lang="en-US" altLang="zh-TW" sz="2400" baseline="0" dirty="0" smtClean="0">
                          <a:latin typeface="Times New Roman" panose="02020603050405020304" pitchFamily="18" charset="0"/>
                          <a:ea typeface="標楷體" panose="03000509000000000000" pitchFamily="65" charset="-120"/>
                        </a:rPr>
                        <a:t>c.	</a:t>
                      </a:r>
                      <a:r>
                        <a:rPr lang="zh-TW" altLang="en-US" sz="2400" baseline="0" dirty="0" smtClean="0">
                          <a:latin typeface="Times New Roman" panose="02020603050405020304" pitchFamily="18" charset="0"/>
                          <a:ea typeface="標楷體" panose="03000509000000000000" pitchFamily="65" charset="-120"/>
                        </a:rPr>
                        <a:t>外國學生：</a:t>
                      </a:r>
                      <a:r>
                        <a:rPr lang="zh-TW" altLang="en-US" sz="2400" u="none" strike="dblStrike" baseline="0" dirty="0" smtClean="0">
                          <a:solidFill>
                            <a:srgbClr val="FF0000"/>
                          </a:solidFill>
                          <a:latin typeface="Times New Roman" panose="02020603050405020304" pitchFamily="18" charset="0"/>
                          <a:ea typeface="標楷體" panose="03000509000000000000" pitchFamily="65" charset="-120"/>
                        </a:rPr>
                        <a:t>指未具僑生、港澳生身分，且不具中華民國國籍，依</a:t>
                      </a:r>
                      <a:r>
                        <a:rPr lang="zh-TW" altLang="en-US" sz="2400" baseline="0" dirty="0" smtClean="0">
                          <a:latin typeface="Times New Roman" panose="02020603050405020304" pitchFamily="18" charset="0"/>
                          <a:ea typeface="標楷體" panose="03000509000000000000" pitchFamily="65" charset="-120"/>
                        </a:rPr>
                        <a:t>「外國學生來臺就學辦法」規定</a:t>
                      </a:r>
                      <a:r>
                        <a:rPr kumimoji="0" lang="zh-TW" altLang="en-US" sz="2400" u="none" strike="dblStrike" kern="1200" baseline="0" dirty="0" smtClean="0">
                          <a:solidFill>
                            <a:srgbClr val="FF0000"/>
                          </a:solidFill>
                          <a:latin typeface="Times New Roman" panose="02020603050405020304" pitchFamily="18" charset="0"/>
                          <a:ea typeface="標楷體" panose="03000509000000000000" pitchFamily="65" charset="-120"/>
                          <a:cs typeface="+mn-cs"/>
                        </a:rPr>
                        <a:t>申請</a:t>
                      </a:r>
                      <a:r>
                        <a:rPr lang="zh-TW" altLang="en-US" sz="2400" baseline="0" dirty="0" smtClean="0">
                          <a:latin typeface="Times New Roman" panose="02020603050405020304" pitchFamily="18" charset="0"/>
                          <a:ea typeface="標楷體" panose="03000509000000000000" pitchFamily="65" charset="-120"/>
                        </a:rPr>
                        <a:t>入學，且具正式學籍者；包括雙聯學制學生。</a:t>
                      </a:r>
                      <a:endParaRPr lang="zh-TW" altLang="en-US" sz="2400" u="sng" baseline="0" dirty="0" smtClean="0">
                        <a:solidFill>
                          <a:srgbClr val="0000FF"/>
                        </a:solidFill>
                        <a:latin typeface="Times New Roman" panose="02020603050405020304" pitchFamily="18" charset="0"/>
                        <a:ea typeface="標楷體" panose="03000509000000000000" pitchFamily="65" charset="-120"/>
                      </a:endParaRPr>
                    </a:p>
                    <a:p>
                      <a:pPr marL="579438" marR="0" lvl="2" indent="-579438" algn="l" defTabSz="914400" rtl="0" eaLnBrk="1" fontAlgn="auto" latinLnBrk="0" hangingPunct="1">
                        <a:lnSpc>
                          <a:spcPct val="100000"/>
                        </a:lnSpc>
                        <a:spcBef>
                          <a:spcPts val="0"/>
                        </a:spcBef>
                        <a:spcAft>
                          <a:spcPts val="0"/>
                        </a:spcAft>
                        <a:buClrTx/>
                        <a:buSzPct val="70000"/>
                        <a:buFont typeface="Wingdings" pitchFamily="2" charset="2"/>
                        <a:buNone/>
                        <a:tabLst/>
                        <a:defRPr/>
                      </a:pPr>
                      <a:endParaRPr lang="zh-TW" altLang="en-US" sz="2200" u="none" baseline="0" dirty="0" smtClean="0">
                        <a:solidFill>
                          <a:schemeClr val="tx1"/>
                        </a:solidFill>
                        <a:latin typeface="Times Roman" pitchFamily="18" charset="0"/>
                        <a:ea typeface="標楷體" panose="03000509000000000000" pitchFamily="65" charset="-12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65353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18</a:t>
            </a:fld>
            <a:endParaRPr lang="zh-TW" altLang="en-US" b="1" dirty="0"/>
          </a:p>
        </p:txBody>
      </p:sp>
      <p:sp>
        <p:nvSpPr>
          <p:cNvPr id="7" name="標題 1"/>
          <p:cNvSpPr txBox="1">
            <a:spLocks/>
          </p:cNvSpPr>
          <p:nvPr/>
        </p:nvSpPr>
        <p:spPr>
          <a:xfrm>
            <a:off x="0" y="274638"/>
            <a:ext cx="9144000" cy="1143000"/>
          </a:xfrm>
          <a:prstGeom prst="rect">
            <a:avLst/>
          </a:prstGeom>
        </p:spPr>
        <p:txBody>
          <a:bodyPr vert="horz" anchor="ctr">
            <a:normAutofit/>
            <a:scene3d>
              <a:camera prst="orthographicFront"/>
              <a:lightRig rig="soft" dir="t"/>
            </a:scene3d>
            <a:sp3d prstMaterial="softEdge">
              <a:bevelT w="25400" h="25400"/>
            </a:sp3d>
          </a:bodyPr>
          <a:lst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微軟正黑體" pitchFamily="34" charset="-120"/>
              </a:defRPr>
            </a:lvl2pPr>
            <a:lvl3pPr algn="l" rtl="0" fontAlgn="base">
              <a:spcBef>
                <a:spcPct val="0"/>
              </a:spcBef>
              <a:spcAft>
                <a:spcPct val="0"/>
              </a:spcAft>
              <a:defRPr sz="4100" b="1">
                <a:solidFill>
                  <a:schemeClr val="tx2"/>
                </a:solidFill>
                <a:latin typeface="Lucida Sans Unicode" pitchFamily="34" charset="0"/>
                <a:ea typeface="微軟正黑體" pitchFamily="34" charset="-120"/>
              </a:defRPr>
            </a:lvl3pPr>
            <a:lvl4pPr algn="l" rtl="0" fontAlgn="base">
              <a:spcBef>
                <a:spcPct val="0"/>
              </a:spcBef>
              <a:spcAft>
                <a:spcPct val="0"/>
              </a:spcAft>
              <a:defRPr sz="4100" b="1">
                <a:solidFill>
                  <a:schemeClr val="tx2"/>
                </a:solidFill>
                <a:latin typeface="Lucida Sans Unicode" pitchFamily="34" charset="0"/>
                <a:ea typeface="微軟正黑體" pitchFamily="34" charset="-120"/>
              </a:defRPr>
            </a:lvl4pPr>
            <a:lvl5pPr algn="l" rtl="0" fontAlgn="base">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algn="ctr"/>
            <a:r>
              <a:rPr kumimoji="0" lang="en-US" altLang="zh-TW" sz="4400" dirty="0" smtClean="0">
                <a:solidFill>
                  <a:schemeClr val="tx1"/>
                </a:solidFill>
                <a:effectLst/>
                <a:latin typeface="標楷體" pitchFamily="65" charset="-120"/>
                <a:ea typeface="標楷體" pitchFamily="65" charset="-120"/>
              </a:rPr>
              <a:t>(</a:t>
            </a:r>
            <a:r>
              <a:rPr kumimoji="0" lang="zh-TW" altLang="en-US" sz="4400" dirty="0" smtClean="0">
                <a:solidFill>
                  <a:schemeClr val="tx1"/>
                </a:solidFill>
                <a:effectLst/>
                <a:latin typeface="標楷體" pitchFamily="65" charset="-120"/>
                <a:ea typeface="標楷體" pitchFamily="65" charset="-120"/>
              </a:rPr>
              <a:t>二</a:t>
            </a:r>
            <a:r>
              <a:rPr kumimoji="0" lang="en-US" altLang="zh-TW" sz="4400" dirty="0" smtClean="0">
                <a:solidFill>
                  <a:schemeClr val="tx1"/>
                </a:solidFill>
                <a:effectLst/>
                <a:latin typeface="標楷體" pitchFamily="65" charset="-120"/>
                <a:ea typeface="標楷體" pitchFamily="65" charset="-120"/>
              </a:rPr>
              <a:t>)</a:t>
            </a:r>
            <a:r>
              <a:rPr kumimoji="0" lang="zh-TW" altLang="en-US" sz="4400" dirty="0">
                <a:solidFill>
                  <a:schemeClr val="tx1"/>
                </a:solidFill>
                <a:effectLst/>
                <a:latin typeface="標楷體" pitchFamily="65" charset="-120"/>
                <a:ea typeface="標楷體" pitchFamily="65" charset="-120"/>
              </a:rPr>
              <a:t>獎勵指標</a:t>
            </a:r>
            <a:r>
              <a:rPr kumimoji="0" lang="zh-TW" altLang="en-US" sz="4400" dirty="0" smtClean="0">
                <a:solidFill>
                  <a:schemeClr val="tx1"/>
                </a:solidFill>
                <a:effectLst/>
                <a:latin typeface="標楷體" pitchFamily="65" charset="-120"/>
                <a:ea typeface="標楷體" pitchFamily="65" charset="-120"/>
              </a:rPr>
              <a:t>修訂</a:t>
            </a:r>
            <a:r>
              <a:rPr kumimoji="0" lang="en-US" altLang="zh-TW" sz="4400" dirty="0">
                <a:solidFill>
                  <a:schemeClr val="tx1"/>
                </a:solidFill>
                <a:effectLst/>
                <a:latin typeface="標楷體" pitchFamily="65" charset="-120"/>
                <a:ea typeface="標楷體" pitchFamily="65" charset="-120"/>
              </a:rPr>
              <a:t>(</a:t>
            </a:r>
            <a:r>
              <a:rPr kumimoji="0" lang="zh-TW" altLang="en-US" sz="4400" dirty="0">
                <a:solidFill>
                  <a:schemeClr val="tx1"/>
                </a:solidFill>
                <a:effectLst/>
                <a:latin typeface="標楷體" pitchFamily="65" charset="-120"/>
                <a:ea typeface="標楷體" pitchFamily="65" charset="-120"/>
              </a:rPr>
              <a:t>續</a:t>
            </a:r>
            <a:r>
              <a:rPr kumimoji="0" lang="en-US" altLang="zh-TW" sz="4400" dirty="0" smtClean="0">
                <a:solidFill>
                  <a:schemeClr val="tx1"/>
                </a:solidFill>
                <a:effectLst/>
                <a:latin typeface="標楷體" pitchFamily="65" charset="-120"/>
                <a:ea typeface="標楷體" pitchFamily="65" charset="-120"/>
              </a:rPr>
              <a:t>)</a:t>
            </a:r>
            <a:endParaRPr kumimoji="0" lang="zh-TW" altLang="en-US" sz="4400" dirty="0">
              <a:solidFill>
                <a:schemeClr val="tx1"/>
              </a:solidFill>
              <a:effectLst/>
              <a:latin typeface="標楷體" pitchFamily="65" charset="-120"/>
              <a:ea typeface="標楷體" pitchFamily="65" charset="-120"/>
            </a:endParaRPr>
          </a:p>
        </p:txBody>
      </p:sp>
      <p:sp>
        <p:nvSpPr>
          <p:cNvPr id="6" name="文字方塊 5"/>
          <p:cNvSpPr txBox="1"/>
          <p:nvPr/>
        </p:nvSpPr>
        <p:spPr>
          <a:xfrm>
            <a:off x="-36512" y="6546830"/>
            <a:ext cx="2880320"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25</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641972395"/>
              </p:ext>
            </p:extLst>
          </p:nvPr>
        </p:nvGraphicFramePr>
        <p:xfrm>
          <a:off x="72008" y="1274008"/>
          <a:ext cx="8964488" cy="4963304"/>
        </p:xfrm>
        <a:graphic>
          <a:graphicData uri="http://schemas.openxmlformats.org/drawingml/2006/table">
            <a:tbl>
              <a:tblPr firstRow="1" bandRow="1">
                <a:tableStyleId>{5940675A-B579-460E-94D1-54222C63F5DA}</a:tableStyleId>
              </a:tblPr>
              <a:tblGrid>
                <a:gridCol w="4482244"/>
                <a:gridCol w="4482244"/>
              </a:tblGrid>
              <a:tr h="7680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3000" b="1" baseline="0" dirty="0" smtClean="0">
                          <a:solidFill>
                            <a:schemeClr val="tx1"/>
                          </a:solidFill>
                          <a:latin typeface="Times New Roman" panose="02020603050405020304" pitchFamily="18" charset="0"/>
                          <a:ea typeface="標楷體" panose="03000509000000000000" pitchFamily="65" charset="-120"/>
                        </a:rPr>
                        <a:t>104</a:t>
                      </a:r>
                      <a:r>
                        <a:rPr lang="zh-TW" altLang="en-US" sz="3000" b="1" baseline="0" dirty="0" smtClean="0">
                          <a:solidFill>
                            <a:schemeClr val="tx1"/>
                          </a:solidFill>
                          <a:latin typeface="Times New Roman" panose="02020603050405020304" pitchFamily="18" charset="0"/>
                          <a:ea typeface="標楷體" panose="03000509000000000000" pitchFamily="65" charset="-120"/>
                        </a:rPr>
                        <a:t>年度修正條文</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altLang="zh-TW" sz="3000" b="1" baseline="0" dirty="0" smtClean="0">
                          <a:latin typeface="Times New Roman" panose="02020603050405020304" pitchFamily="18" charset="0"/>
                          <a:ea typeface="標楷體" panose="03000509000000000000" pitchFamily="65" charset="-120"/>
                        </a:rPr>
                        <a:t>103</a:t>
                      </a:r>
                      <a:r>
                        <a:rPr lang="zh-TW" altLang="en-US" sz="3000" b="1" baseline="0" dirty="0" smtClean="0">
                          <a:latin typeface="Times New Roman" panose="02020603050405020304" pitchFamily="18" charset="0"/>
                          <a:ea typeface="標楷體" panose="03000509000000000000" pitchFamily="65" charset="-120"/>
                        </a:rPr>
                        <a:t>年度原辦法</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95298">
                <a:tc>
                  <a:txBody>
                    <a:bodyPr/>
                    <a:lstStyle/>
                    <a:p>
                      <a:pPr marL="538163" indent="-355600">
                        <a:buNone/>
                        <a:tabLst/>
                      </a:pPr>
                      <a:r>
                        <a:rPr lang="en-US" altLang="zh-TW" sz="2500" baseline="0" dirty="0" smtClean="0">
                          <a:latin typeface="Times New Roman" panose="02020603050405020304" pitchFamily="18" charset="0"/>
                          <a:ea typeface="標楷體" panose="03000509000000000000" pitchFamily="65" charset="-120"/>
                        </a:rPr>
                        <a:t>d.	</a:t>
                      </a:r>
                      <a:r>
                        <a:rPr lang="zh-TW" altLang="en-US" sz="2500" baseline="0" dirty="0" smtClean="0">
                          <a:latin typeface="Times New Roman" panose="02020603050405020304" pitchFamily="18" charset="0"/>
                          <a:ea typeface="標楷體" panose="03000509000000000000" pitchFamily="65" charset="-120"/>
                        </a:rPr>
                        <a:t>僑生：</a:t>
                      </a:r>
                      <a:r>
                        <a:rPr lang="zh-TW" altLang="en-US" sz="2500" u="none" baseline="0" dirty="0" smtClean="0">
                          <a:solidFill>
                            <a:schemeClr val="tx1"/>
                          </a:solidFill>
                          <a:latin typeface="Times New Roman" panose="02020603050405020304" pitchFamily="18" charset="0"/>
                          <a:ea typeface="標楷體" panose="03000509000000000000" pitchFamily="65" charset="-120"/>
                        </a:rPr>
                        <a:t>符合僑生回國就學及輔導辦法之僑生資格入學，並具正式學籍者。</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579438" marR="0" lvl="2" indent="-315913" algn="l" defTabSz="914400" rtl="0" eaLnBrk="1" fontAlgn="auto" latinLnBrk="0" hangingPunct="1">
                        <a:lnSpc>
                          <a:spcPct val="100000"/>
                        </a:lnSpc>
                        <a:spcBef>
                          <a:spcPts val="0"/>
                        </a:spcBef>
                        <a:spcAft>
                          <a:spcPts val="0"/>
                        </a:spcAft>
                        <a:buClrTx/>
                        <a:buSzPct val="70000"/>
                        <a:buFont typeface="Wingdings" pitchFamily="2" charset="2"/>
                        <a:buNone/>
                        <a:tabLst/>
                        <a:defRPr/>
                      </a:pPr>
                      <a:r>
                        <a:rPr lang="en-US" altLang="zh-TW" sz="2400" baseline="0" dirty="0" smtClean="0">
                          <a:latin typeface="Times New Roman" panose="02020603050405020304" pitchFamily="18" charset="0"/>
                          <a:ea typeface="標楷體" panose="03000509000000000000" pitchFamily="65" charset="-120"/>
                        </a:rPr>
                        <a:t>d.	</a:t>
                      </a:r>
                      <a:r>
                        <a:rPr lang="zh-TW" altLang="en-US" sz="2400" baseline="0" dirty="0" smtClean="0">
                          <a:latin typeface="Times New Roman" panose="02020603050405020304" pitchFamily="18" charset="0"/>
                          <a:ea typeface="標楷體" panose="03000509000000000000" pitchFamily="65" charset="-120"/>
                        </a:rPr>
                        <a:t>僑生：符合僑生回國就學及輔導辦法</a:t>
                      </a:r>
                      <a:r>
                        <a:rPr lang="zh-TW" altLang="en-US" sz="2400" strike="dblStrike" baseline="0" dirty="0" smtClean="0">
                          <a:solidFill>
                            <a:srgbClr val="FF0000"/>
                          </a:solidFill>
                          <a:latin typeface="Times New Roman" panose="02020603050405020304" pitchFamily="18" charset="0"/>
                          <a:ea typeface="標楷體" panose="03000509000000000000" pitchFamily="65" charset="-120"/>
                        </a:rPr>
                        <a:t>第二條規定</a:t>
                      </a:r>
                      <a:r>
                        <a:rPr lang="zh-TW" altLang="en-US" sz="2400" baseline="0" dirty="0" smtClean="0">
                          <a:latin typeface="Times New Roman" panose="02020603050405020304" pitchFamily="18" charset="0"/>
                          <a:ea typeface="標楷體" panose="03000509000000000000" pitchFamily="65" charset="-120"/>
                        </a:rPr>
                        <a:t>之僑生資格</a:t>
                      </a:r>
                      <a:r>
                        <a:rPr kumimoji="0" lang="zh-TW" altLang="en-US" sz="2400" strike="dblStrike" kern="1200" baseline="0" dirty="0" smtClean="0">
                          <a:solidFill>
                            <a:srgbClr val="FF0000"/>
                          </a:solidFill>
                          <a:latin typeface="Times New Roman" panose="02020603050405020304" pitchFamily="18" charset="0"/>
                          <a:ea typeface="標楷體" panose="03000509000000000000" pitchFamily="65" charset="-120"/>
                          <a:cs typeface="+mn-cs"/>
                        </a:rPr>
                        <a:t>申請</a:t>
                      </a:r>
                      <a:r>
                        <a:rPr lang="zh-TW" altLang="en-US" sz="2400" baseline="0" dirty="0" smtClean="0">
                          <a:latin typeface="Times New Roman" panose="02020603050405020304" pitchFamily="18" charset="0"/>
                          <a:ea typeface="標楷體" panose="03000509000000000000" pitchFamily="65" charset="-120"/>
                        </a:rPr>
                        <a:t>入學，並具正式學籍者。</a:t>
                      </a:r>
                      <a:endParaRPr lang="zh-TW" altLang="en-US" sz="2200" u="none" baseline="0" dirty="0" smtClean="0">
                        <a:solidFill>
                          <a:schemeClr val="tx1"/>
                        </a:solidFill>
                        <a:latin typeface="Times Roman" pitchFamily="18" charset="0"/>
                        <a:ea typeface="標楷體" panose="03000509000000000000" pitchFamily="65" charset="-12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11" name="動作按鈕: 返回 10">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1671789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800" dirty="0">
                <a:solidFill>
                  <a:schemeClr val="tx1"/>
                </a:solidFill>
                <a:effectLst/>
                <a:ea typeface="標楷體" pitchFamily="65" charset="-120"/>
              </a:rPr>
              <a:t>簡報大綱</a:t>
            </a:r>
            <a:endParaRPr lang="zh-TW" altLang="en-US" sz="4800" dirty="0">
              <a:solidFill>
                <a:schemeClr val="tx1"/>
              </a:solidFill>
              <a:effectLst/>
            </a:endParaRPr>
          </a:p>
        </p:txBody>
      </p:sp>
      <p:sp>
        <p:nvSpPr>
          <p:cNvPr id="3" name="直排文字版面配置區 2"/>
          <p:cNvSpPr>
            <a:spLocks noGrp="1"/>
          </p:cNvSpPr>
          <p:nvPr>
            <p:ph type="body" orient="vert" idx="1"/>
          </p:nvPr>
        </p:nvSpPr>
        <p:spPr>
          <a:xfrm>
            <a:off x="457200" y="1196752"/>
            <a:ext cx="8229600" cy="5044015"/>
          </a:xfrm>
        </p:spPr>
        <p:txBody>
          <a:bodyPr vert="horz"/>
          <a:lstStyle/>
          <a:p>
            <a:pPr marL="0" indent="0">
              <a:lnSpc>
                <a:spcPct val="150000"/>
              </a:lnSpc>
              <a:spcBef>
                <a:spcPts val="0"/>
              </a:spcBef>
              <a:buNone/>
            </a:pPr>
            <a:r>
              <a:rPr lang="zh-TW" altLang="en-US" sz="3200" b="1" dirty="0">
                <a:latin typeface="Times New Roman" panose="02020603050405020304" pitchFamily="18" charset="0"/>
                <a:ea typeface="標楷體" panose="03000509000000000000" pitchFamily="65" charset="-120"/>
                <a:hlinkClick r:id="rId2" action="ppaction://hlinksldjump"/>
              </a:rPr>
              <a:t>一、作業流程</a:t>
            </a:r>
            <a:endParaRPr lang="zh-TW" altLang="en-US" sz="3200" b="1" dirty="0">
              <a:latin typeface="Times New Roman" panose="02020603050405020304" pitchFamily="18" charset="0"/>
              <a:ea typeface="標楷體" panose="03000509000000000000" pitchFamily="65" charset="-120"/>
            </a:endParaRPr>
          </a:p>
          <a:p>
            <a:pPr marL="0" indent="0">
              <a:lnSpc>
                <a:spcPct val="150000"/>
              </a:lnSpc>
              <a:spcBef>
                <a:spcPts val="0"/>
              </a:spcBef>
              <a:buNone/>
            </a:pPr>
            <a:r>
              <a:rPr lang="zh-TW" altLang="en-US" sz="3200" b="1" dirty="0">
                <a:latin typeface="Times New Roman" panose="02020603050405020304" pitchFamily="18" charset="0"/>
                <a:ea typeface="標楷體" panose="03000509000000000000" pitchFamily="65" charset="-120"/>
                <a:hlinkClick r:id="rId3" action="ppaction://hlinksldjump"/>
              </a:rPr>
              <a:t>二、</a:t>
            </a:r>
            <a:r>
              <a:rPr lang="en-US" altLang="zh-TW" sz="3200" b="1" dirty="0" smtClean="0">
                <a:latin typeface="Times New Roman" panose="02020603050405020304" pitchFamily="18" charset="0"/>
                <a:ea typeface="標楷體" panose="03000509000000000000" pitchFamily="65" charset="-120"/>
                <a:hlinkClick r:id="rId3" action="ppaction://hlinksldjump"/>
              </a:rPr>
              <a:t>104</a:t>
            </a:r>
            <a:r>
              <a:rPr lang="zh-TW" altLang="en-US" sz="3200" b="1" dirty="0" smtClean="0">
                <a:latin typeface="Times New Roman" panose="02020603050405020304" pitchFamily="18" charset="0"/>
                <a:ea typeface="標楷體" panose="03000509000000000000" pitchFamily="65" charset="-120"/>
                <a:hlinkClick r:id="rId3" action="ppaction://hlinksldjump"/>
              </a:rPr>
              <a:t>年度</a:t>
            </a:r>
            <a:r>
              <a:rPr lang="zh-TW" altLang="en-US" sz="3200" b="1" dirty="0">
                <a:latin typeface="Times New Roman" panose="02020603050405020304" pitchFamily="18" charset="0"/>
                <a:ea typeface="標楷體" panose="03000509000000000000" pitchFamily="65" charset="-120"/>
                <a:hlinkClick r:id="rId3" action="ppaction://hlinksldjump"/>
              </a:rPr>
              <a:t>要點修正草案重點</a:t>
            </a:r>
            <a:endParaRPr lang="zh-TW" altLang="en-US" sz="3200" b="1" dirty="0">
              <a:latin typeface="Times New Roman" panose="02020603050405020304" pitchFamily="18" charset="0"/>
              <a:ea typeface="標楷體" panose="03000509000000000000" pitchFamily="65" charset="-120"/>
            </a:endParaRPr>
          </a:p>
          <a:p>
            <a:pPr marL="0" indent="0">
              <a:lnSpc>
                <a:spcPct val="150000"/>
              </a:lnSpc>
              <a:spcBef>
                <a:spcPts val="0"/>
              </a:spcBef>
              <a:buNone/>
            </a:pPr>
            <a:r>
              <a:rPr lang="zh-TW" altLang="en-US" sz="3200" b="1" dirty="0">
                <a:latin typeface="Times New Roman" panose="02020603050405020304" pitchFamily="18" charset="0"/>
                <a:ea typeface="標楷體" panose="03000509000000000000" pitchFamily="65" charset="-120"/>
                <a:hlinkClick r:id="rId4" action="ppaction://hlinksldjump"/>
              </a:rPr>
              <a:t>三</a:t>
            </a:r>
            <a:r>
              <a:rPr lang="zh-TW" altLang="en-US" sz="3200" b="1" dirty="0" smtClean="0">
                <a:latin typeface="Times New Roman" panose="02020603050405020304" pitchFamily="18" charset="0"/>
                <a:ea typeface="標楷體" panose="03000509000000000000" pitchFamily="65" charset="-120"/>
                <a:hlinkClick r:id="rId4" action="ppaction://hlinksldjump"/>
              </a:rPr>
              <a:t>、</a:t>
            </a:r>
            <a:r>
              <a:rPr lang="zh-TW" altLang="en-US" sz="3200" b="1" dirty="0">
                <a:latin typeface="Times New Roman" panose="02020603050405020304" pitchFamily="18" charset="0"/>
                <a:ea typeface="標楷體" panose="03000509000000000000" pitchFamily="65" charset="-120"/>
                <a:hlinkClick r:id="rId4" action="ppaction://hlinksldjump"/>
              </a:rPr>
              <a:t>填表注意事項</a:t>
            </a:r>
            <a:endParaRPr lang="en-US" altLang="zh-TW" sz="3200" b="1" dirty="0">
              <a:latin typeface="Times New Roman" panose="02020603050405020304" pitchFamily="18" charset="0"/>
              <a:ea typeface="標楷體" panose="03000509000000000000" pitchFamily="65" charset="-120"/>
              <a:hlinkClick r:id="rId5" action="ppaction://hlinksldjump"/>
            </a:endParaRPr>
          </a:p>
          <a:p>
            <a:pPr marL="0" indent="0">
              <a:lnSpc>
                <a:spcPct val="150000"/>
              </a:lnSpc>
              <a:spcBef>
                <a:spcPts val="0"/>
              </a:spcBef>
              <a:buNone/>
            </a:pPr>
            <a:r>
              <a:rPr lang="zh-TW" altLang="en-US" sz="3200" b="1" dirty="0" smtClean="0">
                <a:latin typeface="Times New Roman" panose="02020603050405020304" pitchFamily="18" charset="0"/>
                <a:ea typeface="標楷體" panose="03000509000000000000" pitchFamily="65" charset="-120"/>
                <a:hlinkClick r:id="rId6" action="ppaction://hlinksldjump"/>
              </a:rPr>
              <a:t>四、</a:t>
            </a:r>
            <a:r>
              <a:rPr lang="zh-TW" altLang="en-US" sz="3200" b="1" dirty="0">
                <a:latin typeface="Times New Roman" panose="02020603050405020304" pitchFamily="18" charset="0"/>
                <a:ea typeface="標楷體" panose="03000509000000000000" pitchFamily="65" charset="-120"/>
                <a:hlinkClick r:id="rId6" action="ppaction://hlinksldjump"/>
              </a:rPr>
              <a:t>資料採計期間及來源對照表</a:t>
            </a:r>
            <a:endParaRPr lang="zh-TW" altLang="en-US" sz="3200" b="1" dirty="0">
              <a:latin typeface="Times New Roman" panose="02020603050405020304" pitchFamily="18" charset="0"/>
              <a:ea typeface="標楷體" panose="03000509000000000000" pitchFamily="65" charset="-120"/>
            </a:endParaRPr>
          </a:p>
          <a:p>
            <a:pPr marL="0" indent="0">
              <a:lnSpc>
                <a:spcPct val="150000"/>
              </a:lnSpc>
              <a:spcBef>
                <a:spcPts val="0"/>
              </a:spcBef>
              <a:buNone/>
            </a:pPr>
            <a:r>
              <a:rPr lang="zh-TW" altLang="en-US" sz="3200" b="1" dirty="0" smtClean="0">
                <a:latin typeface="Times New Roman" panose="02020603050405020304" pitchFamily="18" charset="0"/>
                <a:ea typeface="標楷體" panose="03000509000000000000" pitchFamily="65" charset="-120"/>
                <a:hlinkClick r:id="rId7" action="ppaction://hlinksldjump"/>
              </a:rPr>
              <a:t>五、年度</a:t>
            </a:r>
            <a:r>
              <a:rPr lang="zh-TW" altLang="en-US" sz="3200" b="1" dirty="0">
                <a:latin typeface="Times New Roman" panose="02020603050405020304" pitchFamily="18" charset="0"/>
                <a:ea typeface="標楷體" panose="03000509000000000000" pitchFamily="65" charset="-120"/>
                <a:hlinkClick r:id="rId7" action="ppaction://hlinksldjump"/>
              </a:rPr>
              <a:t>經費執行績效</a:t>
            </a:r>
            <a:r>
              <a:rPr lang="zh-TW" altLang="en-US" sz="3200" b="1" dirty="0" smtClean="0">
                <a:latin typeface="Times New Roman" panose="02020603050405020304" pitchFamily="18" charset="0"/>
                <a:ea typeface="標楷體" panose="03000509000000000000" pitchFamily="65" charset="-120"/>
                <a:hlinkClick r:id="rId7" action="ppaction://hlinksldjump"/>
              </a:rPr>
              <a:t>表</a:t>
            </a:r>
            <a:endParaRPr lang="en-US" altLang="zh-TW" sz="3200" b="1" dirty="0" smtClean="0">
              <a:latin typeface="Times New Roman" panose="02020603050405020304" pitchFamily="18" charset="0"/>
              <a:ea typeface="標楷體" panose="03000509000000000000" pitchFamily="65" charset="-120"/>
            </a:endParaRPr>
          </a:p>
          <a:p>
            <a:pPr marL="0" indent="0">
              <a:lnSpc>
                <a:spcPct val="150000"/>
              </a:lnSpc>
              <a:spcBef>
                <a:spcPts val="0"/>
              </a:spcBef>
              <a:buNone/>
            </a:pPr>
            <a:r>
              <a:rPr lang="zh-TW" altLang="en-US" sz="3200" b="1" dirty="0" smtClean="0">
                <a:latin typeface="Times New Roman" panose="02020603050405020304" pitchFamily="18" charset="0"/>
                <a:ea typeface="標楷體" panose="03000509000000000000" pitchFamily="65" charset="-120"/>
                <a:hlinkClick r:id="rId8" action="ppaction://hlinksldjump"/>
              </a:rPr>
              <a:t>六、</a:t>
            </a:r>
            <a:r>
              <a:rPr lang="zh-TW" altLang="en-US" sz="3200" b="1" dirty="0">
                <a:latin typeface="Times New Roman" panose="02020603050405020304" pitchFamily="18" charset="0"/>
                <a:ea typeface="標楷體" panose="03000509000000000000" pitchFamily="65" charset="-120"/>
                <a:hlinkClick r:id="rId8" action="ppaction://hlinksldjump"/>
              </a:rPr>
              <a:t>經常門及資本門流用</a:t>
            </a:r>
            <a:r>
              <a:rPr lang="zh-TW" altLang="en-US" sz="3200" b="1" dirty="0" smtClean="0">
                <a:latin typeface="Times New Roman" panose="02020603050405020304" pitchFamily="18" charset="0"/>
                <a:ea typeface="標楷體" panose="03000509000000000000" pitchFamily="65" charset="-120"/>
                <a:hlinkClick r:id="rId8" action="ppaction://hlinksldjump"/>
              </a:rPr>
              <a:t>說明</a:t>
            </a:r>
            <a:endParaRPr lang="en-US" altLang="zh-TW" sz="3200" b="1" dirty="0">
              <a:latin typeface="Times New Roman" panose="02020603050405020304" pitchFamily="18" charset="0"/>
              <a:ea typeface="標楷體" panose="03000509000000000000" pitchFamily="65" charset="-120"/>
            </a:endParaRPr>
          </a:p>
          <a:p>
            <a:pPr marL="0" indent="0">
              <a:lnSpc>
                <a:spcPct val="150000"/>
              </a:lnSpc>
              <a:spcBef>
                <a:spcPts val="0"/>
              </a:spcBef>
              <a:buNone/>
            </a:pPr>
            <a:r>
              <a:rPr lang="zh-TW" altLang="en-US" sz="3200" b="1" dirty="0" smtClean="0">
                <a:latin typeface="Times New Roman" panose="02020603050405020304" pitchFamily="18" charset="0"/>
                <a:ea typeface="標楷體" panose="03000509000000000000" pitchFamily="65" charset="-120"/>
                <a:hlinkClick r:id="rId9" action="ppaction://hlinksldjump"/>
              </a:rPr>
              <a:t>七、</a:t>
            </a:r>
            <a:r>
              <a:rPr lang="zh-TW" altLang="en-US" sz="3200" b="1" dirty="0">
                <a:latin typeface="Times New Roman" panose="02020603050405020304" pitchFamily="18" charset="0"/>
                <a:ea typeface="標楷體" panose="03000509000000000000" pitchFamily="65" charset="-120"/>
                <a:hlinkClick r:id="rId9" action="ppaction://hlinksldjump"/>
              </a:rPr>
              <a:t>配合措施</a:t>
            </a:r>
            <a:endParaRPr lang="zh-TW" altLang="en-US" sz="3200" b="1" dirty="0">
              <a:latin typeface="Times New Roman" panose="02020603050405020304" pitchFamily="18" charset="0"/>
              <a:ea typeface="標楷體" panose="03000509000000000000"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a:t>
            </a:fld>
            <a:endParaRPr lang="zh-TW" altLang="en-US" b="1" dirty="0"/>
          </a:p>
        </p:txBody>
      </p:sp>
    </p:spTree>
    <p:extLst>
      <p:ext uri="{BB962C8B-B14F-4D97-AF65-F5344CB8AC3E}">
        <p14:creationId xmlns:p14="http://schemas.microsoft.com/office/powerpoint/2010/main" val="449393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marL="0" indent="0" algn="ctr">
              <a:lnSpc>
                <a:spcPct val="150000"/>
              </a:lnSpc>
            </a:pPr>
            <a:r>
              <a:rPr lang="zh-TW" altLang="en-US" sz="4400" dirty="0" smtClean="0">
                <a:solidFill>
                  <a:schemeClr val="tx1"/>
                </a:solidFill>
                <a:effectLst/>
                <a:latin typeface="Times New Roman" panose="02020603050405020304" pitchFamily="18" charset="0"/>
                <a:ea typeface="標楷體" panose="03000509000000000000" pitchFamily="65" charset="-120"/>
              </a:rPr>
              <a:t>三、</a:t>
            </a:r>
            <a:r>
              <a:rPr lang="zh-TW" altLang="en-US" sz="4400" dirty="0">
                <a:solidFill>
                  <a:schemeClr val="tx1"/>
                </a:solidFill>
                <a:effectLst/>
                <a:latin typeface="Times New Roman" panose="02020603050405020304" pitchFamily="18" charset="0"/>
                <a:ea typeface="標楷體" panose="03000509000000000000" pitchFamily="65" charset="-120"/>
              </a:rPr>
              <a:t>填表注意事項</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19</a:t>
            </a:fld>
            <a:endParaRPr lang="zh-TW" altLang="en-US" b="1" dirty="0"/>
          </a:p>
        </p:txBody>
      </p:sp>
      <p:sp>
        <p:nvSpPr>
          <p:cNvPr id="3" name="直排文字版面配置區 2"/>
          <p:cNvSpPr>
            <a:spLocks noGrp="1"/>
          </p:cNvSpPr>
          <p:nvPr>
            <p:ph type="body" orient="vert" idx="1"/>
          </p:nvPr>
        </p:nvSpPr>
        <p:spPr>
          <a:xfrm>
            <a:off x="446856" y="2204864"/>
            <a:ext cx="8229600" cy="3230488"/>
          </a:xfrm>
        </p:spPr>
        <p:txBody>
          <a:bodyPr vert="horz"/>
          <a:lstStyle/>
          <a:p>
            <a:pPr marL="109537" indent="0" algn="ctr">
              <a:lnSpc>
                <a:spcPct val="150000"/>
              </a:lnSpc>
              <a:spcBef>
                <a:spcPts val="0"/>
              </a:spcBef>
              <a:buNone/>
            </a:pPr>
            <a:r>
              <a:rPr lang="zh-TW" altLang="en-US" sz="4000" b="1" dirty="0">
                <a:latin typeface="Times New Roman" panose="02020603050405020304" pitchFamily="18" charset="0"/>
                <a:ea typeface="標楷體" panose="03000509000000000000" pitchFamily="65" charset="-120"/>
              </a:rPr>
              <a:t>請參閱手冊第</a:t>
            </a:r>
            <a:r>
              <a:rPr lang="en-US" altLang="zh-TW" sz="4000" b="1" dirty="0" smtClean="0">
                <a:latin typeface="Times New Roman" panose="02020603050405020304" pitchFamily="18" charset="0"/>
                <a:ea typeface="標楷體" panose="03000509000000000000" pitchFamily="65" charset="-120"/>
              </a:rPr>
              <a:t>56</a:t>
            </a:r>
            <a:r>
              <a:rPr lang="zh-TW" altLang="en-US" sz="4000" b="1" dirty="0" smtClean="0">
                <a:latin typeface="Times New Roman" panose="02020603050405020304" pitchFamily="18" charset="0"/>
                <a:ea typeface="標楷體" panose="03000509000000000000" pitchFamily="65" charset="-120"/>
              </a:rPr>
              <a:t>頁至</a:t>
            </a:r>
            <a:r>
              <a:rPr lang="en-US" altLang="zh-TW" sz="4000" b="1" dirty="0" smtClean="0">
                <a:latin typeface="Times New Roman" panose="02020603050405020304" pitchFamily="18" charset="0"/>
                <a:ea typeface="標楷體" panose="03000509000000000000" pitchFamily="65" charset="-120"/>
              </a:rPr>
              <a:t>75</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0503982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marL="0" indent="0" algn="ctr">
              <a:lnSpc>
                <a:spcPct val="150000"/>
              </a:lnSpc>
            </a:pPr>
            <a:r>
              <a:rPr lang="zh-TW" altLang="en-US" sz="4400" dirty="0" smtClean="0">
                <a:solidFill>
                  <a:schemeClr val="tx1"/>
                </a:solidFill>
                <a:effectLst/>
                <a:latin typeface="Times New Roman" panose="02020603050405020304" pitchFamily="18" charset="0"/>
                <a:ea typeface="標楷體" panose="03000509000000000000" pitchFamily="65" charset="-120"/>
              </a:rPr>
              <a:t>四、資料</a:t>
            </a:r>
            <a:r>
              <a:rPr lang="zh-TW" altLang="en-US" sz="4400" dirty="0">
                <a:solidFill>
                  <a:schemeClr val="tx1"/>
                </a:solidFill>
                <a:effectLst/>
                <a:latin typeface="Times New Roman" panose="02020603050405020304" pitchFamily="18" charset="0"/>
                <a:ea typeface="標楷體" panose="03000509000000000000" pitchFamily="65" charset="-120"/>
              </a:rPr>
              <a:t>採計</a:t>
            </a:r>
            <a:r>
              <a:rPr lang="zh-TW" altLang="en-US" sz="4400" dirty="0" smtClean="0">
                <a:solidFill>
                  <a:schemeClr val="tx1"/>
                </a:solidFill>
                <a:effectLst/>
                <a:latin typeface="Times New Roman" panose="02020603050405020304" pitchFamily="18" charset="0"/>
                <a:ea typeface="標楷體" panose="03000509000000000000" pitchFamily="65" charset="-120"/>
              </a:rPr>
              <a:t>期間及來源</a:t>
            </a:r>
            <a:r>
              <a:rPr lang="zh-TW" altLang="en-US" sz="4400" dirty="0">
                <a:solidFill>
                  <a:schemeClr val="tx1"/>
                </a:solidFill>
                <a:effectLst/>
                <a:latin typeface="Times New Roman" panose="02020603050405020304" pitchFamily="18" charset="0"/>
                <a:ea typeface="標楷體" panose="03000509000000000000" pitchFamily="65" charset="-120"/>
              </a:rPr>
              <a:t>對照表</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20</a:t>
            </a:fld>
            <a:endParaRPr lang="zh-TW" altLang="en-US" b="1" dirty="0"/>
          </a:p>
        </p:txBody>
      </p:sp>
      <p:sp>
        <p:nvSpPr>
          <p:cNvPr id="3" name="直排文字版面配置區 2"/>
          <p:cNvSpPr>
            <a:spLocks noGrp="1"/>
          </p:cNvSpPr>
          <p:nvPr>
            <p:ph type="body" orient="vert" idx="1"/>
          </p:nvPr>
        </p:nvSpPr>
        <p:spPr/>
        <p:txBody>
          <a:bodyPr vert="horz"/>
          <a:lstStyle/>
          <a:p>
            <a:pPr marL="109537" indent="0">
              <a:lnSpc>
                <a:spcPct val="150000"/>
              </a:lnSpc>
              <a:spcBef>
                <a:spcPts val="0"/>
              </a:spcBef>
              <a:buNone/>
            </a:pPr>
            <a:r>
              <a:rPr lang="en-US" altLang="zh-TW" sz="3600" dirty="0">
                <a:latin typeface="標楷體" pitchFamily="65" charset="-120"/>
                <a:ea typeface="標楷體" pitchFamily="65" charset="-120"/>
                <a:hlinkClick r:id="rId2" action="ppaction://hlinksldjump"/>
              </a:rPr>
              <a:t>(</a:t>
            </a:r>
            <a:r>
              <a:rPr lang="zh-TW" altLang="en-US" sz="3600" dirty="0">
                <a:latin typeface="標楷體" pitchFamily="65" charset="-120"/>
                <a:ea typeface="標楷體" pitchFamily="65" charset="-120"/>
                <a:hlinkClick r:id="rId2" action="ppaction://hlinksldjump"/>
              </a:rPr>
              <a:t>一</a:t>
            </a:r>
            <a:r>
              <a:rPr lang="en-US" altLang="zh-TW" sz="3600" dirty="0">
                <a:latin typeface="標楷體" pitchFamily="65" charset="-120"/>
                <a:ea typeface="標楷體" pitchFamily="65" charset="-120"/>
                <a:hlinkClick r:id="rId2" action="ppaction://hlinksldjump"/>
              </a:rPr>
              <a:t>) </a:t>
            </a:r>
            <a:r>
              <a:rPr lang="x-none" altLang="zh-TW" sz="3600" b="1" dirty="0" smtClean="0">
                <a:latin typeface="Times New Roman" panose="02020603050405020304" pitchFamily="18" charset="0"/>
                <a:ea typeface="標楷體" panose="03000509000000000000" pitchFamily="65" charset="-120"/>
                <a:hlinkClick r:id="rId2" action="ppaction://hlinksldjump"/>
              </a:rPr>
              <a:t>大學校院校務資料庫蒐集</a:t>
            </a:r>
            <a:r>
              <a:rPr lang="zh-TW" altLang="en-US" sz="3600" b="1" dirty="0" smtClean="0">
                <a:solidFill>
                  <a:srgbClr val="080808"/>
                </a:solidFill>
                <a:latin typeface="Times New Roman" panose="02020603050405020304" pitchFamily="18" charset="0"/>
                <a:ea typeface="標楷體" panose="03000509000000000000" pitchFamily="65" charset="-120"/>
                <a:cs typeface="Arial Unicode MS" pitchFamily="34" charset="-120"/>
                <a:hlinkClick r:id="rId2" action="ppaction://hlinksldjump"/>
              </a:rPr>
              <a:t>表冊</a:t>
            </a:r>
            <a:endParaRPr lang="zh-TW" altLang="zh-TW" sz="3600" b="1" dirty="0">
              <a:latin typeface="Times New Roman" panose="02020603050405020304" pitchFamily="18" charset="0"/>
              <a:ea typeface="標楷體" panose="03000509000000000000" pitchFamily="65" charset="-120"/>
            </a:endParaRPr>
          </a:p>
          <a:p>
            <a:pPr marL="109537" indent="0">
              <a:lnSpc>
                <a:spcPct val="150000"/>
              </a:lnSpc>
              <a:spcBef>
                <a:spcPts val="0"/>
              </a:spcBef>
              <a:buNone/>
            </a:pPr>
            <a:r>
              <a:rPr lang="en-US" altLang="zh-TW" sz="3600" dirty="0" smtClean="0">
                <a:latin typeface="標楷體" pitchFamily="65" charset="-120"/>
                <a:ea typeface="標楷體" pitchFamily="65" charset="-120"/>
                <a:hlinkClick r:id="rId3" action="ppaction://hlinksldjump"/>
              </a:rPr>
              <a:t>(</a:t>
            </a:r>
            <a:r>
              <a:rPr lang="zh-TW" altLang="en-US" sz="3600" dirty="0" smtClean="0">
                <a:latin typeface="標楷體" pitchFamily="65" charset="-120"/>
                <a:ea typeface="標楷體" pitchFamily="65" charset="-120"/>
                <a:hlinkClick r:id="rId3" action="ppaction://hlinksldjump"/>
              </a:rPr>
              <a:t>二</a:t>
            </a:r>
            <a:r>
              <a:rPr lang="en-US" altLang="zh-TW" sz="3600" dirty="0" smtClean="0">
                <a:latin typeface="標楷體" pitchFamily="65" charset="-120"/>
                <a:ea typeface="標楷體" pitchFamily="65" charset="-120"/>
                <a:hlinkClick r:id="rId3" action="ppaction://hlinksldjump"/>
              </a:rPr>
              <a:t>) </a:t>
            </a:r>
            <a:r>
              <a:rPr lang="x-none" altLang="zh-TW" sz="3600" b="1" dirty="0" smtClean="0">
                <a:latin typeface="Times New Roman" panose="02020603050405020304" pitchFamily="18" charset="0"/>
                <a:ea typeface="標楷體" panose="03000509000000000000" pitchFamily="65" charset="-120"/>
                <a:hlinkClick r:id="rId3" action="ppaction://hlinksldjump"/>
              </a:rPr>
              <a:t>獎補助小組蒐集</a:t>
            </a:r>
            <a:r>
              <a:rPr lang="zh-TW" altLang="en-US" sz="3600" b="1" dirty="0" smtClean="0">
                <a:solidFill>
                  <a:srgbClr val="080808"/>
                </a:solidFill>
                <a:latin typeface="Times New Roman" panose="02020603050405020304" pitchFamily="18" charset="0"/>
                <a:ea typeface="標楷體" panose="03000509000000000000" pitchFamily="65" charset="-120"/>
                <a:cs typeface="Arial Unicode MS" pitchFamily="34" charset="-120"/>
                <a:hlinkClick r:id="rId3" action="ppaction://hlinksldjump"/>
              </a:rPr>
              <a:t>表冊</a:t>
            </a:r>
            <a:endParaRPr lang="zh-TW" altLang="zh-TW" sz="3600" b="1" dirty="0">
              <a:latin typeface="Times New Roman" panose="02020603050405020304" pitchFamily="18" charset="0"/>
              <a:ea typeface="標楷體" panose="03000509000000000000" pitchFamily="65" charset="-120"/>
            </a:endParaRPr>
          </a:p>
          <a:p>
            <a:pPr marL="82550" indent="0">
              <a:lnSpc>
                <a:spcPct val="150000"/>
              </a:lnSpc>
              <a:spcBef>
                <a:spcPts val="0"/>
              </a:spcBef>
              <a:buNone/>
            </a:pPr>
            <a:r>
              <a:rPr lang="en-US" altLang="zh-TW" sz="3600" dirty="0" smtClean="0">
                <a:latin typeface="標楷體" pitchFamily="65" charset="-120"/>
                <a:ea typeface="標楷體" pitchFamily="65" charset="-120"/>
                <a:hlinkClick r:id="rId4" action="ppaction://hlinksldjump"/>
              </a:rPr>
              <a:t>(</a:t>
            </a:r>
            <a:r>
              <a:rPr lang="zh-TW" altLang="en-US" sz="3600" dirty="0" smtClean="0">
                <a:latin typeface="標楷體" pitchFamily="65" charset="-120"/>
                <a:ea typeface="標楷體" pitchFamily="65" charset="-120"/>
                <a:hlinkClick r:id="rId4" action="ppaction://hlinksldjump"/>
              </a:rPr>
              <a:t>三</a:t>
            </a:r>
            <a:r>
              <a:rPr lang="en-US" altLang="zh-TW" sz="3600" dirty="0" smtClean="0">
                <a:latin typeface="標楷體" pitchFamily="65" charset="-120"/>
                <a:ea typeface="標楷體" pitchFamily="65" charset="-120"/>
                <a:hlinkClick r:id="rId4" action="ppaction://hlinksldjump"/>
              </a:rPr>
              <a:t>)</a:t>
            </a:r>
            <a:r>
              <a:rPr lang="zh-TW" altLang="en-US" sz="3600" u="sng" dirty="0" smtClean="0">
                <a:latin typeface="標楷體" pitchFamily="65" charset="-120"/>
                <a:ea typeface="標楷體" pitchFamily="65" charset="-120"/>
                <a:hlinkClick r:id="rId4" action="ppaction://hlinksldjump"/>
              </a:rPr>
              <a:t> </a:t>
            </a:r>
            <a:r>
              <a:rPr lang="zh-TW" altLang="zh-TW" sz="3600" b="1" dirty="0" smtClean="0">
                <a:latin typeface="Times New Roman" panose="02020603050405020304" pitchFamily="18" charset="0"/>
                <a:ea typeface="標楷體" panose="03000509000000000000" pitchFamily="65" charset="-120"/>
                <a:hlinkClick r:id="rId4" action="ppaction://hlinksldjump"/>
              </a:rPr>
              <a:t>由本部相關單位提供成績</a:t>
            </a:r>
            <a:r>
              <a:rPr lang="zh-TW" altLang="en-US" sz="3600" b="1" dirty="0" smtClean="0">
                <a:solidFill>
                  <a:srgbClr val="080808"/>
                </a:solidFill>
                <a:latin typeface="Times New Roman" panose="02020603050405020304" pitchFamily="18" charset="0"/>
                <a:ea typeface="標楷體" panose="03000509000000000000" pitchFamily="65" charset="-120"/>
                <a:cs typeface="Arial Unicode MS" pitchFamily="34" charset="-120"/>
                <a:hlinkClick r:id="rId4" action="ppaction://hlinksldjump"/>
              </a:rPr>
              <a:t>表冊</a:t>
            </a:r>
            <a:endParaRPr lang="zh-TW" altLang="en-US" b="1" dirty="0"/>
          </a:p>
        </p:txBody>
      </p:sp>
    </p:spTree>
    <p:extLst>
      <p:ext uri="{BB962C8B-B14F-4D97-AF65-F5344CB8AC3E}">
        <p14:creationId xmlns:p14="http://schemas.microsoft.com/office/powerpoint/2010/main" val="30686268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en-US" altLang="zh-TW" sz="4000" dirty="0">
                <a:solidFill>
                  <a:schemeClr val="tx1"/>
                </a:solidFill>
                <a:effectLst/>
                <a:latin typeface="標楷體" pitchFamily="65" charset="-120"/>
                <a:ea typeface="標楷體" pitchFamily="65" charset="-120"/>
              </a:rPr>
              <a:t>(</a:t>
            </a:r>
            <a:r>
              <a:rPr lang="zh-TW" altLang="en-US" sz="4000" dirty="0">
                <a:solidFill>
                  <a:schemeClr val="tx1"/>
                </a:solidFill>
                <a:effectLst/>
                <a:latin typeface="標楷體" pitchFamily="65" charset="-120"/>
                <a:ea typeface="標楷體" pitchFamily="65" charset="-120"/>
              </a:rPr>
              <a:t>一</a:t>
            </a:r>
            <a:r>
              <a:rPr lang="en-US" altLang="zh-TW" sz="4000" dirty="0">
                <a:solidFill>
                  <a:schemeClr val="tx1"/>
                </a:solidFill>
                <a:effectLst/>
                <a:latin typeface="標楷體" pitchFamily="65" charset="-120"/>
                <a:ea typeface="標楷體" pitchFamily="65" charset="-120"/>
              </a:rPr>
              <a:t>)</a:t>
            </a:r>
            <a:r>
              <a:rPr lang="zh-TW" altLang="en-US" sz="4000" dirty="0" smtClean="0">
                <a:solidFill>
                  <a:schemeClr val="tx1"/>
                </a:solidFill>
                <a:effectLst/>
                <a:latin typeface="Times New Roman" panose="02020603050405020304" pitchFamily="18" charset="0"/>
                <a:ea typeface="標楷體" panose="03000509000000000000" pitchFamily="65" charset="-120"/>
              </a:rPr>
              <a:t>大</a:t>
            </a:r>
            <a:r>
              <a:rPr lang="zh-TW" altLang="en-US" sz="4000" dirty="0">
                <a:solidFill>
                  <a:schemeClr val="tx1"/>
                </a:solidFill>
                <a:effectLst/>
                <a:latin typeface="Times New Roman" panose="02020603050405020304" pitchFamily="18" charset="0"/>
                <a:ea typeface="標楷體" panose="03000509000000000000" pitchFamily="65" charset="-120"/>
              </a:rPr>
              <a:t>學校院校務資料庫</a:t>
            </a:r>
            <a:r>
              <a:rPr lang="zh-TW" altLang="en-US" sz="4000" dirty="0" smtClean="0">
                <a:solidFill>
                  <a:schemeClr val="tx1"/>
                </a:solidFill>
                <a:effectLst/>
                <a:latin typeface="Times New Roman" panose="02020603050405020304" pitchFamily="18" charset="0"/>
                <a:ea typeface="標楷體" panose="03000509000000000000" pitchFamily="65" charset="-120"/>
              </a:rPr>
              <a:t>蒐集表冊</a:t>
            </a:r>
            <a:endParaRPr lang="zh-TW" altLang="en-US" sz="4000" dirty="0">
              <a:solidFill>
                <a:schemeClr val="tx1"/>
              </a:solidFill>
              <a:effectLst/>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21</a:t>
            </a:fld>
            <a:endParaRPr lang="zh-TW" altLang="en-US" b="1" dirty="0"/>
          </a:p>
        </p:txBody>
      </p:sp>
      <p:sp>
        <p:nvSpPr>
          <p:cNvPr id="6" name="動作按鈕: 返回 5">
            <a:hlinkClick r:id="rId2" action="ppaction://hlinksldjump" highlightClick="1"/>
          </p:cNvPr>
          <p:cNvSpPr/>
          <p:nvPr/>
        </p:nvSpPr>
        <p:spPr>
          <a:xfrm>
            <a:off x="8244408" y="6381328"/>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467544" y="2276872"/>
            <a:ext cx="7776864" cy="707886"/>
          </a:xfrm>
          <a:prstGeom prst="rect">
            <a:avLst/>
          </a:prstGeom>
          <a:noFill/>
        </p:spPr>
        <p:txBody>
          <a:bodyPr wrap="square" rtlCol="0">
            <a:spAutoFit/>
          </a:bodyPr>
          <a:lstStyle/>
          <a:p>
            <a:pPr algn="ctr"/>
            <a:r>
              <a:rPr lang="zh-TW" altLang="en-US" sz="4000" b="1" dirty="0">
                <a:latin typeface="Times New Roman" panose="02020603050405020304" pitchFamily="18" charset="0"/>
                <a:ea typeface="標楷體" panose="03000509000000000000" pitchFamily="65" charset="-120"/>
              </a:rPr>
              <a:t>請參閱手冊</a:t>
            </a:r>
            <a:r>
              <a:rPr lang="zh-TW" altLang="en-US" sz="4000" b="1" dirty="0" smtClean="0">
                <a:latin typeface="Times New Roman" panose="02020603050405020304" pitchFamily="18" charset="0"/>
                <a:ea typeface="標楷體" panose="03000509000000000000" pitchFamily="65" charset="-120"/>
              </a:rPr>
              <a:t>第</a:t>
            </a:r>
            <a:r>
              <a:rPr lang="en-US" altLang="zh-TW" sz="4000" b="1" dirty="0" smtClean="0">
                <a:latin typeface="Times New Roman" panose="02020603050405020304" pitchFamily="18" charset="0"/>
                <a:ea typeface="標楷體" panose="03000509000000000000" pitchFamily="65" charset="-120"/>
              </a:rPr>
              <a:t>4</a:t>
            </a:r>
            <a:r>
              <a:rPr lang="zh-TW" altLang="en-US" sz="4000" b="1" dirty="0" smtClean="0">
                <a:latin typeface="Times New Roman" panose="02020603050405020304" pitchFamily="18" charset="0"/>
                <a:ea typeface="標楷體" panose="03000509000000000000" pitchFamily="65" charset="-120"/>
              </a:rPr>
              <a:t>頁至第</a:t>
            </a:r>
            <a:r>
              <a:rPr lang="en-US" altLang="zh-TW" sz="4000" b="1" dirty="0" smtClean="0">
                <a:latin typeface="Times New Roman" panose="02020603050405020304" pitchFamily="18" charset="0"/>
                <a:ea typeface="標楷體" panose="03000509000000000000" pitchFamily="65" charset="-120"/>
              </a:rPr>
              <a:t>5</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3330759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en-US" altLang="zh-TW" sz="4000" dirty="0" smtClean="0">
                <a:solidFill>
                  <a:schemeClr val="tx1"/>
                </a:solidFill>
                <a:effectLst/>
                <a:latin typeface="標楷體" pitchFamily="65" charset="-120"/>
                <a:ea typeface="標楷體" pitchFamily="65" charset="-120"/>
              </a:rPr>
              <a:t>(</a:t>
            </a:r>
            <a:r>
              <a:rPr lang="zh-TW" altLang="en-US" sz="4000" dirty="0" smtClean="0">
                <a:solidFill>
                  <a:schemeClr val="tx1"/>
                </a:solidFill>
                <a:effectLst/>
                <a:latin typeface="標楷體" pitchFamily="65" charset="-120"/>
                <a:ea typeface="標楷體" pitchFamily="65" charset="-120"/>
              </a:rPr>
              <a:t>二</a:t>
            </a:r>
            <a:r>
              <a:rPr lang="en-US" altLang="zh-TW" sz="4000" dirty="0" smtClean="0">
                <a:solidFill>
                  <a:schemeClr val="tx1"/>
                </a:solidFill>
                <a:effectLst/>
                <a:latin typeface="標楷體" pitchFamily="65" charset="-120"/>
                <a:ea typeface="標楷體" pitchFamily="65" charset="-120"/>
              </a:rPr>
              <a:t>)</a:t>
            </a:r>
            <a:r>
              <a:rPr lang="zh-TW" altLang="en-US" sz="4000" dirty="0">
                <a:solidFill>
                  <a:schemeClr val="tx1"/>
                </a:solidFill>
                <a:effectLst/>
                <a:latin typeface="Times New Roman" panose="02020603050405020304" pitchFamily="18" charset="0"/>
                <a:ea typeface="標楷體" panose="03000509000000000000" pitchFamily="65" charset="-120"/>
              </a:rPr>
              <a:t>獎補助小組</a:t>
            </a:r>
            <a:r>
              <a:rPr lang="zh-TW" altLang="en-US" sz="4000" dirty="0" smtClean="0">
                <a:solidFill>
                  <a:schemeClr val="tx1"/>
                </a:solidFill>
                <a:effectLst/>
                <a:latin typeface="Times New Roman" panose="02020603050405020304" pitchFamily="18" charset="0"/>
                <a:ea typeface="標楷體" panose="03000509000000000000" pitchFamily="65" charset="-120"/>
              </a:rPr>
              <a:t>蒐集表冊</a:t>
            </a:r>
            <a:endParaRPr lang="zh-TW" altLang="en-US" sz="4000" dirty="0">
              <a:solidFill>
                <a:schemeClr val="tx1"/>
              </a:solidFill>
              <a:effectLst/>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22</a:t>
            </a:fld>
            <a:endParaRPr lang="zh-TW" altLang="en-US" b="1" dirty="0"/>
          </a:p>
        </p:txBody>
      </p:sp>
      <p:sp>
        <p:nvSpPr>
          <p:cNvPr id="6" name="動作按鈕: 返回 5">
            <a:hlinkClick r:id="rId2" action="ppaction://hlinksldjump" highlightClick="1"/>
          </p:cNvPr>
          <p:cNvSpPr/>
          <p:nvPr/>
        </p:nvSpPr>
        <p:spPr>
          <a:xfrm>
            <a:off x="8244408" y="6381328"/>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467544" y="2276872"/>
            <a:ext cx="7776864" cy="707886"/>
          </a:xfrm>
          <a:prstGeom prst="rect">
            <a:avLst/>
          </a:prstGeom>
          <a:noFill/>
        </p:spPr>
        <p:txBody>
          <a:bodyPr wrap="square" rtlCol="0">
            <a:spAutoFit/>
          </a:bodyPr>
          <a:lstStyle/>
          <a:p>
            <a:pPr algn="ctr"/>
            <a:r>
              <a:rPr lang="zh-TW" altLang="en-US" sz="4000" b="1" dirty="0">
                <a:latin typeface="Times New Roman" panose="02020603050405020304" pitchFamily="18" charset="0"/>
                <a:ea typeface="標楷體" panose="03000509000000000000" pitchFamily="65" charset="-120"/>
              </a:rPr>
              <a:t>請參閱手冊第</a:t>
            </a:r>
            <a:r>
              <a:rPr lang="en-US" altLang="zh-TW" sz="4000" b="1" dirty="0" smtClean="0">
                <a:latin typeface="Times New Roman" panose="02020603050405020304" pitchFamily="18" charset="0"/>
                <a:ea typeface="標楷體" panose="03000509000000000000" pitchFamily="65" charset="-120"/>
              </a:rPr>
              <a:t>6</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6567554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en-US" altLang="zh-TW" sz="4000" dirty="0" smtClean="0">
                <a:solidFill>
                  <a:schemeClr val="tx1"/>
                </a:solidFill>
                <a:effectLst/>
                <a:latin typeface="標楷體" pitchFamily="65" charset="-120"/>
                <a:ea typeface="標楷體" pitchFamily="65" charset="-120"/>
              </a:rPr>
              <a:t>(</a:t>
            </a:r>
            <a:r>
              <a:rPr lang="zh-TW" altLang="en-US" sz="4000" dirty="0" smtClean="0">
                <a:solidFill>
                  <a:schemeClr val="tx1"/>
                </a:solidFill>
                <a:effectLst/>
                <a:latin typeface="標楷體" pitchFamily="65" charset="-120"/>
                <a:ea typeface="標楷體" pitchFamily="65" charset="-120"/>
              </a:rPr>
              <a:t>三</a:t>
            </a:r>
            <a:r>
              <a:rPr lang="en-US" altLang="zh-TW" sz="4000" dirty="0" smtClean="0">
                <a:solidFill>
                  <a:schemeClr val="tx1"/>
                </a:solidFill>
                <a:effectLst/>
                <a:latin typeface="標楷體" pitchFamily="65" charset="-120"/>
                <a:ea typeface="標楷體" pitchFamily="65" charset="-120"/>
              </a:rPr>
              <a:t>)</a:t>
            </a:r>
            <a:r>
              <a:rPr lang="zh-TW" altLang="en-US" sz="4000" dirty="0">
                <a:solidFill>
                  <a:schemeClr val="tx1"/>
                </a:solidFill>
                <a:effectLst/>
                <a:latin typeface="Times New Roman" panose="02020603050405020304" pitchFamily="18" charset="0"/>
                <a:ea typeface="標楷體" panose="03000509000000000000" pitchFamily="65" charset="-120"/>
              </a:rPr>
              <a:t>由本部相關單位</a:t>
            </a:r>
            <a:r>
              <a:rPr lang="zh-TW" altLang="en-US" sz="4000">
                <a:solidFill>
                  <a:schemeClr val="tx1"/>
                </a:solidFill>
                <a:effectLst/>
                <a:latin typeface="Times New Roman" panose="02020603050405020304" pitchFamily="18" charset="0"/>
                <a:ea typeface="標楷體" panose="03000509000000000000" pitchFamily="65" charset="-120"/>
              </a:rPr>
              <a:t>提供</a:t>
            </a:r>
            <a:r>
              <a:rPr lang="zh-TW" altLang="en-US" sz="4000" smtClean="0">
                <a:solidFill>
                  <a:schemeClr val="tx1"/>
                </a:solidFill>
                <a:effectLst/>
                <a:latin typeface="Times New Roman" panose="02020603050405020304" pitchFamily="18" charset="0"/>
                <a:ea typeface="標楷體" panose="03000509000000000000" pitchFamily="65" charset="-120"/>
              </a:rPr>
              <a:t>成績表冊</a:t>
            </a:r>
            <a:endParaRPr lang="zh-TW" altLang="en-US" sz="4000" dirty="0">
              <a:solidFill>
                <a:schemeClr val="tx1"/>
              </a:solidFill>
              <a:effectLst/>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23</a:t>
            </a:fld>
            <a:endParaRPr lang="zh-TW" altLang="en-US" b="1" dirty="0"/>
          </a:p>
        </p:txBody>
      </p:sp>
      <p:sp>
        <p:nvSpPr>
          <p:cNvPr id="6" name="動作按鈕: 返回 5">
            <a:hlinkClick r:id="rId2" action="ppaction://hlinksldjump" highlightClick="1"/>
          </p:cNvPr>
          <p:cNvSpPr/>
          <p:nvPr/>
        </p:nvSpPr>
        <p:spPr>
          <a:xfrm>
            <a:off x="8244408" y="6381328"/>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467544" y="2276872"/>
            <a:ext cx="7776864" cy="707886"/>
          </a:xfrm>
          <a:prstGeom prst="rect">
            <a:avLst/>
          </a:prstGeom>
          <a:noFill/>
        </p:spPr>
        <p:txBody>
          <a:bodyPr wrap="square" rtlCol="0">
            <a:spAutoFit/>
          </a:bodyPr>
          <a:lstStyle/>
          <a:p>
            <a:pPr algn="ctr"/>
            <a:r>
              <a:rPr lang="zh-TW" altLang="en-US" sz="4000" b="1" dirty="0">
                <a:latin typeface="Times New Roman" panose="02020603050405020304" pitchFamily="18" charset="0"/>
                <a:ea typeface="標楷體" panose="03000509000000000000" pitchFamily="65" charset="-120"/>
              </a:rPr>
              <a:t>請參閱手冊第</a:t>
            </a:r>
            <a:r>
              <a:rPr lang="en-US" altLang="zh-TW" sz="4000" b="1" dirty="0" smtClean="0">
                <a:latin typeface="Times New Roman" panose="02020603050405020304" pitchFamily="18" charset="0"/>
                <a:ea typeface="標楷體" panose="03000509000000000000" pitchFamily="65" charset="-120"/>
              </a:rPr>
              <a:t>81</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8883660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08" y="274638"/>
            <a:ext cx="9129192" cy="1143000"/>
          </a:xfrm>
        </p:spPr>
        <p:txBody>
          <a:bodyPr>
            <a:normAutofit/>
          </a:bodyPr>
          <a:lstStyle/>
          <a:p>
            <a:pPr algn="ctr"/>
            <a:r>
              <a:rPr lang="zh-TW" altLang="en-US" sz="4400" dirty="0" smtClean="0">
                <a:solidFill>
                  <a:schemeClr val="tx1"/>
                </a:solidFill>
                <a:effectLst/>
                <a:latin typeface="Times New Roman" panose="02020603050405020304" pitchFamily="18" charset="0"/>
                <a:ea typeface="標楷體" panose="03000509000000000000" pitchFamily="65" charset="-120"/>
              </a:rPr>
              <a:t>五、</a:t>
            </a:r>
            <a:r>
              <a:rPr lang="en-US" altLang="zh-TW" sz="4400" dirty="0" smtClean="0">
                <a:solidFill>
                  <a:schemeClr val="tx1"/>
                </a:solidFill>
                <a:effectLst/>
                <a:latin typeface="Times New Roman" panose="02020603050405020304" pitchFamily="18" charset="0"/>
                <a:ea typeface="標楷體" panose="03000509000000000000" pitchFamily="65" charset="-120"/>
              </a:rPr>
              <a:t>103</a:t>
            </a:r>
            <a:r>
              <a:rPr lang="zh-TW" altLang="en-US" sz="4400" dirty="0" smtClean="0">
                <a:solidFill>
                  <a:schemeClr val="tx1"/>
                </a:solidFill>
                <a:effectLst/>
                <a:latin typeface="Times New Roman" panose="02020603050405020304" pitchFamily="18" charset="0"/>
                <a:ea typeface="標楷體" panose="03000509000000000000" pitchFamily="65" charset="-120"/>
              </a:rPr>
              <a:t>年度</a:t>
            </a:r>
            <a:r>
              <a:rPr lang="zh-TW" altLang="en-US" sz="4400" dirty="0">
                <a:solidFill>
                  <a:schemeClr val="tx1"/>
                </a:solidFill>
                <a:effectLst/>
                <a:latin typeface="Times New Roman" panose="02020603050405020304" pitchFamily="18" charset="0"/>
                <a:ea typeface="標楷體" panose="03000509000000000000" pitchFamily="65" charset="-120"/>
              </a:rPr>
              <a:t>經費執行績效</a:t>
            </a:r>
            <a:r>
              <a:rPr lang="zh-TW" altLang="en-US" sz="4400" dirty="0" smtClean="0">
                <a:solidFill>
                  <a:schemeClr val="tx1"/>
                </a:solidFill>
                <a:effectLst/>
                <a:latin typeface="Times New Roman" panose="02020603050405020304" pitchFamily="18" charset="0"/>
                <a:ea typeface="標楷體" panose="03000509000000000000" pitchFamily="65" charset="-120"/>
              </a:rPr>
              <a:t>表</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pPr marL="1971675" indent="-1863725">
              <a:buNone/>
            </a:pPr>
            <a:r>
              <a:rPr lang="zh-TW" altLang="en-US" sz="3000" b="1" dirty="0" smtClean="0">
                <a:latin typeface="Times New Roman" panose="02020603050405020304" pitchFamily="18" charset="0"/>
                <a:ea typeface="標楷體" pitchFamily="65" charset="-120"/>
              </a:rPr>
              <a:t>　　　　</a:t>
            </a:r>
            <a:endParaRPr lang="en-US" altLang="zh-TW" sz="3000" dirty="0" smtClean="0">
              <a:latin typeface="Times New Roman" panose="020206030504050203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24</a:t>
            </a:fld>
            <a:endParaRPr lang="zh-TW" altLang="en-US" b="1" dirty="0"/>
          </a:p>
        </p:txBody>
      </p:sp>
      <p:sp>
        <p:nvSpPr>
          <p:cNvPr id="5" name="文字方塊 4"/>
          <p:cNvSpPr txBox="1"/>
          <p:nvPr/>
        </p:nvSpPr>
        <p:spPr>
          <a:xfrm>
            <a:off x="-36512" y="6546830"/>
            <a:ext cx="2880320"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46</a:t>
            </a:r>
            <a:r>
              <a:rPr lang="zh-TW" altLang="en-US" sz="1600" b="1" dirty="0" smtClean="0">
                <a:latin typeface="Times New Roman" panose="02020603050405020304" pitchFamily="18" charset="0"/>
                <a:ea typeface="標楷體" panose="03000509000000000000" pitchFamily="65" charset="-120"/>
              </a:rPr>
              <a:t>至</a:t>
            </a:r>
            <a:r>
              <a:rPr lang="en-US" altLang="zh-TW" sz="1600" b="1" dirty="0" smtClean="0">
                <a:latin typeface="Times New Roman" panose="02020603050405020304" pitchFamily="18" charset="0"/>
                <a:ea typeface="標楷體" panose="03000509000000000000" pitchFamily="65" charset="-120"/>
              </a:rPr>
              <a:t>50</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3890934015"/>
              </p:ext>
            </p:extLst>
          </p:nvPr>
        </p:nvGraphicFramePr>
        <p:xfrm>
          <a:off x="827584" y="1628801"/>
          <a:ext cx="7632848" cy="3835537"/>
        </p:xfrm>
        <a:graphic>
          <a:graphicData uri="http://schemas.openxmlformats.org/drawingml/2006/table">
            <a:tbl>
              <a:tblPr firstRow="1" bandRow="1">
                <a:tableStyleId>{5940675A-B579-460E-94D1-54222C63F5DA}</a:tableStyleId>
              </a:tblPr>
              <a:tblGrid>
                <a:gridCol w="1417990"/>
                <a:gridCol w="6214858"/>
              </a:tblGrid>
              <a:tr h="2488630">
                <a:tc>
                  <a:txBody>
                    <a:bodyPr/>
                    <a:lstStyle/>
                    <a:p>
                      <a:pPr algn="ctr"/>
                      <a:r>
                        <a:rPr lang="zh-TW" altLang="en-US" sz="2400" b="1" dirty="0" smtClean="0">
                          <a:latin typeface="Times New Roman" panose="02020603050405020304" pitchFamily="18" charset="0"/>
                          <a:ea typeface="標楷體" pitchFamily="65" charset="-120"/>
                        </a:rPr>
                        <a:t>第一部分</a:t>
                      </a:r>
                      <a:endParaRPr lang="zh-TW" altLang="en-US" sz="2400" dirty="0"/>
                    </a:p>
                  </a:txBody>
                  <a:tcPr anchor="ctr"/>
                </a:tc>
                <a:tc>
                  <a:txBody>
                    <a:bodyPr/>
                    <a:lstStyle/>
                    <a:p>
                      <a:pPr marL="92075" indent="15875">
                        <a:buNone/>
                      </a:pPr>
                      <a:r>
                        <a:rPr lang="en-US" altLang="zh-TW" sz="2800" b="1" u="none" dirty="0" smtClean="0">
                          <a:solidFill>
                            <a:srgbClr val="FF0000"/>
                          </a:solidFill>
                          <a:latin typeface="Times New Roman" panose="02020603050405020304" pitchFamily="18" charset="0"/>
                          <a:ea typeface="標楷體" pitchFamily="65" charset="-120"/>
                          <a:cs typeface="Times New Roman" panose="02020603050405020304" pitchFamily="18" charset="0"/>
                        </a:rPr>
                        <a:t>103</a:t>
                      </a:r>
                      <a:r>
                        <a:rPr lang="zh-TW" altLang="en-US"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年度經費辦理成效</a:t>
                      </a:r>
                      <a:endParaRPr lang="en-US" altLang="zh-TW" sz="2800" b="1"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marL="92075" indent="15875">
                        <a:buNone/>
                      </a:pPr>
                      <a:r>
                        <a:rPr lang="en-US" altLang="zh-TW"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r>
                        <a:rPr lang="zh-TW" altLang="en-US"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第一部分之頁數以</a:t>
                      </a:r>
                      <a:r>
                        <a:rPr lang="en-US" altLang="zh-TW"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25</a:t>
                      </a:r>
                      <a:r>
                        <a:rPr lang="zh-TW" altLang="en-US"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頁為限</a:t>
                      </a:r>
                      <a:r>
                        <a:rPr lang="en-US" altLang="zh-TW" sz="2800" b="1" dirty="0" smtClean="0">
                          <a:solidFill>
                            <a:srgbClr val="FF0000"/>
                          </a:solidFill>
                          <a:latin typeface="Times New Roman" panose="02020603050405020304" pitchFamily="18" charset="0"/>
                          <a:ea typeface="標楷體" pitchFamily="65" charset="-120"/>
                          <a:cs typeface="Times New Roman" panose="02020603050405020304" pitchFamily="18" charset="0"/>
                        </a:rPr>
                        <a:t>)</a:t>
                      </a:r>
                    </a:p>
                    <a:p>
                      <a:pPr marL="809625" indent="-717550" defTabSz="1503363">
                        <a:buNone/>
                      </a:pPr>
                      <a:r>
                        <a:rPr lang="zh-TW" altLang="en-US" sz="2800" dirty="0" smtClean="0">
                          <a:latin typeface="Times New Roman" panose="02020603050405020304" pitchFamily="18" charset="0"/>
                          <a:ea typeface="標楷體" pitchFamily="65" charset="-120"/>
                          <a:cs typeface="Times New Roman" panose="02020603050405020304" pitchFamily="18" charset="0"/>
                        </a:rPr>
                        <a:t>壹、</a:t>
                      </a:r>
                      <a:r>
                        <a:rPr lang="en-US" altLang="zh-TW" sz="2800" u="none" dirty="0" smtClean="0">
                          <a:solidFill>
                            <a:srgbClr val="FF0000"/>
                          </a:solidFill>
                          <a:latin typeface="Times New Roman" panose="02020603050405020304" pitchFamily="18" charset="0"/>
                          <a:ea typeface="標楷體" pitchFamily="65" charset="-120"/>
                          <a:cs typeface="Times New Roman" panose="02020603050405020304" pitchFamily="18" charset="0"/>
                        </a:rPr>
                        <a:t>103</a:t>
                      </a:r>
                      <a:r>
                        <a:rPr lang="zh-TW" altLang="en-US" sz="2800" u="none" dirty="0" smtClean="0">
                          <a:solidFill>
                            <a:srgbClr val="FF0000"/>
                          </a:solidFill>
                          <a:latin typeface="Times New Roman" panose="02020603050405020304" pitchFamily="18" charset="0"/>
                          <a:ea typeface="標楷體" pitchFamily="65" charset="-120"/>
                          <a:cs typeface="Times New Roman" panose="02020603050405020304" pitchFamily="18" charset="0"/>
                        </a:rPr>
                        <a:t>年度學校年度校務發展計畫經費情形</a:t>
                      </a:r>
                      <a:endParaRPr lang="en-US" altLang="zh-TW" sz="2800" u="none" dirty="0" smtClean="0">
                        <a:solidFill>
                          <a:srgbClr val="FF0000"/>
                        </a:solidFill>
                        <a:latin typeface="Times New Roman" panose="02020603050405020304" pitchFamily="18" charset="0"/>
                        <a:ea typeface="標楷體" pitchFamily="65" charset="-120"/>
                        <a:cs typeface="Times New Roman" panose="02020603050405020304" pitchFamily="18" charset="0"/>
                      </a:endParaRPr>
                    </a:p>
                    <a:p>
                      <a:pPr marL="809625" indent="-717550" defTabSz="1503363">
                        <a:buNone/>
                      </a:pPr>
                      <a:r>
                        <a:rPr lang="zh-TW" altLang="en-US" sz="2800" u="none" dirty="0" smtClean="0">
                          <a:latin typeface="Times New Roman" panose="02020603050405020304" pitchFamily="18" charset="0"/>
                          <a:ea typeface="標楷體" pitchFamily="65" charset="-120"/>
                          <a:cs typeface="Times New Roman" panose="02020603050405020304" pitchFamily="18" charset="0"/>
                        </a:rPr>
                        <a:t>貳、</a:t>
                      </a:r>
                      <a:r>
                        <a:rPr kumimoji="0" lang="en-US" altLang="zh-TW" sz="2800" u="none" kern="1200" dirty="0" smtClean="0">
                          <a:solidFill>
                            <a:srgbClr val="FF0000"/>
                          </a:solidFill>
                          <a:latin typeface="Times New Roman" panose="02020603050405020304" pitchFamily="18" charset="0"/>
                          <a:ea typeface="標楷體" pitchFamily="65" charset="-120"/>
                          <a:cs typeface="Times New Roman" panose="02020603050405020304" pitchFamily="18" charset="0"/>
                        </a:rPr>
                        <a:t>103</a:t>
                      </a:r>
                      <a:r>
                        <a:rPr kumimoji="0" lang="zh-TW" altLang="en-US" sz="2800" u="none" kern="1200" dirty="0" smtClean="0">
                          <a:solidFill>
                            <a:schemeClr val="tx1"/>
                          </a:solidFill>
                          <a:latin typeface="Times New Roman" panose="02020603050405020304" pitchFamily="18" charset="0"/>
                          <a:ea typeface="標楷體" pitchFamily="65" charset="-120"/>
                          <a:cs typeface="Times New Roman" panose="02020603050405020304" pitchFamily="18" charset="0"/>
                        </a:rPr>
                        <a:t>年度學校年度校務發展計畫</a:t>
                      </a:r>
                      <a:r>
                        <a:rPr kumimoji="0" lang="en-US" altLang="zh-TW" sz="2800" u="none" kern="1200" dirty="0" smtClean="0">
                          <a:solidFill>
                            <a:schemeClr val="tx1"/>
                          </a:solidFill>
                          <a:latin typeface="Times New Roman" panose="02020603050405020304" pitchFamily="18" charset="0"/>
                          <a:ea typeface="標楷體" pitchFamily="65" charset="-120"/>
                          <a:cs typeface="Times New Roman" panose="02020603050405020304" pitchFamily="18" charset="0"/>
                        </a:rPr>
                        <a:t>(</a:t>
                      </a:r>
                      <a:r>
                        <a:rPr kumimoji="0" lang="zh-TW" altLang="en-US" sz="2800" u="none" kern="1200" dirty="0" smtClean="0">
                          <a:solidFill>
                            <a:schemeClr val="tx1"/>
                          </a:solidFill>
                          <a:latin typeface="Times New Roman" panose="02020603050405020304" pitchFamily="18" charset="0"/>
                          <a:ea typeface="標楷體" pitchFamily="65" charset="-120"/>
                          <a:cs typeface="Times New Roman" panose="02020603050405020304" pitchFamily="18" charset="0"/>
                        </a:rPr>
                        <a:t>含私校獎補助計畫</a:t>
                      </a:r>
                      <a:r>
                        <a:rPr kumimoji="0" lang="en-US" altLang="zh-TW" sz="2800" u="none" kern="1200" dirty="0" smtClean="0">
                          <a:solidFill>
                            <a:schemeClr val="tx1"/>
                          </a:solidFill>
                          <a:latin typeface="Times New Roman" panose="02020603050405020304" pitchFamily="18" charset="0"/>
                          <a:ea typeface="標楷體" pitchFamily="65" charset="-120"/>
                          <a:cs typeface="Times New Roman" panose="02020603050405020304" pitchFamily="18" charset="0"/>
                        </a:rPr>
                        <a:t>)</a:t>
                      </a:r>
                      <a:r>
                        <a:rPr kumimoji="0" lang="zh-TW" altLang="en-US" sz="2800" u="none" kern="1200" dirty="0" smtClean="0">
                          <a:solidFill>
                            <a:schemeClr val="tx1"/>
                          </a:solidFill>
                          <a:latin typeface="Times New Roman" panose="02020603050405020304" pitchFamily="18" charset="0"/>
                          <a:ea typeface="標楷體" pitchFamily="65" charset="-120"/>
                          <a:cs typeface="Times New Roman" panose="02020603050405020304" pitchFamily="18" charset="0"/>
                        </a:rPr>
                        <a:t>之辦理成效</a:t>
                      </a:r>
                      <a:endParaRPr lang="zh-TW" altLang="en-US" sz="2800" u="none" dirty="0">
                        <a:solidFill>
                          <a:schemeClr val="tx1"/>
                        </a:solidFill>
                      </a:endParaRPr>
                    </a:p>
                  </a:txBody>
                  <a:tcPr anchor="ctr"/>
                </a:tc>
              </a:tr>
              <a:tr h="1183777">
                <a:tc>
                  <a:txBody>
                    <a:bodyPr/>
                    <a:lstStyle/>
                    <a:p>
                      <a:pPr algn="ctr"/>
                      <a:r>
                        <a:rPr lang="zh-TW" altLang="en-US" sz="2400" b="1" dirty="0" smtClean="0">
                          <a:latin typeface="Times New Roman" panose="02020603050405020304" pitchFamily="18" charset="0"/>
                          <a:ea typeface="標楷體" pitchFamily="65" charset="-120"/>
                        </a:rPr>
                        <a:t>第二部分</a:t>
                      </a:r>
                      <a:endParaRPr lang="zh-TW" alt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800" dirty="0" smtClean="0">
                          <a:solidFill>
                            <a:srgbClr val="FF0000"/>
                          </a:solidFill>
                          <a:latin typeface="Times New Roman" panose="02020603050405020304" pitchFamily="18" charset="0"/>
                          <a:ea typeface="標楷體" pitchFamily="65" charset="-120"/>
                          <a:cs typeface="Times New Roman" panose="02020603050405020304" pitchFamily="18" charset="0"/>
                        </a:rPr>
                        <a:t>103</a:t>
                      </a:r>
                      <a:r>
                        <a:rPr lang="zh-TW" altLang="en-US" sz="2800" dirty="0" smtClean="0">
                          <a:latin typeface="Times New Roman" panose="02020603050405020304" pitchFamily="18" charset="0"/>
                          <a:ea typeface="標楷體" pitchFamily="65" charset="-120"/>
                          <a:cs typeface="Times New Roman" panose="02020603050405020304" pitchFamily="18" charset="0"/>
                        </a:rPr>
                        <a:t>年度獎補助計畫審查意見之回應說明及改善情形</a:t>
                      </a:r>
                      <a:endParaRPr lang="zh-TW" altLang="en-US" sz="2800" dirty="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2437872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08" y="274638"/>
            <a:ext cx="9129192" cy="1143000"/>
          </a:xfrm>
        </p:spPr>
        <p:txBody>
          <a:bodyPr>
            <a:normAutofit/>
          </a:bodyPr>
          <a:lstStyle/>
          <a:p>
            <a:pPr algn="ctr"/>
            <a:r>
              <a:rPr lang="zh-TW" altLang="en-US" sz="4400" dirty="0" smtClean="0">
                <a:solidFill>
                  <a:schemeClr val="tx1"/>
                </a:solidFill>
                <a:effectLst/>
                <a:latin typeface="Times New Roman" panose="02020603050405020304" pitchFamily="18" charset="0"/>
                <a:ea typeface="標楷體" panose="03000509000000000000" pitchFamily="65" charset="-120"/>
              </a:rPr>
              <a:t>五、</a:t>
            </a:r>
            <a:r>
              <a:rPr lang="en-US" altLang="zh-TW" sz="4400" dirty="0" smtClean="0">
                <a:solidFill>
                  <a:schemeClr val="tx1"/>
                </a:solidFill>
                <a:effectLst/>
                <a:latin typeface="Times New Roman" panose="02020603050405020304" pitchFamily="18" charset="0"/>
                <a:ea typeface="標楷體" panose="03000509000000000000" pitchFamily="65" charset="-120"/>
              </a:rPr>
              <a:t>103</a:t>
            </a:r>
            <a:r>
              <a:rPr lang="zh-TW" altLang="en-US" sz="4400" dirty="0" smtClean="0">
                <a:solidFill>
                  <a:schemeClr val="tx1"/>
                </a:solidFill>
                <a:effectLst/>
                <a:latin typeface="Times New Roman" panose="02020603050405020304" pitchFamily="18" charset="0"/>
                <a:ea typeface="標楷體" panose="03000509000000000000" pitchFamily="65" charset="-120"/>
              </a:rPr>
              <a:t>年度</a:t>
            </a:r>
            <a:r>
              <a:rPr lang="zh-TW" altLang="en-US" sz="4400" dirty="0">
                <a:solidFill>
                  <a:schemeClr val="tx1"/>
                </a:solidFill>
                <a:effectLst/>
                <a:latin typeface="Times New Roman" panose="02020603050405020304" pitchFamily="18" charset="0"/>
                <a:ea typeface="標楷體" panose="03000509000000000000" pitchFamily="65" charset="-120"/>
              </a:rPr>
              <a:t>經費執行績效</a:t>
            </a:r>
            <a:r>
              <a:rPr lang="zh-TW" altLang="en-US" sz="4400" dirty="0" smtClean="0">
                <a:solidFill>
                  <a:schemeClr val="tx1"/>
                </a:solidFill>
                <a:effectLst/>
                <a:latin typeface="Times New Roman" panose="02020603050405020304" pitchFamily="18" charset="0"/>
                <a:ea typeface="標楷體" panose="03000509000000000000" pitchFamily="65" charset="-120"/>
              </a:rPr>
              <a:t>表</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pPr marL="1971675" indent="-1863725">
              <a:buNone/>
            </a:pPr>
            <a:r>
              <a:rPr lang="zh-TW" altLang="en-US" sz="3000" b="1" dirty="0" smtClean="0">
                <a:latin typeface="Times New Roman" panose="02020603050405020304" pitchFamily="18" charset="0"/>
                <a:ea typeface="標楷體" pitchFamily="65" charset="-120"/>
              </a:rPr>
              <a:t>　　　　</a:t>
            </a:r>
            <a:endParaRPr lang="en-US" altLang="zh-TW" sz="3000" dirty="0" smtClean="0">
              <a:latin typeface="Times New Roman" panose="020206030504050203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25</a:t>
            </a:fld>
            <a:endParaRPr lang="zh-TW" altLang="en-US" b="1" dirty="0"/>
          </a:p>
        </p:txBody>
      </p:sp>
      <p:sp>
        <p:nvSpPr>
          <p:cNvPr id="5" name="文字方塊 4"/>
          <p:cNvSpPr txBox="1"/>
          <p:nvPr/>
        </p:nvSpPr>
        <p:spPr>
          <a:xfrm>
            <a:off x="-36512" y="6546830"/>
            <a:ext cx="2880320"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smtClean="0">
                <a:latin typeface="Times New Roman" panose="02020603050405020304" pitchFamily="18" charset="0"/>
                <a:ea typeface="標楷體" panose="03000509000000000000" pitchFamily="65" charset="-120"/>
              </a:rPr>
              <a:t>51</a:t>
            </a:r>
            <a:r>
              <a:rPr lang="zh-TW" altLang="en-US" sz="1600" b="1" smtClean="0">
                <a:latin typeface="Times New Roman" panose="02020603050405020304" pitchFamily="18" charset="0"/>
                <a:ea typeface="標楷體" panose="03000509000000000000" pitchFamily="65" charset="-120"/>
              </a:rPr>
              <a:t>至</a:t>
            </a:r>
            <a:r>
              <a:rPr lang="en-US" altLang="zh-TW" sz="1600" b="1" dirty="0" smtClean="0">
                <a:latin typeface="Times New Roman" panose="02020603050405020304" pitchFamily="18" charset="0"/>
                <a:ea typeface="標楷體" panose="03000509000000000000" pitchFamily="65" charset="-120"/>
              </a:rPr>
              <a:t>54</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3122793603"/>
              </p:ext>
            </p:extLst>
          </p:nvPr>
        </p:nvGraphicFramePr>
        <p:xfrm>
          <a:off x="828000" y="1627200"/>
          <a:ext cx="7848872" cy="2407920"/>
        </p:xfrm>
        <a:graphic>
          <a:graphicData uri="http://schemas.openxmlformats.org/drawingml/2006/table">
            <a:tbl>
              <a:tblPr firstRow="1" bandRow="1">
                <a:tableStyleId>{5940675A-B579-460E-94D1-54222C63F5DA}</a:tableStyleId>
              </a:tblPr>
              <a:tblGrid>
                <a:gridCol w="1458122"/>
                <a:gridCol w="6390750"/>
              </a:tblGrid>
              <a:tr h="461414">
                <a:tc>
                  <a:txBody>
                    <a:bodyPr/>
                    <a:lstStyle/>
                    <a:p>
                      <a:pPr algn="ctr"/>
                      <a:r>
                        <a:rPr lang="zh-TW" altLang="en-US" sz="2400" b="1" dirty="0" smtClean="0">
                          <a:latin typeface="Times New Roman" panose="02020603050405020304" pitchFamily="18" charset="0"/>
                          <a:ea typeface="標楷體" pitchFamily="65" charset="-120"/>
                        </a:rPr>
                        <a:t>第三部分</a:t>
                      </a:r>
                      <a:endParaRPr lang="zh-TW" altLang="en-US" sz="2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2800" dirty="0" smtClean="0">
                          <a:latin typeface="Times New Roman" panose="02020603050405020304" pitchFamily="18" charset="0"/>
                          <a:ea typeface="標楷體" pitchFamily="65" charset="-120"/>
                          <a:cs typeface="Times New Roman" panose="02020603050405020304" pitchFamily="18" charset="0"/>
                        </a:rPr>
                        <a:t>校務及財務資訊公開化報告</a:t>
                      </a:r>
                      <a:endParaRPr lang="zh-TW" altLang="en-US" sz="2800" dirty="0">
                        <a:latin typeface="Times New Roman" panose="02020603050405020304" pitchFamily="18" charset="0"/>
                        <a:cs typeface="Times New Roman" panose="02020603050405020304" pitchFamily="18" charset="0"/>
                      </a:endParaRPr>
                    </a:p>
                  </a:txBody>
                  <a:tcPr anchor="ctr"/>
                </a:tc>
              </a:tr>
              <a:tr h="461414">
                <a:tc>
                  <a:txBody>
                    <a:bodyPr/>
                    <a:lstStyle/>
                    <a:p>
                      <a:pPr algn="ctr"/>
                      <a:r>
                        <a:rPr lang="zh-TW" altLang="en-US" sz="2400" b="1" dirty="0" smtClean="0">
                          <a:latin typeface="Times New Roman" panose="02020603050405020304" pitchFamily="18" charset="0"/>
                          <a:ea typeface="標楷體" pitchFamily="65" charset="-120"/>
                        </a:rPr>
                        <a:t>第四部分</a:t>
                      </a:r>
                      <a:endParaRPr lang="zh-TW" altLang="en-US" sz="2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smtClean="0">
                          <a:latin typeface="Times New Roman" panose="02020603050405020304" pitchFamily="18" charset="0"/>
                          <a:ea typeface="標楷體" pitchFamily="65" charset="-120"/>
                          <a:cs typeface="Times New Roman" panose="02020603050405020304" pitchFamily="18" charset="0"/>
                        </a:rPr>
                        <a:t>增加獎勵及補助經費申請表</a:t>
                      </a:r>
                      <a:endParaRPr lang="zh-TW" altLang="en-US" sz="2800" dirty="0">
                        <a:latin typeface="Times New Roman" panose="02020603050405020304" pitchFamily="18" charset="0"/>
                        <a:cs typeface="Times New Roman" panose="02020603050405020304" pitchFamily="18" charset="0"/>
                      </a:endParaRPr>
                    </a:p>
                  </a:txBody>
                  <a:tcPr anchor="ctr"/>
                </a:tc>
              </a:tr>
              <a:tr h="4614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b="1" dirty="0" smtClean="0">
                          <a:solidFill>
                            <a:srgbClr val="FF0000"/>
                          </a:solidFill>
                          <a:latin typeface="Times New Roman" panose="02020603050405020304" pitchFamily="18" charset="0"/>
                          <a:ea typeface="標楷體" pitchFamily="65" charset="-120"/>
                        </a:rPr>
                        <a:t>附件</a:t>
                      </a:r>
                      <a:endParaRPr lang="zh-TW" altLang="en-US" sz="2400" dirty="0">
                        <a:solidFill>
                          <a:srgbClr val="FF0000"/>
                        </a:solidFill>
                      </a:endParaRPr>
                    </a:p>
                  </a:txBody>
                  <a:tcPr anchor="ctr"/>
                </a:tc>
                <a:tc>
                  <a:txBody>
                    <a:bodyPr/>
                    <a:lstStyle/>
                    <a:p>
                      <a:r>
                        <a:rPr lang="en-US" altLang="zh-TW" sz="2800" dirty="0" smtClean="0">
                          <a:latin typeface="Times New Roman" panose="02020603050405020304" pitchFamily="18" charset="0"/>
                          <a:cs typeface="Times New Roman" panose="02020603050405020304" pitchFamily="18" charset="0"/>
                        </a:rPr>
                        <a:t>103</a:t>
                      </a:r>
                      <a:r>
                        <a:rPr lang="zh-TW" altLang="en-US" sz="2800" dirty="0" smtClean="0">
                          <a:latin typeface="Times New Roman" panose="02020603050405020304" pitchFamily="18" charset="0"/>
                          <a:cs typeface="Times New Roman" panose="02020603050405020304" pitchFamily="18" charset="0"/>
                        </a:rPr>
                        <a:t>、</a:t>
                      </a:r>
                      <a:r>
                        <a:rPr lang="en-US" altLang="zh-TW" sz="2800" dirty="0" smtClean="0">
                          <a:latin typeface="Times New Roman" panose="02020603050405020304" pitchFamily="18" charset="0"/>
                          <a:cs typeface="Times New Roman" panose="02020603050405020304" pitchFamily="18" charset="0"/>
                        </a:rPr>
                        <a:t>104</a:t>
                      </a:r>
                      <a:r>
                        <a:rPr lang="zh-TW" altLang="en-US" sz="2800" dirty="0" smtClean="0">
                          <a:latin typeface="Times New Roman" panose="02020603050405020304" pitchFamily="18" charset="0"/>
                          <a:cs typeface="Times New Roman" panose="02020603050405020304" pitchFamily="18" charset="0"/>
                        </a:rPr>
                        <a:t>年度教育部獎勵私立大學校院校務發展計畫之校務發展年度經費支用計畫書</a:t>
                      </a:r>
                      <a:endParaRPr lang="zh-TW" altLang="en-US" sz="2800" dirty="0">
                        <a:latin typeface="Times New Roman" panose="02020603050405020304" pitchFamily="18" charset="0"/>
                        <a:cs typeface="Times New Roman" panose="02020603050405020304" pitchFamily="18" charset="0"/>
                      </a:endParaRPr>
                    </a:p>
                  </a:txBody>
                  <a:tcPr anchor="ctr"/>
                </a:tc>
              </a:tr>
            </a:tbl>
          </a:graphicData>
        </a:graphic>
      </p:graphicFrame>
      <p:sp>
        <p:nvSpPr>
          <p:cNvPr id="7" name="動作按鈕: 返回 6">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629816" y="4388911"/>
            <a:ext cx="8190656" cy="1200329"/>
          </a:xfrm>
          <a:prstGeom prst="rect">
            <a:avLst/>
          </a:prstGeom>
        </p:spPr>
        <p:txBody>
          <a:bodyPr wrap="square">
            <a:spAutoFit/>
          </a:bodyPr>
          <a:lstStyle/>
          <a:p>
            <a:pPr marL="304800" indent="-304800"/>
            <a:r>
              <a:rPr lang="zh-TW" altLang="zh-TW" sz="2400" dirty="0">
                <a:solidFill>
                  <a:srgbClr val="0000FF"/>
                </a:solidFill>
                <a:latin typeface="+mn-ea"/>
                <a:ea typeface="+mn-ea"/>
              </a:rPr>
              <a:t>※提醒裝訂時，</a:t>
            </a:r>
            <a:r>
              <a:rPr lang="zh-TW" altLang="zh-TW" sz="2400" b="1" u="sng" dirty="0">
                <a:solidFill>
                  <a:srgbClr val="0000FF"/>
                </a:solidFill>
                <a:latin typeface="+mn-ea"/>
                <a:ea typeface="+mn-ea"/>
              </a:rPr>
              <a:t>第一部分至第四部分及附件裝訂為同一本</a:t>
            </a:r>
            <a:r>
              <a:rPr lang="zh-TW" altLang="zh-TW" sz="2400" dirty="0">
                <a:solidFill>
                  <a:srgbClr val="0000FF"/>
                </a:solidFill>
                <a:latin typeface="+mn-ea"/>
                <a:ea typeface="+mn-ea"/>
              </a:rPr>
              <a:t>（若有申請「第四部分、增加獎勵及補助經費申請表」請於函送時公文上敘明）。</a:t>
            </a:r>
          </a:p>
        </p:txBody>
      </p:sp>
    </p:spTree>
    <p:extLst>
      <p:ext uri="{BB962C8B-B14F-4D97-AF65-F5344CB8AC3E}">
        <p14:creationId xmlns:p14="http://schemas.microsoft.com/office/powerpoint/2010/main" val="10521801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08" y="274638"/>
            <a:ext cx="9129192" cy="1143000"/>
          </a:xfrm>
        </p:spPr>
        <p:txBody>
          <a:bodyPr>
            <a:normAutofit/>
          </a:bodyPr>
          <a:lstStyle/>
          <a:p>
            <a:pPr algn="ctr"/>
            <a:r>
              <a:rPr lang="zh-TW" altLang="en-US" sz="4400" dirty="0">
                <a:solidFill>
                  <a:schemeClr val="tx1"/>
                </a:solidFill>
                <a:effectLst/>
                <a:latin typeface="Times New Roman" panose="02020603050405020304" pitchFamily="18" charset="0"/>
                <a:ea typeface="標楷體" panose="03000509000000000000" pitchFamily="65" charset="-120"/>
              </a:rPr>
              <a:t>六</a:t>
            </a:r>
            <a:r>
              <a:rPr lang="zh-TW" altLang="en-US" sz="4400" dirty="0" smtClean="0">
                <a:solidFill>
                  <a:schemeClr val="tx1"/>
                </a:solidFill>
                <a:effectLst/>
                <a:latin typeface="Times New Roman" panose="02020603050405020304" pitchFamily="18" charset="0"/>
                <a:ea typeface="標楷體" panose="03000509000000000000" pitchFamily="65" charset="-120"/>
              </a:rPr>
              <a:t>、經常</a:t>
            </a:r>
            <a:r>
              <a:rPr lang="zh-TW" altLang="en-US" sz="4400" dirty="0">
                <a:solidFill>
                  <a:schemeClr val="tx1"/>
                </a:solidFill>
                <a:effectLst/>
                <a:latin typeface="Times New Roman" panose="02020603050405020304" pitchFamily="18" charset="0"/>
                <a:ea typeface="標楷體" panose="03000509000000000000" pitchFamily="65" charset="-120"/>
              </a:rPr>
              <a:t>門及資本門流</a:t>
            </a:r>
            <a:r>
              <a:rPr lang="zh-TW" altLang="en-US" sz="4400" dirty="0" smtClean="0">
                <a:solidFill>
                  <a:schemeClr val="tx1"/>
                </a:solidFill>
                <a:effectLst/>
                <a:latin typeface="Times New Roman" panose="02020603050405020304" pitchFamily="18" charset="0"/>
                <a:ea typeface="標楷體" panose="03000509000000000000" pitchFamily="65" charset="-120"/>
              </a:rPr>
              <a:t>用說明</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pPr marL="1971675" indent="-1863725">
              <a:buNone/>
            </a:pPr>
            <a:r>
              <a:rPr lang="zh-TW" altLang="en-US" sz="3000" b="1" dirty="0" smtClean="0">
                <a:latin typeface="Times New Roman" panose="02020603050405020304" pitchFamily="18" charset="0"/>
                <a:ea typeface="標楷體" pitchFamily="65" charset="-120"/>
              </a:rPr>
              <a:t>　　　　</a:t>
            </a:r>
            <a:endParaRPr lang="en-US" altLang="zh-TW" sz="3000" dirty="0" smtClean="0">
              <a:latin typeface="Times New Roman" panose="020206030504050203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26</a:t>
            </a:fld>
            <a:endParaRPr lang="zh-TW" altLang="en-US" b="1" dirty="0"/>
          </a:p>
        </p:txBody>
      </p:sp>
      <p:sp>
        <p:nvSpPr>
          <p:cNvPr id="9" name="直排文字版面配置區 2"/>
          <p:cNvSpPr txBox="1">
            <a:spLocks/>
          </p:cNvSpPr>
          <p:nvPr/>
        </p:nvSpPr>
        <p:spPr bwMode="auto">
          <a:xfrm>
            <a:off x="457200" y="1481329"/>
            <a:ext cx="8229600" cy="4395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09600" indent="-501650">
              <a:buNone/>
            </a:pP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一</a:t>
            </a:r>
            <a:r>
              <a:rPr kumimoji="0" lang="zh-TW" altLang="en-US" sz="2500" b="1" dirty="0">
                <a:latin typeface="Times New Roman" panose="02020603050405020304" pitchFamily="18" charset="0"/>
                <a:ea typeface="標楷體" panose="03000509000000000000" pitchFamily="65" charset="-120"/>
                <a:cs typeface="Times New Roman" pitchFamily="18" charset="0"/>
              </a:rPr>
              <a:t>、	經常門及資本門流用部分</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a:t>
            </a:r>
            <a:endParaRPr kumimoji="0" lang="en-US" altLang="zh-TW" sz="2500" b="1" dirty="0" smtClean="0">
              <a:latin typeface="Times New Roman" panose="02020603050405020304" pitchFamily="18" charset="0"/>
              <a:ea typeface="標楷體" panose="03000509000000000000" pitchFamily="65" charset="-120"/>
              <a:cs typeface="Times New Roman" pitchFamily="18" charset="0"/>
            </a:endParaRPr>
          </a:p>
          <a:p>
            <a:pPr marL="649288" indent="-541338">
              <a:buNone/>
            </a:pP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smtClean="0">
                <a:latin typeface="Times New Roman" panose="02020603050405020304" pitchFamily="18" charset="0"/>
                <a:ea typeface="標楷體" panose="03000509000000000000" pitchFamily="65" charset="-120"/>
              </a:rPr>
              <a:t>一</a:t>
            </a: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smtClean="0">
                <a:latin typeface="Times New Roman" panose="02020603050405020304" pitchFamily="18" charset="0"/>
                <a:ea typeface="標楷體" panose="03000509000000000000" pitchFamily="65" charset="-120"/>
              </a:rPr>
              <a:t>「中央政府各機關單位預算執行要點」第</a:t>
            </a:r>
            <a:r>
              <a:rPr kumimoji="0" lang="en-US" altLang="zh-TW" sz="2500" dirty="0" smtClean="0">
                <a:latin typeface="Times New Roman" panose="02020603050405020304" pitchFamily="18" charset="0"/>
                <a:ea typeface="標楷體" panose="03000509000000000000" pitchFamily="65" charset="-120"/>
              </a:rPr>
              <a:t>26</a:t>
            </a:r>
            <a:r>
              <a:rPr kumimoji="0" lang="zh-TW" altLang="en-US" sz="2500" dirty="0" smtClean="0">
                <a:latin typeface="Times New Roman" panose="02020603050405020304" pitchFamily="18" charset="0"/>
                <a:ea typeface="標楷體" panose="03000509000000000000" pitchFamily="65" charset="-120"/>
              </a:rPr>
              <a:t>點第</a:t>
            </a:r>
            <a:r>
              <a:rPr kumimoji="0" lang="en-US" altLang="zh-TW" sz="2500" dirty="0" smtClean="0">
                <a:latin typeface="Times New Roman" panose="02020603050405020304" pitchFamily="18" charset="0"/>
                <a:ea typeface="標楷體" panose="03000509000000000000" pitchFamily="65" charset="-120"/>
              </a:rPr>
              <a:t>1</a:t>
            </a:r>
            <a:r>
              <a:rPr kumimoji="0" lang="zh-TW" altLang="en-US" sz="2500" dirty="0" smtClean="0">
                <a:latin typeface="Times New Roman" panose="02020603050405020304" pitchFamily="18" charset="0"/>
                <a:ea typeface="標楷體" panose="03000509000000000000" pitchFamily="65" charset="-120"/>
              </a:rPr>
              <a:t>款規定，資本門預算不得流用至經常門，經常門得流用至資本門。</a:t>
            </a:r>
            <a:endParaRPr kumimoji="0" lang="en-US" altLang="zh-TW" sz="2500" dirty="0" smtClean="0">
              <a:latin typeface="Times New Roman" panose="02020603050405020304" pitchFamily="18" charset="0"/>
              <a:ea typeface="標楷體" panose="03000509000000000000" pitchFamily="65" charset="-120"/>
            </a:endParaRPr>
          </a:p>
          <a:p>
            <a:pPr marL="649288" indent="-541338">
              <a:buNone/>
            </a:pP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二</a:t>
            </a: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 「教育部補助及委辦經費核撥結報作業要點」第</a:t>
            </a:r>
            <a:r>
              <a:rPr kumimoji="0" lang="en-US" altLang="zh-TW" sz="2500" dirty="0">
                <a:latin typeface="Times New Roman" panose="02020603050405020304" pitchFamily="18" charset="0"/>
                <a:ea typeface="標楷體" panose="03000509000000000000" pitchFamily="65" charset="-120"/>
              </a:rPr>
              <a:t>8</a:t>
            </a:r>
            <a:r>
              <a:rPr kumimoji="0" lang="zh-TW" altLang="en-US" sz="2500" dirty="0">
                <a:latin typeface="Times New Roman" panose="02020603050405020304" pitchFamily="18" charset="0"/>
                <a:ea typeface="標楷體" panose="03000509000000000000" pitchFamily="65" charset="-120"/>
              </a:rPr>
              <a:t>點第</a:t>
            </a:r>
            <a:r>
              <a:rPr kumimoji="0" lang="en-US" altLang="zh-TW" sz="2500" dirty="0" smtClean="0">
                <a:latin typeface="Times New Roman" panose="02020603050405020304" pitchFamily="18" charset="0"/>
                <a:ea typeface="標楷體" panose="03000509000000000000" pitchFamily="65" charset="-120"/>
              </a:rPr>
              <a:t>3</a:t>
            </a:r>
            <a:r>
              <a:rPr kumimoji="0" lang="zh-TW" altLang="en-US" sz="2500" dirty="0" smtClean="0">
                <a:latin typeface="Times New Roman" panose="02020603050405020304" pitchFamily="18" charset="0"/>
                <a:ea typeface="標楷體" panose="03000509000000000000" pitchFamily="65" charset="-120"/>
              </a:rPr>
              <a:t>款</a:t>
            </a:r>
            <a:r>
              <a:rPr kumimoji="0" lang="zh-TW" altLang="en-US" sz="2500" dirty="0">
                <a:latin typeface="Times New Roman" panose="02020603050405020304" pitchFamily="18" charset="0"/>
                <a:ea typeface="標楷體" panose="03000509000000000000" pitchFamily="65" charset="-120"/>
              </a:rPr>
              <a:t>規定，資本門經費不得流用至經常門</a:t>
            </a:r>
            <a:r>
              <a:rPr kumimoji="0" lang="zh-TW" altLang="en-US" sz="2500" dirty="0" smtClean="0">
                <a:latin typeface="Times New Roman" panose="02020603050405020304" pitchFamily="18" charset="0"/>
                <a:ea typeface="標楷體" panose="03000509000000000000" pitchFamily="65" charset="-120"/>
              </a:rPr>
              <a:t>。</a:t>
            </a:r>
            <a:endParaRPr kumimoji="0" lang="en-US" altLang="zh-TW" sz="2500" dirty="0" smtClean="0">
              <a:latin typeface="Times New Roman" panose="02020603050405020304" pitchFamily="18" charset="0"/>
              <a:ea typeface="標楷體" panose="03000509000000000000" pitchFamily="65" charset="-120"/>
            </a:endParaRPr>
          </a:p>
          <a:p>
            <a:pPr marL="649288" indent="-541338">
              <a:buNone/>
            </a:pP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三</a:t>
            </a: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 「教育部獎勵私立大學校院校務發展計畫要點」第</a:t>
            </a:r>
            <a:r>
              <a:rPr kumimoji="0" lang="en-US" altLang="zh-TW" sz="2500" dirty="0">
                <a:latin typeface="Times New Roman" panose="02020603050405020304" pitchFamily="18" charset="0"/>
                <a:ea typeface="標楷體" panose="03000509000000000000" pitchFamily="65" charset="-120"/>
              </a:rPr>
              <a:t>8</a:t>
            </a:r>
            <a:r>
              <a:rPr kumimoji="0" lang="zh-TW" altLang="en-US" sz="2500" dirty="0">
                <a:latin typeface="Times New Roman" panose="02020603050405020304" pitchFamily="18" charset="0"/>
                <a:ea typeface="標楷體" panose="03000509000000000000" pitchFamily="65" charset="-120"/>
              </a:rPr>
              <a:t>點第</a:t>
            </a:r>
            <a:r>
              <a:rPr kumimoji="0" lang="en-US" altLang="zh-TW" sz="2500" dirty="0">
                <a:latin typeface="Times New Roman" panose="02020603050405020304" pitchFamily="18" charset="0"/>
                <a:ea typeface="標楷體" panose="03000509000000000000" pitchFamily="65" charset="-120"/>
              </a:rPr>
              <a:t>3</a:t>
            </a:r>
            <a:r>
              <a:rPr kumimoji="0" lang="zh-TW" altLang="en-US" sz="2500" dirty="0">
                <a:latin typeface="Times New Roman" panose="02020603050405020304" pitchFamily="18" charset="0"/>
                <a:ea typeface="標楷體" panose="03000509000000000000" pitchFamily="65" charset="-120"/>
              </a:rPr>
              <a:t>款規定，獎勵、補助經費應符合本部所定資本門與經常門支用比率及流用方式，資本門不得流用至經常門，經常門得流用至資本門，其流用以百分之十為限。</a:t>
            </a:r>
          </a:p>
          <a:p>
            <a:pPr marL="355600" lvl="1" indent="0">
              <a:buFont typeface="Verdana" pitchFamily="34" charset="0"/>
              <a:buNone/>
            </a:pPr>
            <a:endParaRPr kumimoji="0" lang="en-US" altLang="zh-TW" sz="2500" dirty="0" smtClean="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355929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08" y="274638"/>
            <a:ext cx="9129192" cy="1143000"/>
          </a:xfrm>
        </p:spPr>
        <p:txBody>
          <a:bodyPr>
            <a:normAutofit/>
          </a:bodyPr>
          <a:lstStyle/>
          <a:p>
            <a:pPr algn="ctr"/>
            <a:r>
              <a:rPr lang="zh-TW" altLang="en-US" sz="4400" dirty="0">
                <a:solidFill>
                  <a:schemeClr val="tx1"/>
                </a:solidFill>
                <a:effectLst/>
                <a:latin typeface="Times New Roman" panose="02020603050405020304" pitchFamily="18" charset="0"/>
                <a:ea typeface="標楷體" panose="03000509000000000000" pitchFamily="65" charset="-120"/>
              </a:rPr>
              <a:t>六</a:t>
            </a:r>
            <a:r>
              <a:rPr lang="zh-TW" altLang="en-US" sz="4400" dirty="0" smtClean="0">
                <a:solidFill>
                  <a:schemeClr val="tx1"/>
                </a:solidFill>
                <a:effectLst/>
                <a:latin typeface="Times New Roman" panose="02020603050405020304" pitchFamily="18" charset="0"/>
                <a:ea typeface="標楷體" panose="03000509000000000000" pitchFamily="65" charset="-120"/>
              </a:rPr>
              <a:t>、經常</a:t>
            </a:r>
            <a:r>
              <a:rPr lang="zh-TW" altLang="en-US" sz="4400" dirty="0">
                <a:solidFill>
                  <a:schemeClr val="tx1"/>
                </a:solidFill>
                <a:effectLst/>
                <a:latin typeface="Times New Roman" panose="02020603050405020304" pitchFamily="18" charset="0"/>
                <a:ea typeface="標楷體" panose="03000509000000000000" pitchFamily="65" charset="-120"/>
              </a:rPr>
              <a:t>門及資本門流</a:t>
            </a:r>
            <a:r>
              <a:rPr lang="zh-TW" altLang="en-US" sz="4400" dirty="0" smtClean="0">
                <a:solidFill>
                  <a:schemeClr val="tx1"/>
                </a:solidFill>
                <a:effectLst/>
                <a:latin typeface="Times New Roman" panose="02020603050405020304" pitchFamily="18" charset="0"/>
                <a:ea typeface="標楷體" panose="03000509000000000000" pitchFamily="65" charset="-120"/>
              </a:rPr>
              <a:t>用說明</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pPr marL="1971675" indent="-1863725">
              <a:buNone/>
            </a:pPr>
            <a:r>
              <a:rPr lang="zh-TW" altLang="en-US" sz="3000" b="1" dirty="0" smtClean="0">
                <a:latin typeface="Times New Roman" panose="02020603050405020304" pitchFamily="18" charset="0"/>
                <a:ea typeface="標楷體" pitchFamily="65" charset="-120"/>
              </a:rPr>
              <a:t>　　　　</a:t>
            </a:r>
            <a:endParaRPr lang="en-US" altLang="zh-TW" sz="3000" dirty="0" smtClean="0">
              <a:latin typeface="Times New Roman" panose="020206030504050203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27</a:t>
            </a:fld>
            <a:endParaRPr lang="zh-TW" altLang="en-US" b="1" dirty="0"/>
          </a:p>
        </p:txBody>
      </p:sp>
      <p:sp>
        <p:nvSpPr>
          <p:cNvPr id="9" name="直排文字版面配置區 2"/>
          <p:cNvSpPr txBox="1">
            <a:spLocks/>
          </p:cNvSpPr>
          <p:nvPr/>
        </p:nvSpPr>
        <p:spPr bwMode="auto">
          <a:xfrm>
            <a:off x="457200" y="1481329"/>
            <a:ext cx="8229600" cy="4395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09600" indent="-501650">
              <a:buNone/>
            </a:pPr>
            <a:r>
              <a:rPr kumimoji="0" lang="zh-TW" altLang="en-US" sz="2500" b="1" dirty="0">
                <a:latin typeface="Times New Roman" panose="02020603050405020304" pitchFamily="18" charset="0"/>
                <a:ea typeface="標楷體" panose="03000509000000000000" pitchFamily="65" charset="-120"/>
                <a:cs typeface="Times New Roman" pitchFamily="18" charset="0"/>
              </a:rPr>
              <a:t>二</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a:t>
            </a:r>
            <a:r>
              <a:rPr kumimoji="0" lang="zh-TW" altLang="en-US" sz="2500" b="1" dirty="0">
                <a:latin typeface="Times New Roman" panose="02020603050405020304" pitchFamily="18" charset="0"/>
                <a:ea typeface="標楷體" panose="03000509000000000000" pitchFamily="65" charset="-120"/>
                <a:cs typeface="Times New Roman" pitchFamily="18" charset="0"/>
              </a:rPr>
              <a:t>	</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資本</a:t>
            </a:r>
            <a:r>
              <a:rPr kumimoji="0" lang="zh-TW" altLang="en-US" sz="2500" b="1" dirty="0">
                <a:latin typeface="Times New Roman" panose="02020603050405020304" pitchFamily="18" charset="0"/>
                <a:ea typeface="標楷體" panose="03000509000000000000" pitchFamily="65" charset="-120"/>
                <a:cs typeface="Times New Roman" pitchFamily="18" charset="0"/>
              </a:rPr>
              <a:t>門認定部分</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a:t>
            </a:r>
            <a:endParaRPr kumimoji="0" lang="en-US" altLang="zh-TW" sz="2500" b="1" dirty="0" smtClean="0">
              <a:latin typeface="Times New Roman" panose="02020603050405020304" pitchFamily="18" charset="0"/>
              <a:ea typeface="標楷體" panose="03000509000000000000" pitchFamily="65" charset="-120"/>
              <a:cs typeface="Times New Roman" pitchFamily="18" charset="0"/>
            </a:endParaRPr>
          </a:p>
          <a:p>
            <a:pPr marL="609600" indent="-501650">
              <a:buNone/>
            </a:pPr>
            <a:endParaRPr kumimoji="0" lang="zh-TW" altLang="en-US" sz="2500" b="1" dirty="0" smtClean="0">
              <a:latin typeface="Times New Roman" panose="02020603050405020304" pitchFamily="18" charset="0"/>
              <a:ea typeface="標楷體" panose="03000509000000000000" pitchFamily="65" charset="-120"/>
              <a:cs typeface="Times New Roman" pitchFamily="18" charset="0"/>
            </a:endParaRPr>
          </a:p>
          <a:p>
            <a:pPr marL="649288" indent="-541338">
              <a:buNone/>
            </a:pP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一</a:t>
            </a:r>
            <a:r>
              <a:rPr kumimoji="0" lang="en-US" altLang="zh-TW" sz="2500" dirty="0">
                <a:latin typeface="Times New Roman" panose="02020603050405020304" pitchFamily="18" charset="0"/>
                <a:ea typeface="標楷體" panose="03000509000000000000" pitchFamily="65" charset="-120"/>
              </a:rPr>
              <a:t>)	</a:t>
            </a:r>
            <a:r>
              <a:rPr kumimoji="0" lang="zh-TW" altLang="en-US" sz="2500" dirty="0">
                <a:latin typeface="Times New Roman" panose="02020603050405020304" pitchFamily="18" charset="0"/>
                <a:ea typeface="標楷體" panose="03000509000000000000" pitchFamily="65" charset="-120"/>
              </a:rPr>
              <a:t>「各類歲入、歲出預算經常、資本門劃分標準」規定，購置耐用年限</a:t>
            </a:r>
            <a:r>
              <a:rPr kumimoji="0" lang="en-US" altLang="zh-TW" sz="2500" dirty="0">
                <a:latin typeface="Times New Roman" panose="02020603050405020304" pitchFamily="18" charset="0"/>
                <a:ea typeface="標楷體" panose="03000509000000000000" pitchFamily="65" charset="-120"/>
              </a:rPr>
              <a:t>2</a:t>
            </a:r>
            <a:r>
              <a:rPr kumimoji="0" lang="zh-TW" altLang="en-US" sz="2500" dirty="0">
                <a:latin typeface="Times New Roman" panose="02020603050405020304" pitchFamily="18" charset="0"/>
                <a:ea typeface="標楷體" panose="03000509000000000000" pitchFamily="65" charset="-120"/>
              </a:rPr>
              <a:t>年以上且金額新臺幣</a:t>
            </a:r>
            <a:r>
              <a:rPr kumimoji="0" lang="en-US" altLang="zh-TW" sz="2500" dirty="0">
                <a:latin typeface="Times New Roman" panose="02020603050405020304" pitchFamily="18" charset="0"/>
                <a:ea typeface="標楷體" panose="03000509000000000000" pitchFamily="65" charset="-120"/>
              </a:rPr>
              <a:t>1</a:t>
            </a:r>
            <a:r>
              <a:rPr kumimoji="0" lang="zh-TW" altLang="en-US" sz="2500" dirty="0">
                <a:latin typeface="Times New Roman" panose="02020603050405020304" pitchFamily="18" charset="0"/>
                <a:ea typeface="標楷體" panose="03000509000000000000" pitchFamily="65" charset="-120"/>
              </a:rPr>
              <a:t>萬元以上之機械及設備、交通及運輸設備、什項設備等屬資本門支出</a:t>
            </a:r>
            <a:r>
              <a:rPr kumimoji="0" lang="zh-TW" altLang="en-US" sz="2500" dirty="0" smtClean="0">
                <a:latin typeface="Times New Roman" panose="02020603050405020304" pitchFamily="18" charset="0"/>
                <a:ea typeface="標楷體" panose="03000509000000000000" pitchFamily="65" charset="-120"/>
              </a:rPr>
              <a:t>。</a:t>
            </a:r>
            <a:endParaRPr kumimoji="0" lang="en-US" altLang="zh-TW" sz="2500" dirty="0" smtClean="0">
              <a:latin typeface="Times New Roman" panose="02020603050405020304" pitchFamily="18" charset="0"/>
              <a:ea typeface="標楷體" panose="03000509000000000000" pitchFamily="65" charset="-120"/>
            </a:endParaRPr>
          </a:p>
          <a:p>
            <a:pPr marL="649288" indent="-541338">
              <a:buNone/>
            </a:pPr>
            <a:endParaRPr kumimoji="0" lang="zh-TW" altLang="en-US" sz="2500" dirty="0">
              <a:latin typeface="Times New Roman" panose="02020603050405020304" pitchFamily="18" charset="0"/>
              <a:ea typeface="標楷體" panose="03000509000000000000" pitchFamily="65" charset="-120"/>
            </a:endParaRPr>
          </a:p>
          <a:p>
            <a:pPr marL="649288" indent="-541338">
              <a:buNone/>
            </a:pPr>
            <a:r>
              <a:rPr kumimoji="0" lang="en-US" altLang="zh-TW" sz="2500" dirty="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二</a:t>
            </a:r>
            <a:r>
              <a:rPr kumimoji="0" lang="en-US" altLang="zh-TW" sz="2500" dirty="0">
                <a:latin typeface="Times New Roman" panose="02020603050405020304" pitchFamily="18" charset="0"/>
                <a:ea typeface="標楷體" panose="03000509000000000000" pitchFamily="65" charset="-120"/>
              </a:rPr>
              <a:t>)	</a:t>
            </a:r>
            <a:r>
              <a:rPr kumimoji="0" lang="zh-TW" altLang="en-US" sz="2500" dirty="0" smtClean="0">
                <a:latin typeface="Times New Roman" panose="02020603050405020304" pitchFamily="18" charset="0"/>
                <a:ea typeface="標楷體" panose="03000509000000000000" pitchFamily="65" charset="-120"/>
              </a:rPr>
              <a:t>「教育部</a:t>
            </a:r>
            <a:r>
              <a:rPr kumimoji="0" lang="zh-TW" altLang="en-US" sz="2500" dirty="0">
                <a:latin typeface="Times New Roman" panose="02020603050405020304" pitchFamily="18" charset="0"/>
                <a:ea typeface="標楷體" panose="03000509000000000000" pitchFamily="65" charset="-120"/>
              </a:rPr>
              <a:t>補助及委辦經費核撥結報作業</a:t>
            </a:r>
            <a:r>
              <a:rPr kumimoji="0" lang="zh-TW" altLang="en-US" sz="2500" dirty="0" smtClean="0">
                <a:latin typeface="Times New Roman" panose="02020603050405020304" pitchFamily="18" charset="0"/>
                <a:ea typeface="標楷體" panose="03000509000000000000" pitchFamily="65" charset="-120"/>
              </a:rPr>
              <a:t>要點」第</a:t>
            </a:r>
            <a:r>
              <a:rPr kumimoji="0" lang="en-US" altLang="zh-TW" sz="2500" dirty="0">
                <a:latin typeface="Times New Roman" panose="02020603050405020304" pitchFamily="18" charset="0"/>
                <a:ea typeface="標楷體" panose="03000509000000000000" pitchFamily="65" charset="-120"/>
              </a:rPr>
              <a:t>8</a:t>
            </a:r>
            <a:r>
              <a:rPr kumimoji="0" lang="zh-TW" altLang="en-US" sz="2500" dirty="0">
                <a:latin typeface="Times New Roman" panose="02020603050405020304" pitchFamily="18" charset="0"/>
                <a:ea typeface="標楷體" panose="03000509000000000000" pitchFamily="65" charset="-120"/>
              </a:rPr>
              <a:t>點第</a:t>
            </a:r>
            <a:r>
              <a:rPr kumimoji="0" lang="en-US" altLang="zh-TW" sz="2500" dirty="0">
                <a:latin typeface="Times New Roman" panose="02020603050405020304" pitchFamily="18" charset="0"/>
                <a:ea typeface="標楷體" panose="03000509000000000000" pitchFamily="65" charset="-120"/>
              </a:rPr>
              <a:t>4</a:t>
            </a:r>
            <a:r>
              <a:rPr kumimoji="0" lang="zh-TW" altLang="en-US" sz="2500" dirty="0">
                <a:latin typeface="Times New Roman" panose="02020603050405020304" pitchFamily="18" charset="0"/>
                <a:ea typeface="標楷體" panose="03000509000000000000" pitchFamily="65" charset="-120"/>
              </a:rPr>
              <a:t>款第</a:t>
            </a:r>
            <a:r>
              <a:rPr kumimoji="0" lang="en-US" altLang="zh-TW" sz="2500" dirty="0">
                <a:latin typeface="Times New Roman" panose="02020603050405020304" pitchFamily="18" charset="0"/>
                <a:ea typeface="標楷體" panose="03000509000000000000" pitchFamily="65" charset="-120"/>
              </a:rPr>
              <a:t>3</a:t>
            </a:r>
            <a:r>
              <a:rPr kumimoji="0" lang="zh-TW" altLang="en-US" sz="2500" dirty="0">
                <a:latin typeface="Times New Roman" panose="02020603050405020304" pitchFamily="18" charset="0"/>
                <a:ea typeface="標楷體" panose="03000509000000000000" pitchFamily="65" charset="-120"/>
              </a:rPr>
              <a:t>目規定，原編列購置耐用年限</a:t>
            </a:r>
            <a:r>
              <a:rPr kumimoji="0" lang="en-US" altLang="zh-TW" sz="2500" dirty="0">
                <a:latin typeface="Times New Roman" panose="02020603050405020304" pitchFamily="18" charset="0"/>
                <a:ea typeface="標楷體" panose="03000509000000000000" pitchFamily="65" charset="-120"/>
              </a:rPr>
              <a:t>2</a:t>
            </a:r>
            <a:r>
              <a:rPr kumimoji="0" lang="zh-TW" altLang="en-US" sz="2500" dirty="0">
                <a:latin typeface="Times New Roman" panose="02020603050405020304" pitchFamily="18" charset="0"/>
                <a:ea typeface="標楷體" panose="03000509000000000000" pitchFamily="65" charset="-120"/>
              </a:rPr>
              <a:t>年以上且金額</a:t>
            </a:r>
            <a:r>
              <a:rPr kumimoji="0" lang="en-US" altLang="zh-TW" sz="2500" dirty="0">
                <a:latin typeface="Times New Roman" panose="02020603050405020304" pitchFamily="18" charset="0"/>
                <a:ea typeface="標楷體" panose="03000509000000000000" pitchFamily="65" charset="-120"/>
              </a:rPr>
              <a:t>1</a:t>
            </a:r>
            <a:r>
              <a:rPr kumimoji="0" lang="zh-TW" altLang="en-US" sz="2500" dirty="0">
                <a:latin typeface="Times New Roman" panose="02020603050405020304" pitchFamily="18" charset="0"/>
                <a:ea typeface="標楷體" panose="03000509000000000000" pitchFamily="65" charset="-120"/>
              </a:rPr>
              <a:t>萬元以上之資本門項目，如實際支出未達</a:t>
            </a:r>
            <a:r>
              <a:rPr kumimoji="0" lang="en-US" altLang="zh-TW" sz="2500" dirty="0">
                <a:latin typeface="Times New Roman" panose="02020603050405020304" pitchFamily="18" charset="0"/>
                <a:ea typeface="標楷體" panose="03000509000000000000" pitchFamily="65" charset="-120"/>
              </a:rPr>
              <a:t>1</a:t>
            </a:r>
            <a:r>
              <a:rPr kumimoji="0" lang="zh-TW" altLang="en-US" sz="2500" dirty="0">
                <a:latin typeface="Times New Roman" panose="02020603050405020304" pitchFamily="18" charset="0"/>
                <a:ea typeface="標楷體" panose="03000509000000000000" pitchFamily="65" charset="-120"/>
              </a:rPr>
              <a:t>萬元以上者，仍視為資本門經費。</a:t>
            </a:r>
          </a:p>
          <a:p>
            <a:pPr marL="355600" lvl="1" indent="0">
              <a:buFont typeface="Verdana" pitchFamily="34" charset="0"/>
              <a:buNone/>
            </a:pPr>
            <a:endParaRPr kumimoji="0" lang="en-US" altLang="zh-TW" sz="2500" dirty="0" smtClean="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571989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08" y="274638"/>
            <a:ext cx="9129192" cy="1143000"/>
          </a:xfrm>
        </p:spPr>
        <p:txBody>
          <a:bodyPr>
            <a:normAutofit/>
          </a:bodyPr>
          <a:lstStyle/>
          <a:p>
            <a:pPr algn="ctr"/>
            <a:r>
              <a:rPr lang="zh-TW" altLang="en-US" sz="4400" dirty="0">
                <a:solidFill>
                  <a:schemeClr val="tx1"/>
                </a:solidFill>
                <a:effectLst/>
                <a:latin typeface="Times New Roman" panose="02020603050405020304" pitchFamily="18" charset="0"/>
                <a:ea typeface="標楷體" panose="03000509000000000000" pitchFamily="65" charset="-120"/>
              </a:rPr>
              <a:t>六</a:t>
            </a:r>
            <a:r>
              <a:rPr lang="zh-TW" altLang="en-US" sz="4400" dirty="0" smtClean="0">
                <a:solidFill>
                  <a:schemeClr val="tx1"/>
                </a:solidFill>
                <a:effectLst/>
                <a:latin typeface="Times New Roman" panose="02020603050405020304" pitchFamily="18" charset="0"/>
                <a:ea typeface="標楷體" panose="03000509000000000000" pitchFamily="65" charset="-120"/>
              </a:rPr>
              <a:t>、經常</a:t>
            </a:r>
            <a:r>
              <a:rPr lang="zh-TW" altLang="en-US" sz="4400" dirty="0">
                <a:solidFill>
                  <a:schemeClr val="tx1"/>
                </a:solidFill>
                <a:effectLst/>
                <a:latin typeface="Times New Roman" panose="02020603050405020304" pitchFamily="18" charset="0"/>
                <a:ea typeface="標楷體" panose="03000509000000000000" pitchFamily="65" charset="-120"/>
              </a:rPr>
              <a:t>門及資本門流</a:t>
            </a:r>
            <a:r>
              <a:rPr lang="zh-TW" altLang="en-US" sz="4400" dirty="0" smtClean="0">
                <a:solidFill>
                  <a:schemeClr val="tx1"/>
                </a:solidFill>
                <a:effectLst/>
                <a:latin typeface="Times New Roman" panose="02020603050405020304" pitchFamily="18" charset="0"/>
                <a:ea typeface="標楷體" panose="03000509000000000000" pitchFamily="65" charset="-120"/>
              </a:rPr>
              <a:t>用說明</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pPr marL="1971675" indent="-1863725">
              <a:buNone/>
            </a:pPr>
            <a:r>
              <a:rPr lang="zh-TW" altLang="en-US" sz="3000" b="1" dirty="0" smtClean="0">
                <a:latin typeface="Times New Roman" panose="02020603050405020304" pitchFamily="18" charset="0"/>
                <a:ea typeface="標楷體" pitchFamily="65" charset="-120"/>
              </a:rPr>
              <a:t>　　　　</a:t>
            </a:r>
            <a:endParaRPr lang="en-US" altLang="zh-TW" sz="3000" dirty="0" smtClean="0">
              <a:latin typeface="Times New Roman" panose="020206030504050203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28</a:t>
            </a:fld>
            <a:endParaRPr lang="zh-TW" altLang="en-US" b="1" dirty="0"/>
          </a:p>
        </p:txBody>
      </p:sp>
      <p:sp>
        <p:nvSpPr>
          <p:cNvPr id="7" name="動作按鈕: 返回 6">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直排文字版面配置區 2"/>
          <p:cNvSpPr txBox="1">
            <a:spLocks/>
          </p:cNvSpPr>
          <p:nvPr/>
        </p:nvSpPr>
        <p:spPr bwMode="auto">
          <a:xfrm>
            <a:off x="457200" y="1481329"/>
            <a:ext cx="8229600" cy="4395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09600" indent="-501650">
              <a:buNone/>
            </a:pPr>
            <a:r>
              <a:rPr kumimoji="0" lang="zh-TW" altLang="en-US" sz="2500" b="1" dirty="0">
                <a:latin typeface="Times New Roman" panose="02020603050405020304" pitchFamily="18" charset="0"/>
                <a:ea typeface="標楷體" panose="03000509000000000000" pitchFamily="65" charset="-120"/>
                <a:cs typeface="Times New Roman" pitchFamily="18" charset="0"/>
              </a:rPr>
              <a:t>二</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a:t>
            </a:r>
            <a:r>
              <a:rPr kumimoji="0" lang="zh-TW" altLang="en-US" sz="2500" b="1" dirty="0">
                <a:latin typeface="Times New Roman" panose="02020603050405020304" pitchFamily="18" charset="0"/>
                <a:ea typeface="標楷體" panose="03000509000000000000" pitchFamily="65" charset="-120"/>
                <a:cs typeface="Times New Roman" pitchFamily="18" charset="0"/>
              </a:rPr>
              <a:t>	</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資本</a:t>
            </a:r>
            <a:r>
              <a:rPr kumimoji="0" lang="zh-TW" altLang="en-US" sz="2500" b="1" dirty="0">
                <a:latin typeface="Times New Roman" panose="02020603050405020304" pitchFamily="18" charset="0"/>
                <a:ea typeface="標楷體" panose="03000509000000000000" pitchFamily="65" charset="-120"/>
                <a:cs typeface="Times New Roman" pitchFamily="18" charset="0"/>
              </a:rPr>
              <a:t>門認定</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部分</a:t>
            </a:r>
            <a:r>
              <a:rPr kumimoji="0" lang="en-US" altLang="zh-TW" sz="2500" b="1" dirty="0">
                <a:latin typeface="Times New Roman" panose="02020603050405020304" pitchFamily="18" charset="0"/>
                <a:ea typeface="標楷體" panose="03000509000000000000" pitchFamily="65" charset="-120"/>
                <a:cs typeface="Times New Roman" pitchFamily="18" charset="0"/>
              </a:rPr>
              <a:t>(</a:t>
            </a:r>
            <a:r>
              <a:rPr kumimoji="0" lang="zh-TW" altLang="en-US" sz="2500" b="1" dirty="0">
                <a:latin typeface="Times New Roman" panose="02020603050405020304" pitchFamily="18" charset="0"/>
                <a:ea typeface="標楷體" panose="03000509000000000000" pitchFamily="65" charset="-120"/>
                <a:cs typeface="Times New Roman" pitchFamily="18" charset="0"/>
              </a:rPr>
              <a:t>續</a:t>
            </a:r>
            <a:r>
              <a:rPr kumimoji="0" lang="en-US" altLang="zh-TW" sz="2500" b="1" dirty="0">
                <a:latin typeface="Times New Roman" panose="02020603050405020304" pitchFamily="18" charset="0"/>
                <a:ea typeface="標楷體" panose="03000509000000000000" pitchFamily="65" charset="-120"/>
                <a:cs typeface="Times New Roman" pitchFamily="18" charset="0"/>
              </a:rPr>
              <a:t>)</a:t>
            </a:r>
            <a:r>
              <a:rPr kumimoji="0" lang="zh-TW" altLang="en-US" sz="2500" b="1" dirty="0" smtClean="0">
                <a:latin typeface="Times New Roman" panose="02020603050405020304" pitchFamily="18" charset="0"/>
                <a:ea typeface="標楷體" panose="03000509000000000000" pitchFamily="65" charset="-120"/>
                <a:cs typeface="Times New Roman" pitchFamily="18" charset="0"/>
              </a:rPr>
              <a:t>：</a:t>
            </a:r>
            <a:endParaRPr kumimoji="0" lang="en-US" altLang="zh-TW" sz="2500" b="1" dirty="0" smtClean="0">
              <a:latin typeface="Times New Roman" panose="02020603050405020304" pitchFamily="18" charset="0"/>
              <a:ea typeface="標楷體" panose="03000509000000000000" pitchFamily="65" charset="-120"/>
              <a:cs typeface="Times New Roman" pitchFamily="18" charset="0"/>
            </a:endParaRPr>
          </a:p>
          <a:p>
            <a:pPr marL="609600" indent="-501650">
              <a:buNone/>
            </a:pPr>
            <a:endParaRPr kumimoji="0" lang="zh-TW" altLang="en-US" sz="2500" b="1" dirty="0" smtClean="0">
              <a:latin typeface="Times New Roman" panose="02020603050405020304" pitchFamily="18" charset="0"/>
              <a:ea typeface="標楷體" panose="03000509000000000000" pitchFamily="65" charset="-120"/>
              <a:cs typeface="Times New Roman" pitchFamily="18" charset="0"/>
            </a:endParaRPr>
          </a:p>
          <a:p>
            <a:pPr marL="649288" indent="-541338">
              <a:buNone/>
            </a:pPr>
            <a:r>
              <a:rPr kumimoji="0" lang="en-US" altLang="zh-TW" sz="2500" dirty="0" smtClean="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三</a:t>
            </a:r>
            <a:r>
              <a:rPr kumimoji="0" lang="en-US" altLang="zh-TW" sz="2500" dirty="0">
                <a:latin typeface="Times New Roman" panose="02020603050405020304" pitchFamily="18" charset="0"/>
                <a:ea typeface="標楷體" panose="03000509000000000000" pitchFamily="65" charset="-120"/>
              </a:rPr>
              <a:t>)	</a:t>
            </a:r>
            <a:r>
              <a:rPr kumimoji="0" lang="zh-TW" altLang="en-US" sz="2500" dirty="0" smtClean="0">
                <a:latin typeface="Times New Roman" panose="02020603050405020304" pitchFamily="18" charset="0"/>
                <a:ea typeface="標楷體" panose="03000509000000000000" pitchFamily="65" charset="-120"/>
              </a:rPr>
              <a:t>「教育部</a:t>
            </a:r>
            <a:r>
              <a:rPr kumimoji="0" lang="zh-TW" altLang="en-US" sz="2500" dirty="0">
                <a:latin typeface="Times New Roman" panose="02020603050405020304" pitchFamily="18" charset="0"/>
                <a:ea typeface="標楷體" panose="03000509000000000000" pitchFamily="65" charset="-120"/>
              </a:rPr>
              <a:t>獎勵私立大學校院校務發展計畫</a:t>
            </a:r>
            <a:r>
              <a:rPr kumimoji="0" lang="zh-TW" altLang="en-US" sz="2500" dirty="0" smtClean="0">
                <a:latin typeface="Times New Roman" panose="02020603050405020304" pitchFamily="18" charset="0"/>
                <a:ea typeface="標楷體" panose="03000509000000000000" pitchFamily="65" charset="-120"/>
              </a:rPr>
              <a:t>要點」第</a:t>
            </a:r>
            <a:r>
              <a:rPr kumimoji="0" lang="en-US" altLang="zh-TW" sz="2500" dirty="0">
                <a:latin typeface="Times New Roman" panose="02020603050405020304" pitchFamily="18" charset="0"/>
                <a:ea typeface="標楷體" panose="03000509000000000000" pitchFamily="65" charset="-120"/>
              </a:rPr>
              <a:t>8</a:t>
            </a:r>
            <a:r>
              <a:rPr kumimoji="0" lang="zh-TW" altLang="en-US" sz="2500" dirty="0">
                <a:latin typeface="Times New Roman" panose="02020603050405020304" pitchFamily="18" charset="0"/>
                <a:ea typeface="標楷體" panose="03000509000000000000" pitchFamily="65" charset="-120"/>
              </a:rPr>
              <a:t>點第</a:t>
            </a:r>
            <a:r>
              <a:rPr kumimoji="0" lang="en-US" altLang="zh-TW" sz="2500" dirty="0">
                <a:latin typeface="Times New Roman" panose="02020603050405020304" pitchFamily="18" charset="0"/>
                <a:ea typeface="標楷體" panose="03000509000000000000" pitchFamily="65" charset="-120"/>
              </a:rPr>
              <a:t>3</a:t>
            </a:r>
            <a:r>
              <a:rPr kumimoji="0" lang="zh-TW" altLang="en-US" sz="2500" dirty="0">
                <a:latin typeface="Times New Roman" panose="02020603050405020304" pitchFamily="18" charset="0"/>
                <a:ea typeface="標楷體" panose="03000509000000000000" pitchFamily="65" charset="-120"/>
              </a:rPr>
              <a:t>款規定，購置固定資產，其耐用年限二年以上且金額新臺幣一萬元以上者，應列作資本門支出</a:t>
            </a:r>
            <a:r>
              <a:rPr kumimoji="0" lang="zh-TW" altLang="en-US" sz="2500" dirty="0" smtClean="0">
                <a:latin typeface="Times New Roman" panose="02020603050405020304" pitchFamily="18" charset="0"/>
                <a:ea typeface="標楷體" panose="03000509000000000000" pitchFamily="65" charset="-120"/>
              </a:rPr>
              <a:t>。</a:t>
            </a:r>
            <a:endParaRPr kumimoji="0" lang="en-US" altLang="zh-TW" sz="2500" dirty="0" smtClean="0">
              <a:latin typeface="Times New Roman" panose="02020603050405020304" pitchFamily="18" charset="0"/>
              <a:ea typeface="標楷體" panose="03000509000000000000" pitchFamily="65" charset="-120"/>
            </a:endParaRPr>
          </a:p>
          <a:p>
            <a:pPr marL="649288" indent="-541338">
              <a:buNone/>
            </a:pPr>
            <a:endParaRPr kumimoji="0" lang="zh-TW" altLang="en-US" sz="2500" dirty="0">
              <a:latin typeface="Times New Roman" panose="02020603050405020304" pitchFamily="18" charset="0"/>
              <a:ea typeface="標楷體" panose="03000509000000000000" pitchFamily="65" charset="-120"/>
            </a:endParaRPr>
          </a:p>
          <a:p>
            <a:pPr marL="649288" indent="-541338">
              <a:buNone/>
            </a:pPr>
            <a:r>
              <a:rPr kumimoji="0" lang="en-US" altLang="zh-TW" sz="2500" dirty="0">
                <a:latin typeface="Times New Roman" panose="02020603050405020304" pitchFamily="18" charset="0"/>
                <a:ea typeface="標楷體" panose="03000509000000000000" pitchFamily="65" charset="-120"/>
              </a:rPr>
              <a:t>(</a:t>
            </a:r>
            <a:r>
              <a:rPr kumimoji="0" lang="zh-TW" altLang="en-US" sz="2500" dirty="0">
                <a:latin typeface="Times New Roman" panose="02020603050405020304" pitchFamily="18" charset="0"/>
                <a:ea typeface="標楷體" panose="03000509000000000000" pitchFamily="65" charset="-120"/>
              </a:rPr>
              <a:t>四</a:t>
            </a:r>
            <a:r>
              <a:rPr kumimoji="0" lang="en-US" altLang="zh-TW" sz="2500" dirty="0">
                <a:latin typeface="Times New Roman" panose="02020603050405020304" pitchFamily="18" charset="0"/>
                <a:ea typeface="標楷體" panose="03000509000000000000" pitchFamily="65" charset="-120"/>
              </a:rPr>
              <a:t>)	</a:t>
            </a:r>
            <a:r>
              <a:rPr kumimoji="0" lang="zh-TW" altLang="en-US" sz="2500" dirty="0">
                <a:latin typeface="Times New Roman" panose="02020603050405020304" pitchFamily="18" charset="0"/>
                <a:ea typeface="標楷體" panose="03000509000000000000" pitchFamily="65" charset="-120"/>
              </a:rPr>
              <a:t>行政院主計處</a:t>
            </a:r>
            <a:r>
              <a:rPr kumimoji="0" lang="en-US" altLang="zh-TW" sz="2500" dirty="0">
                <a:latin typeface="Times New Roman" panose="02020603050405020304" pitchFamily="18" charset="0"/>
                <a:ea typeface="標楷體" panose="03000509000000000000" pitchFamily="65" charset="-120"/>
              </a:rPr>
              <a:t>90</a:t>
            </a:r>
            <a:r>
              <a:rPr kumimoji="0" lang="zh-TW" altLang="en-US" sz="2500" dirty="0">
                <a:latin typeface="Times New Roman" panose="02020603050405020304" pitchFamily="18" charset="0"/>
                <a:ea typeface="標楷體" panose="03000509000000000000" pitchFamily="65" charset="-120"/>
              </a:rPr>
              <a:t>年</a:t>
            </a:r>
            <a:r>
              <a:rPr kumimoji="0" lang="en-US" altLang="zh-TW" sz="2500" dirty="0">
                <a:latin typeface="Times New Roman" panose="02020603050405020304" pitchFamily="18" charset="0"/>
                <a:ea typeface="標楷體" panose="03000509000000000000" pitchFamily="65" charset="-120"/>
              </a:rPr>
              <a:t>12</a:t>
            </a:r>
            <a:r>
              <a:rPr kumimoji="0" lang="zh-TW" altLang="en-US" sz="2500" dirty="0">
                <a:latin typeface="Times New Roman" panose="02020603050405020304" pitchFamily="18" charset="0"/>
                <a:ea typeface="標楷體" panose="03000509000000000000" pitchFamily="65" charset="-120"/>
              </a:rPr>
              <a:t>月</a:t>
            </a:r>
            <a:r>
              <a:rPr kumimoji="0" lang="en-US" altLang="zh-TW" sz="2500" dirty="0">
                <a:latin typeface="Times New Roman" panose="02020603050405020304" pitchFamily="18" charset="0"/>
                <a:ea typeface="標楷體" panose="03000509000000000000" pitchFamily="65" charset="-120"/>
              </a:rPr>
              <a:t>7</a:t>
            </a:r>
            <a:r>
              <a:rPr kumimoji="0" lang="zh-TW" altLang="en-US" sz="2500" dirty="0">
                <a:latin typeface="Times New Roman" panose="02020603050405020304" pitchFamily="18" charset="0"/>
                <a:ea typeface="標楷體" panose="03000509000000000000" pitchFamily="65" charset="-120"/>
              </a:rPr>
              <a:t>日台</a:t>
            </a:r>
            <a:r>
              <a:rPr kumimoji="0" lang="en-US" altLang="zh-TW" sz="2500" dirty="0">
                <a:latin typeface="Times New Roman" panose="02020603050405020304" pitchFamily="18" charset="0"/>
                <a:ea typeface="標楷體" panose="03000509000000000000" pitchFamily="65" charset="-120"/>
              </a:rPr>
              <a:t>90</a:t>
            </a:r>
            <a:r>
              <a:rPr kumimoji="0" lang="zh-TW" altLang="en-US" sz="2500" dirty="0">
                <a:latin typeface="Times New Roman" panose="02020603050405020304" pitchFamily="18" charset="0"/>
                <a:ea typeface="標楷體" panose="03000509000000000000" pitchFamily="65" charset="-120"/>
              </a:rPr>
              <a:t>處會二第</a:t>
            </a:r>
            <a:r>
              <a:rPr kumimoji="0" lang="en-US" altLang="zh-TW" sz="2500" dirty="0">
                <a:latin typeface="Times New Roman" panose="02020603050405020304" pitchFamily="18" charset="0"/>
                <a:ea typeface="標楷體" panose="03000509000000000000" pitchFamily="65" charset="-120"/>
              </a:rPr>
              <a:t>09294</a:t>
            </a:r>
            <a:r>
              <a:rPr kumimoji="0" lang="zh-TW" altLang="en-US" sz="2500" dirty="0" smtClean="0">
                <a:latin typeface="Times New Roman" panose="02020603050405020304" pitchFamily="18" charset="0"/>
                <a:ea typeface="標楷體" panose="03000509000000000000" pitchFamily="65" charset="-120"/>
              </a:rPr>
              <a:t>號函</a:t>
            </a:r>
            <a:r>
              <a:rPr kumimoji="0" lang="zh-TW" altLang="en-US" sz="2500" dirty="0">
                <a:latin typeface="Times New Roman" panose="02020603050405020304" pitchFamily="18" charset="0"/>
                <a:ea typeface="標楷體" panose="03000509000000000000" pitchFamily="65" charset="-120"/>
              </a:rPr>
              <a:t>示有關研商財務標準分類相關事宜會議決議略以，不適用「營利事業所得稅查核準則」之對象，整批採買財物，每件單價如未超過新臺幣</a:t>
            </a:r>
            <a:r>
              <a:rPr kumimoji="0" lang="en-US" altLang="zh-TW" sz="2500" dirty="0">
                <a:latin typeface="Times New Roman" panose="02020603050405020304" pitchFamily="18" charset="0"/>
                <a:ea typeface="標楷體" panose="03000509000000000000" pitchFamily="65" charset="-120"/>
              </a:rPr>
              <a:t>1</a:t>
            </a:r>
            <a:r>
              <a:rPr kumimoji="0" lang="zh-TW" altLang="en-US" sz="2500" dirty="0">
                <a:latin typeface="Times New Roman" panose="02020603050405020304" pitchFamily="18" charset="0"/>
                <a:ea typeface="標楷體" panose="03000509000000000000" pitchFamily="65" charset="-120"/>
              </a:rPr>
              <a:t>萬元，不以財產列管。</a:t>
            </a:r>
          </a:p>
          <a:p>
            <a:pPr marL="355600" lvl="1" indent="0">
              <a:buFont typeface="Verdana" pitchFamily="34" charset="0"/>
              <a:buNone/>
            </a:pPr>
            <a:endParaRPr kumimoji="0" lang="en-US" altLang="zh-TW" sz="2500" dirty="0" smtClean="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4493720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a:solidFill>
                  <a:schemeClr val="tx1"/>
                </a:solidFill>
                <a:effectLst/>
                <a:latin typeface="Times New Roman" panose="02020603050405020304" pitchFamily="18" charset="0"/>
                <a:ea typeface="標楷體" panose="03000509000000000000" pitchFamily="65" charset="-120"/>
              </a:rPr>
              <a:t>一、作業</a:t>
            </a:r>
            <a:r>
              <a:rPr lang="zh-TW" altLang="en-US" sz="4400" dirty="0" smtClean="0">
                <a:solidFill>
                  <a:schemeClr val="tx1"/>
                </a:solidFill>
                <a:effectLst/>
                <a:latin typeface="Times New Roman" panose="02020603050405020304" pitchFamily="18" charset="0"/>
                <a:ea typeface="標楷體" panose="03000509000000000000" pitchFamily="65" charset="-120"/>
              </a:rPr>
              <a:t>流程</a:t>
            </a:r>
            <a:endParaRPr lang="zh-TW" altLang="en-US" sz="4400" dirty="0">
              <a:solidFill>
                <a:schemeClr val="tx1"/>
              </a:solidFill>
              <a:effectLst/>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a:t>
            </a:fld>
            <a:endParaRPr lang="zh-TW" altLang="en-US" b="1" dirty="0"/>
          </a:p>
        </p:txBody>
      </p:sp>
      <p:graphicFrame>
        <p:nvGraphicFramePr>
          <p:cNvPr id="5" name="資料庫圖表 4"/>
          <p:cNvGraphicFramePr/>
          <p:nvPr>
            <p:extLst>
              <p:ext uri="{D42A27DB-BD31-4B8C-83A1-F6EECF244321}">
                <p14:modId xmlns:p14="http://schemas.microsoft.com/office/powerpoint/2010/main" val="2181317882"/>
              </p:ext>
            </p:extLst>
          </p:nvPr>
        </p:nvGraphicFramePr>
        <p:xfrm>
          <a:off x="107504" y="1412776"/>
          <a:ext cx="892899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06219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a:solidFill>
                  <a:schemeClr val="tx1"/>
                </a:solidFill>
                <a:latin typeface="Times New Roman" panose="02020603050405020304" pitchFamily="18" charset="0"/>
                <a:ea typeface="標楷體" panose="03000509000000000000" pitchFamily="65" charset="-120"/>
              </a:rPr>
              <a:t>七</a:t>
            </a:r>
            <a:r>
              <a:rPr lang="zh-TW" altLang="en-US" sz="4400" dirty="0" smtClean="0">
                <a:solidFill>
                  <a:schemeClr val="tx1"/>
                </a:solidFill>
                <a:latin typeface="Times New Roman" panose="02020603050405020304" pitchFamily="18" charset="0"/>
                <a:ea typeface="標楷體" panose="03000509000000000000" pitchFamily="65" charset="-120"/>
              </a:rPr>
              <a:t>、</a:t>
            </a:r>
            <a:r>
              <a:rPr lang="zh-TW" altLang="en-US" sz="4400" dirty="0">
                <a:solidFill>
                  <a:schemeClr val="tx1"/>
                </a:solidFill>
                <a:latin typeface="Times New Roman" panose="02020603050405020304" pitchFamily="18" charset="0"/>
                <a:ea typeface="標楷體" panose="03000509000000000000" pitchFamily="65" charset="-120"/>
              </a:rPr>
              <a:t>配合</a:t>
            </a:r>
            <a:r>
              <a:rPr lang="zh-TW" altLang="en-US" sz="4400" dirty="0" smtClean="0">
                <a:solidFill>
                  <a:schemeClr val="tx1"/>
                </a:solidFill>
                <a:latin typeface="Times New Roman" panose="02020603050405020304" pitchFamily="18" charset="0"/>
                <a:ea typeface="標楷體" panose="03000509000000000000" pitchFamily="65" charset="-120"/>
              </a:rPr>
              <a:t>措施</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r>
              <a:rPr lang="zh-TW" altLang="en-US" sz="2500" dirty="0" smtClean="0">
                <a:latin typeface="Times New Roman" panose="02020603050405020304" pitchFamily="18" charset="0"/>
                <a:ea typeface="標楷體" panose="03000509000000000000" pitchFamily="65" charset="-120"/>
              </a:rPr>
              <a:t>各校填報遇有疑問時，敬請以各校承辦人擔任單一窗口作業，將問題統一彙整後與雲科大私校獎補助作業小組聯絡。</a:t>
            </a:r>
          </a:p>
          <a:p>
            <a:r>
              <a:rPr lang="zh-TW" altLang="en-US" sz="2500" dirty="0" smtClean="0">
                <a:latin typeface="Times New Roman" panose="02020603050405020304" pitchFamily="18" charset="0"/>
                <a:ea typeface="標楷體" panose="03000509000000000000" pitchFamily="65" charset="-120"/>
              </a:rPr>
              <a:t>聯絡</a:t>
            </a:r>
            <a:r>
              <a:rPr lang="zh-TW" altLang="en-US" sz="2500" dirty="0">
                <a:latin typeface="Times New Roman" panose="02020603050405020304" pitchFamily="18" charset="0"/>
                <a:ea typeface="標楷體" panose="03000509000000000000" pitchFamily="65" charset="-120"/>
              </a:rPr>
              <a:t>方式</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29</a:t>
            </a:fld>
            <a:endParaRPr lang="zh-TW" altLang="en-US" b="1" dirty="0"/>
          </a:p>
        </p:txBody>
      </p:sp>
      <p:graphicFrame>
        <p:nvGraphicFramePr>
          <p:cNvPr id="5" name="Group 49"/>
          <p:cNvGraphicFramePr>
            <a:graphicFrameLocks/>
          </p:cNvGraphicFramePr>
          <p:nvPr>
            <p:extLst>
              <p:ext uri="{D42A27DB-BD31-4B8C-83A1-F6EECF244321}">
                <p14:modId xmlns:p14="http://schemas.microsoft.com/office/powerpoint/2010/main" val="4030179383"/>
              </p:ext>
            </p:extLst>
          </p:nvPr>
        </p:nvGraphicFramePr>
        <p:xfrm>
          <a:off x="539501" y="3356992"/>
          <a:ext cx="8208963" cy="1824991"/>
        </p:xfrm>
        <a:graphic>
          <a:graphicData uri="http://schemas.openxmlformats.org/drawingml/2006/table">
            <a:tbl>
              <a:tblPr/>
              <a:tblGrid>
                <a:gridCol w="1584227"/>
                <a:gridCol w="1368152"/>
                <a:gridCol w="1872208"/>
                <a:gridCol w="3384376"/>
              </a:tblGrid>
              <a:tr h="484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承辦業務</a:t>
                      </a:r>
                    </a:p>
                  </a:txBody>
                  <a:tcPr marL="91441" marR="91441"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聯絡人</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電話</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電子郵件</a:t>
                      </a:r>
                    </a:p>
                  </a:txBody>
                  <a:tcPr marL="91441" marR="91441"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8418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行政</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諮詢組</a:t>
                      </a:r>
                    </a:p>
                  </a:txBody>
                  <a:tcPr marL="91441" marR="91441"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劉曉儒</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charset="0"/>
                          <a:ea typeface="標楷體" pitchFamily="65" charset="-120"/>
                          <a:cs typeface="Times New Roman" pitchFamily="18" charset="0"/>
                        </a:rPr>
                        <a:t>05-5342601</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Arial" charset="0"/>
                          <a:ea typeface="標楷體" pitchFamily="65" charset="-120"/>
                          <a:cs typeface="Times New Roman" pitchFamily="18" charset="0"/>
                        </a:rPr>
                        <a:t>轉</a:t>
                      </a:r>
                      <a:r>
                        <a:rPr kumimoji="1" lang="en-US" altLang="zh-TW" sz="2000" b="1" i="0" u="none" strike="noStrike" cap="none" normalizeH="0" baseline="0" dirty="0" smtClean="0">
                          <a:ln>
                            <a:noFill/>
                          </a:ln>
                          <a:solidFill>
                            <a:schemeClr val="tx1"/>
                          </a:solidFill>
                          <a:effectLst/>
                          <a:latin typeface="Arial" charset="0"/>
                          <a:ea typeface="標楷體" pitchFamily="65" charset="-120"/>
                          <a:cs typeface="Times New Roman" pitchFamily="18" charset="0"/>
                        </a:rPr>
                        <a:t>5387</a:t>
                      </a:r>
                      <a:r>
                        <a:rPr kumimoji="1" lang="zh-TW" altLang="en-US" sz="2000" b="1" i="0" u="none" strike="noStrike" cap="none" normalizeH="0" baseline="0" dirty="0" smtClean="0">
                          <a:ln>
                            <a:noFill/>
                          </a:ln>
                          <a:solidFill>
                            <a:schemeClr val="tx1"/>
                          </a:solidFill>
                          <a:effectLst/>
                          <a:latin typeface="Arial" charset="0"/>
                          <a:ea typeface="標楷體" pitchFamily="65" charset="-120"/>
                          <a:cs typeface="Times New Roman" pitchFamily="18" charset="0"/>
                        </a:rPr>
                        <a:t>、</a:t>
                      </a:r>
                      <a:r>
                        <a:rPr kumimoji="1" lang="en-US" altLang="zh-TW" sz="2000" b="1" i="0" u="none" strike="noStrike" cap="none" normalizeH="0" baseline="0" dirty="0" smtClean="0">
                          <a:ln>
                            <a:noFill/>
                          </a:ln>
                          <a:solidFill>
                            <a:schemeClr val="tx1"/>
                          </a:solidFill>
                          <a:effectLst/>
                          <a:latin typeface="Arial" charset="0"/>
                          <a:ea typeface="標楷體" pitchFamily="65" charset="-120"/>
                          <a:cs typeface="Times New Roman" pitchFamily="18" charset="0"/>
                        </a:rPr>
                        <a:t>5388</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charset="0"/>
                          <a:ea typeface="標楷體" pitchFamily="65" charset="-120"/>
                          <a:cs typeface="Times New Roman" pitchFamily="18" charset="0"/>
                        </a:rPr>
                        <a:t>dhe-fund@yuntech.edu.tw</a:t>
                      </a:r>
                    </a:p>
                  </a:txBody>
                  <a:tcPr marL="91441" marR="91441"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7768">
                <a:tc vMerge="1">
                  <a:txBody>
                    <a:bodyPr/>
                    <a:lstStyle/>
                    <a:p>
                      <a:endParaRPr lang="zh-TW" alt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楊玫蘭</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r>
              <a:tr h="4603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系統組</a:t>
                      </a:r>
                    </a:p>
                  </a:txBody>
                  <a:tcPr marL="91441" marR="91441"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白國鼎</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r>
            </a:tbl>
          </a:graphicData>
        </a:graphic>
      </p:graphicFrame>
    </p:spTree>
    <p:extLst>
      <p:ext uri="{BB962C8B-B14F-4D97-AF65-F5344CB8AC3E}">
        <p14:creationId xmlns:p14="http://schemas.microsoft.com/office/powerpoint/2010/main" val="29235260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chor="ctr">
            <a:normAutofit/>
          </a:bodyPr>
          <a:lstStyle/>
          <a:p>
            <a:pPr algn="ctr"/>
            <a:r>
              <a:rPr lang="zh-TW" altLang="en-US" sz="5600" dirty="0" smtClean="0">
                <a:solidFill>
                  <a:schemeClr val="tx1"/>
                </a:solidFill>
                <a:latin typeface="Times New Roman" panose="02020603050405020304" pitchFamily="18" charset="0"/>
                <a:ea typeface="標楷體" panose="03000509000000000000" pitchFamily="65" charset="-120"/>
              </a:rPr>
              <a:t>簡報結束</a:t>
            </a:r>
            <a:endParaRPr lang="zh-TW" altLang="en-US" sz="5600" dirty="0">
              <a:solidFill>
                <a:schemeClr val="tx1"/>
              </a:solidFill>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433968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第一階段</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indent="0">
              <a:buNone/>
            </a:pPr>
            <a:r>
              <a:rPr lang="zh-TW" altLang="en-US" sz="2500" b="1" dirty="0" smtClean="0">
                <a:latin typeface="Times New Roman" panose="02020603050405020304" pitchFamily="18" charset="0"/>
                <a:ea typeface="標楷體" panose="03000509000000000000" pitchFamily="65" charset="-120"/>
                <a:cs typeface="Times New Roman" pitchFamily="18" charset="0"/>
              </a:rPr>
              <a:t>第一次檢視量化</a:t>
            </a:r>
            <a:r>
              <a:rPr lang="zh-TW" altLang="en-US" sz="2500" b="1" dirty="0">
                <a:latin typeface="Times New Roman" panose="02020603050405020304" pitchFamily="18" charset="0"/>
                <a:ea typeface="標楷體" panose="03000509000000000000" pitchFamily="65" charset="-120"/>
                <a:cs typeface="Times New Roman" pitchFamily="18" charset="0"/>
              </a:rPr>
              <a:t>基本資料</a:t>
            </a:r>
            <a:endParaRPr lang="zh-TW" altLang="en-US" sz="2500" b="1" dirty="0">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7</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本</a:t>
            </a:r>
            <a:r>
              <a:rPr lang="zh-TW" altLang="en-US" sz="2500" dirty="0">
                <a:latin typeface="Times New Roman" panose="02020603050405020304" pitchFamily="18" charset="0"/>
                <a:ea typeface="標楷體" panose="03000509000000000000" pitchFamily="65" charset="-120"/>
              </a:rPr>
              <a:t>階段學校若須修正資料，請向「大學校院校務資料庫」提出修正</a:t>
            </a:r>
            <a:r>
              <a:rPr lang="zh-TW" altLang="en-US" sz="2500" dirty="0" smtClean="0">
                <a:latin typeface="Times New Roman" panose="02020603050405020304" pitchFamily="18" charset="0"/>
                <a:ea typeface="標楷體" panose="03000509000000000000" pitchFamily="65" charset="-120"/>
              </a:rPr>
              <a:t>申請</a:t>
            </a:r>
            <a:r>
              <a:rPr lang="en-US" altLang="zh-TW" sz="2500" dirty="0" smtClean="0">
                <a:latin typeface="Times New Roman" panose="02020603050405020304" pitchFamily="18" charset="0"/>
                <a:ea typeface="標楷體" panose="03000509000000000000" pitchFamily="65" charset="-120"/>
              </a:rPr>
              <a:t>(</a:t>
            </a:r>
            <a:r>
              <a:rPr lang="en-US" altLang="zh-TW" sz="2500" dirty="0" smtClean="0">
                <a:solidFill>
                  <a:srgbClr val="FF0000"/>
                </a:solidFill>
                <a:latin typeface="Times New Roman" panose="02020603050405020304" pitchFamily="18" charset="0"/>
                <a:ea typeface="標楷體" panose="03000509000000000000" pitchFamily="65" charset="-120"/>
              </a:rPr>
              <a:t>11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10</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a:solidFill>
                  <a:srgbClr val="FF0000"/>
                </a:solidFill>
                <a:latin typeface="Times New Roman" panose="02020603050405020304" pitchFamily="18" charset="0"/>
                <a:ea typeface="標楷體" panose="03000509000000000000" pitchFamily="65" charset="-120"/>
              </a:rPr>
              <a:t>11</a:t>
            </a:r>
            <a:r>
              <a:rPr lang="zh-TW" altLang="en-US" sz="2500" dirty="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日</a:t>
            </a:r>
            <a:r>
              <a:rPr lang="en-US" altLang="zh-TW" sz="2500" dirty="0" smtClean="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3</a:t>
            </a:fld>
            <a:endParaRPr lang="zh-TW" altLang="en-US" b="1" dirty="0"/>
          </a:p>
        </p:txBody>
      </p:sp>
      <p:sp>
        <p:nvSpPr>
          <p:cNvPr id="5" name="文字方塊 4"/>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1</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03711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a:solidFill>
                  <a:schemeClr val="tx1"/>
                </a:solidFill>
                <a:effectLst/>
                <a:latin typeface="Times New Roman" panose="02020603050405020304" pitchFamily="18" charset="0"/>
                <a:ea typeface="標楷體" panose="03000509000000000000" pitchFamily="65" charset="-120"/>
              </a:rPr>
              <a:t>(</a:t>
            </a:r>
            <a:r>
              <a:rPr lang="zh-TW" altLang="en-US" sz="4400" dirty="0">
                <a:solidFill>
                  <a:schemeClr val="tx1"/>
                </a:solidFill>
                <a:effectLst/>
                <a:latin typeface="Times New Roman" panose="02020603050405020304" pitchFamily="18" charset="0"/>
                <a:ea typeface="標楷體" panose="03000509000000000000" pitchFamily="65" charset="-120"/>
              </a:rPr>
              <a:t>續</a:t>
            </a:r>
            <a:r>
              <a:rPr lang="en-US" altLang="zh-TW" sz="4400" dirty="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indent="0">
              <a:buNone/>
            </a:pPr>
            <a:r>
              <a:rPr lang="zh-TW" altLang="en-US" sz="2500" b="1" dirty="0" smtClean="0">
                <a:latin typeface="Times New Roman" panose="02020603050405020304" pitchFamily="18" charset="0"/>
                <a:ea typeface="標楷體" panose="03000509000000000000" pitchFamily="65" charset="-120"/>
                <a:cs typeface="Times New Roman" pitchFamily="18" charset="0"/>
              </a:rPr>
              <a:t>第一次檢視量化基本資料</a:t>
            </a:r>
            <a:r>
              <a:rPr lang="en-US" altLang="zh-TW" sz="2500" b="1" dirty="0">
                <a:latin typeface="Times New Roman" panose="02020603050405020304" pitchFamily="18" charset="0"/>
                <a:ea typeface="標楷體" panose="03000509000000000000" pitchFamily="65" charset="-120"/>
                <a:cs typeface="Times New Roman" pitchFamily="18" charset="0"/>
              </a:rPr>
              <a:t>(</a:t>
            </a:r>
            <a:r>
              <a:rPr lang="zh-TW" altLang="en-US" sz="2500" b="1" dirty="0">
                <a:latin typeface="Times New Roman" panose="02020603050405020304" pitchFamily="18" charset="0"/>
                <a:ea typeface="標楷體" panose="03000509000000000000" pitchFamily="65" charset="-120"/>
                <a:cs typeface="Times New Roman" pitchFamily="18" charset="0"/>
              </a:rPr>
              <a:t>續</a:t>
            </a:r>
            <a:r>
              <a:rPr lang="en-US" altLang="zh-TW" sz="2500" b="1" dirty="0" smtClean="0">
                <a:latin typeface="Times New Roman" panose="02020603050405020304" pitchFamily="18" charset="0"/>
                <a:ea typeface="標楷體" panose="03000509000000000000" pitchFamily="65" charset="-120"/>
                <a:cs typeface="Times New Roman" pitchFamily="18" charset="0"/>
              </a:rPr>
              <a:t>)</a:t>
            </a:r>
          </a:p>
          <a:p>
            <a:r>
              <a:rPr lang="zh-TW" altLang="en-US" sz="2500" dirty="0" smtClean="0">
                <a:latin typeface="Times New Roman" panose="02020603050405020304" pitchFamily="18" charset="0"/>
                <a:ea typeface="標楷體" panose="03000509000000000000" pitchFamily="65" charset="-120"/>
              </a:rPr>
              <a:t>須檢視之</a:t>
            </a:r>
            <a:r>
              <a:rPr lang="zh-TW" altLang="en-US" sz="2500" dirty="0">
                <a:latin typeface="Times New Roman" panose="02020603050405020304" pitchFamily="18" charset="0"/>
                <a:ea typeface="標楷體" panose="03000509000000000000" pitchFamily="65" charset="-120"/>
              </a:rPr>
              <a:t>表冊如下：</a:t>
            </a: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4</a:t>
            </a:fld>
            <a:endParaRPr lang="zh-TW" altLang="en-US" b="1" dirty="0"/>
          </a:p>
        </p:txBody>
      </p:sp>
      <p:graphicFrame>
        <p:nvGraphicFramePr>
          <p:cNvPr id="7" name="表格 6"/>
          <p:cNvGraphicFramePr>
            <a:graphicFrameLocks noGrp="1"/>
          </p:cNvGraphicFramePr>
          <p:nvPr>
            <p:extLst>
              <p:ext uri="{D42A27DB-BD31-4B8C-83A1-F6EECF244321}">
                <p14:modId xmlns:p14="http://schemas.microsoft.com/office/powerpoint/2010/main" val="113056140"/>
              </p:ext>
            </p:extLst>
          </p:nvPr>
        </p:nvGraphicFramePr>
        <p:xfrm>
          <a:off x="827584" y="2571715"/>
          <a:ext cx="7416824" cy="3377565"/>
        </p:xfrm>
        <a:graphic>
          <a:graphicData uri="http://schemas.openxmlformats.org/drawingml/2006/table">
            <a:tbl>
              <a:tblPr firstRow="1" bandRow="1">
                <a:tableStyleId>{5940675A-B579-460E-94D1-54222C63F5DA}</a:tableStyleId>
              </a:tblPr>
              <a:tblGrid>
                <a:gridCol w="874486"/>
                <a:gridCol w="6542338"/>
              </a:tblGrid>
              <a:tr h="370840">
                <a:tc>
                  <a:txBody>
                    <a:bodyPr/>
                    <a:lstStyle/>
                    <a:p>
                      <a:pPr algn="ctr" fontAlgn="ctr"/>
                      <a:r>
                        <a:rPr lang="zh-TW" altLang="en-US" sz="2400" b="1" i="0" u="none" strike="noStrike" dirty="0">
                          <a:solidFill>
                            <a:srgbClr val="000000"/>
                          </a:solidFill>
                          <a:effectLst/>
                          <a:latin typeface="標楷體"/>
                        </a:rPr>
                        <a:t>項目</a:t>
                      </a:r>
                    </a:p>
                  </a:txBody>
                  <a:tcPr marL="9525" marR="9525" marT="9525" marB="0" anchor="ctr"/>
                </a:tc>
                <a:tc>
                  <a:txBody>
                    <a:bodyPr/>
                    <a:lstStyle/>
                    <a:p>
                      <a:pPr algn="ctr" fontAlgn="ctr"/>
                      <a:r>
                        <a:rPr lang="zh-TW" altLang="en-US" sz="2400" b="1" i="0" u="none" strike="noStrike" dirty="0" smtClean="0">
                          <a:solidFill>
                            <a:srgbClr val="000000"/>
                          </a:solidFill>
                          <a:effectLst/>
                          <a:latin typeface="標楷體"/>
                        </a:rPr>
                        <a:t>獎</a:t>
                      </a:r>
                      <a:r>
                        <a:rPr lang="zh-TW" altLang="en-US" sz="2400" b="1" i="0" u="none" strike="noStrike" dirty="0">
                          <a:solidFill>
                            <a:srgbClr val="000000"/>
                          </a:solidFill>
                          <a:effectLst/>
                          <a:latin typeface="標楷體"/>
                        </a:rPr>
                        <a:t>補助</a:t>
                      </a:r>
                      <a:r>
                        <a:rPr lang="zh-TW" altLang="en-US" sz="2400" b="1" i="0" u="none" strike="noStrike" dirty="0" smtClean="0">
                          <a:solidFill>
                            <a:srgbClr val="000000"/>
                          </a:solidFill>
                          <a:effectLst/>
                          <a:latin typeface="標楷體"/>
                        </a:rPr>
                        <a:t>表冊</a:t>
                      </a:r>
                      <a:r>
                        <a:rPr lang="zh-TW" altLang="en-US" sz="2400" b="1" i="0" u="none" strike="noStrike" dirty="0">
                          <a:solidFill>
                            <a:srgbClr val="000000"/>
                          </a:solidFill>
                          <a:effectLst/>
                          <a:latin typeface="標楷體"/>
                        </a:rPr>
                        <a:t>名稱</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學生</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學生人數明細表</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專任教師人數明細表</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2.</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兼任教師人數明細表</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3.</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專任專業技術人員明細表</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4.</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專案教學人員明細表</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5.</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兼任專業技術人員明細表</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職員</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職員人數統計表</a:t>
                      </a:r>
                    </a:p>
                  </a:txBody>
                  <a:tcPr marL="9525" marR="9525" marT="9525" marB="0" anchor="ctr"/>
                </a:tc>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經費</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助學措施統計表</a:t>
                      </a:r>
                      <a:r>
                        <a:rPr lang="zh-TW" altLang="en-US" sz="2400" b="1" i="0" u="none" strike="noStrike" dirty="0">
                          <a:solidFill>
                            <a:srgbClr val="FF0000"/>
                          </a:solidFill>
                          <a:effectLst/>
                          <a:latin typeface="Times New Roman" panose="02020603050405020304" pitchFamily="18" charset="0"/>
                          <a:cs typeface="Times New Roman" panose="02020603050405020304" pitchFamily="18" charset="0"/>
                        </a:rPr>
                        <a:t>（</a:t>
                      </a:r>
                      <a:r>
                        <a:rPr lang="zh-TW" altLang="en-US" sz="2400" b="1" i="0" u="none" strike="noStrike" dirty="0" smtClean="0">
                          <a:solidFill>
                            <a:srgbClr val="FF0000"/>
                          </a:solidFill>
                          <a:effectLst/>
                          <a:latin typeface="Times New Roman" panose="02020603050405020304" pitchFamily="18" charset="0"/>
                          <a:cs typeface="Times New Roman" panose="02020603050405020304" pitchFamily="18" charset="0"/>
                        </a:rPr>
                        <a:t>除</a:t>
                      </a:r>
                      <a:r>
                        <a:rPr kumimoji="0" lang="zh-TW" altLang="en-US" sz="2400" b="1" i="0"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弱勢學生</a:t>
                      </a:r>
                      <a:r>
                        <a:rPr lang="zh-TW" altLang="en-US" sz="2400" b="1" i="0" u="none" strike="noStrike" dirty="0" smtClean="0">
                          <a:solidFill>
                            <a:srgbClr val="FF0000"/>
                          </a:solidFill>
                          <a:effectLst/>
                          <a:latin typeface="Times New Roman" panose="02020603050405020304" pitchFamily="18" charset="0"/>
                          <a:cs typeface="Times New Roman" panose="02020603050405020304" pitchFamily="18" charset="0"/>
                        </a:rPr>
                        <a:t>助學金</a:t>
                      </a:r>
                      <a:r>
                        <a:rPr lang="zh-TW" altLang="en-US" sz="2400" b="1" i="0" u="none" strike="noStrike" dirty="0">
                          <a:solidFill>
                            <a:srgbClr val="FF0000"/>
                          </a:solidFill>
                          <a:effectLst/>
                          <a:latin typeface="Times New Roman" panose="02020603050405020304" pitchFamily="18" charset="0"/>
                          <a:cs typeface="Times New Roman" panose="02020603050405020304" pitchFamily="18" charset="0"/>
                        </a:rPr>
                        <a:t>外）</a:t>
                      </a:r>
                      <a:endParaRPr lang="zh-TW" altLang="en-US" sz="24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1823534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a:solidFill>
                  <a:schemeClr val="tx1"/>
                </a:solidFill>
                <a:effectLst/>
                <a:latin typeface="Times New Roman" panose="02020603050405020304" pitchFamily="18" charset="0"/>
                <a:ea typeface="標楷體" panose="03000509000000000000" pitchFamily="65" charset="-120"/>
              </a:rPr>
              <a:t>(</a:t>
            </a:r>
            <a:r>
              <a:rPr lang="zh-TW" altLang="en-US" sz="4400" dirty="0">
                <a:solidFill>
                  <a:schemeClr val="tx1"/>
                </a:solidFill>
                <a:effectLst/>
                <a:latin typeface="Times New Roman" panose="02020603050405020304" pitchFamily="18" charset="0"/>
                <a:ea typeface="標楷體" panose="03000509000000000000" pitchFamily="65" charset="-120"/>
              </a:rPr>
              <a:t>續</a:t>
            </a:r>
            <a:r>
              <a:rPr lang="en-US" altLang="zh-TW" sz="4400" dirty="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indent="0">
              <a:buNone/>
            </a:pPr>
            <a:r>
              <a:rPr lang="zh-TW" altLang="en-US" sz="2500" b="1" dirty="0" smtClean="0">
                <a:latin typeface="Times New Roman" panose="02020603050405020304" pitchFamily="18" charset="0"/>
                <a:ea typeface="標楷體" panose="03000509000000000000" pitchFamily="65" charset="-120"/>
                <a:cs typeface="Times New Roman" pitchFamily="18" charset="0"/>
              </a:rPr>
              <a:t>第一次檢視量化基本資料</a:t>
            </a:r>
            <a:r>
              <a:rPr lang="en-US" altLang="zh-TW" sz="2500" b="1" dirty="0">
                <a:latin typeface="Times New Roman" panose="02020603050405020304" pitchFamily="18" charset="0"/>
                <a:ea typeface="標楷體" panose="03000509000000000000" pitchFamily="65" charset="-120"/>
                <a:cs typeface="Times New Roman" pitchFamily="18" charset="0"/>
              </a:rPr>
              <a:t>(</a:t>
            </a:r>
            <a:r>
              <a:rPr lang="zh-TW" altLang="en-US" sz="2500" b="1" dirty="0">
                <a:latin typeface="Times New Roman" panose="02020603050405020304" pitchFamily="18" charset="0"/>
                <a:ea typeface="標楷體" panose="03000509000000000000" pitchFamily="65" charset="-120"/>
                <a:cs typeface="Times New Roman" pitchFamily="18" charset="0"/>
              </a:rPr>
              <a:t>續</a:t>
            </a:r>
            <a:r>
              <a:rPr lang="en-US" altLang="zh-TW" sz="2500" b="1" dirty="0" smtClean="0">
                <a:latin typeface="Times New Roman" panose="02020603050405020304" pitchFamily="18" charset="0"/>
                <a:ea typeface="標楷體" panose="03000509000000000000" pitchFamily="65" charset="-120"/>
                <a:cs typeface="Times New Roman" pitchFamily="18" charset="0"/>
              </a:rPr>
              <a:t>)</a:t>
            </a:r>
          </a:p>
          <a:p>
            <a:r>
              <a:rPr lang="zh-TW" altLang="en-US" sz="2500" dirty="0">
                <a:latin typeface="Times New Roman" panose="02020603050405020304" pitchFamily="18" charset="0"/>
                <a:ea typeface="標楷體" panose="03000509000000000000" pitchFamily="65" charset="-120"/>
              </a:rPr>
              <a:t>須檢視之表冊如下：</a:t>
            </a:r>
            <a:endParaRPr lang="en-US" altLang="zh-TW" sz="2500" dirty="0">
              <a:latin typeface="Times New Roman" panose="02020603050405020304" pitchFamily="18" charset="0"/>
              <a:ea typeface="標楷體" panose="03000509000000000000" pitchFamily="65" charset="-120"/>
            </a:endParaRPr>
          </a:p>
          <a:p>
            <a:pPr marL="109537" indent="0">
              <a:buNone/>
            </a:pP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5</a:t>
            </a:fld>
            <a:endParaRPr lang="zh-TW" altLang="en-US"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968087987"/>
              </p:ext>
            </p:extLst>
          </p:nvPr>
        </p:nvGraphicFramePr>
        <p:xfrm>
          <a:off x="828000" y="2571715"/>
          <a:ext cx="7848456" cy="3377565"/>
        </p:xfrm>
        <a:graphic>
          <a:graphicData uri="http://schemas.openxmlformats.org/drawingml/2006/table">
            <a:tbl>
              <a:tblPr firstRow="1" bandRow="1">
                <a:tableStyleId>{5940675A-B579-460E-94D1-54222C63F5DA}</a:tableStyleId>
              </a:tblPr>
              <a:tblGrid>
                <a:gridCol w="925377"/>
                <a:gridCol w="6923079"/>
              </a:tblGrid>
              <a:tr h="370840">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tc>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獎補助表冊名稱</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研究</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研究計畫經費明細表</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研究</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合格專任教師研究、進修補助明細表</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境外生及交換學生人數明細表</a:t>
                      </a:r>
                      <a:r>
                        <a:rPr kumimoji="0" lang="zh-TW" altLang="en-US" sz="2400" b="1" i="0" u="none" strike="noStrike" kern="1200" dirty="0">
                          <a:solidFill>
                            <a:srgbClr val="FF0000"/>
                          </a:solidFill>
                          <a:effectLst/>
                          <a:latin typeface="Times New Roman" panose="02020603050405020304" pitchFamily="18" charset="0"/>
                          <a:ea typeface="+mn-ea"/>
                          <a:cs typeface="Times New Roman" panose="02020603050405020304" pitchFamily="18" charset="0"/>
                        </a:rPr>
                        <a:t>（除境外生外）</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外國教師人數明細表</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國際交流合作統計表</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產學</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產學研發經費來自企業金額統計表</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產學</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開創智財收入統計表</a:t>
                      </a:r>
                    </a:p>
                  </a:txBody>
                  <a:tcPr marL="9525" marR="9525" marT="9525" marB="0" anchor="ctr"/>
                </a:tc>
              </a:tr>
              <a:tr h="370840">
                <a:tc>
                  <a:txBody>
                    <a:bodyPr/>
                    <a:lstStyle/>
                    <a:p>
                      <a:pPr marL="0" algn="ctr" rtl="0" eaLnBrk="1" fontAlgn="ctr" latinLnBrk="0" hangingPunct="1"/>
                      <a:r>
                        <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a:t>
                      </a: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就業</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學生參與實務實習時數明細表</a:t>
                      </a:r>
                    </a:p>
                  </a:txBody>
                  <a:tcPr marL="9525" marR="9525" marT="9525" marB="0" anchor="ctr"/>
                </a:tc>
              </a:tr>
            </a:tbl>
          </a:graphicData>
        </a:graphic>
      </p:graphicFrame>
    </p:spTree>
    <p:extLst>
      <p:ext uri="{BB962C8B-B14F-4D97-AF65-F5344CB8AC3E}">
        <p14:creationId xmlns:p14="http://schemas.microsoft.com/office/powerpoint/2010/main" val="3003570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lvl="0" indent="0">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1.</a:t>
            </a:r>
            <a:r>
              <a:rPr lang="zh-TW" altLang="en-US" sz="2500" b="1" dirty="0" smtClean="0">
                <a:latin typeface="Times New Roman" panose="02020603050405020304" pitchFamily="18" charset="0"/>
                <a:ea typeface="標楷體" panose="03000509000000000000" pitchFamily="65" charset="-120"/>
                <a:cs typeface="Times New Roman" pitchFamily="18" charset="0"/>
              </a:rPr>
              <a:t> 資料</a:t>
            </a:r>
            <a:r>
              <a:rPr lang="zh-TW" altLang="en-US" sz="2500" b="1" dirty="0">
                <a:latin typeface="Times New Roman" panose="02020603050405020304" pitchFamily="18" charset="0"/>
                <a:ea typeface="標楷體" panose="03000509000000000000" pitchFamily="65" charset="-120"/>
                <a:cs typeface="Times New Roman" pitchFamily="18" charset="0"/>
              </a:rPr>
              <a:t>審查</a:t>
            </a:r>
          </a:p>
          <a:p>
            <a:pPr lvl="0"/>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21</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26</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zh-TW" sz="2500" dirty="0">
                <a:latin typeface="Times New Roman" panose="02020603050405020304" pitchFamily="18" charset="0"/>
                <a:ea typeface="標楷體" panose="03000509000000000000" pitchFamily="65" charset="-120"/>
              </a:rPr>
              <a:t>審查各校填報之量化</a:t>
            </a:r>
            <a:r>
              <a:rPr lang="zh-TW" altLang="zh-TW" sz="2500" dirty="0" smtClean="0">
                <a:latin typeface="Times New Roman" panose="02020603050405020304" pitchFamily="18" charset="0"/>
                <a:ea typeface="標楷體" panose="03000509000000000000" pitchFamily="65" charset="-120"/>
              </a:rPr>
              <a:t>資料</a:t>
            </a:r>
            <a:r>
              <a:rPr lang="zh-TW" altLang="en-US" sz="2500" dirty="0" smtClean="0">
                <a:latin typeface="Times New Roman" panose="02020603050405020304" pitchFamily="18" charset="0"/>
                <a:ea typeface="標楷體" panose="03000509000000000000" pitchFamily="65" charset="-120"/>
              </a:rPr>
              <a:t>。</a:t>
            </a:r>
            <a:endParaRPr lang="en-US" altLang="zh-TW" sz="2500" dirty="0">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寄</a:t>
            </a:r>
            <a:r>
              <a:rPr lang="zh-TW" altLang="en-US" sz="2500" dirty="0">
                <a:latin typeface="Times New Roman" panose="02020603050405020304" pitchFamily="18" charset="0"/>
                <a:ea typeface="標楷體" panose="03000509000000000000" pitchFamily="65" charset="-120"/>
              </a:rPr>
              <a:t>送各</a:t>
            </a:r>
            <a:r>
              <a:rPr lang="zh-TW" altLang="en-US" sz="2500" dirty="0" smtClean="0">
                <a:latin typeface="Times New Roman" panose="02020603050405020304" pitchFamily="18" charset="0"/>
                <a:ea typeface="標楷體" panose="03000509000000000000" pitchFamily="65" charset="-120"/>
              </a:rPr>
              <a:t>校異動教師名單。</a:t>
            </a:r>
            <a:endParaRPr lang="en-US" altLang="zh-TW" sz="2500" dirty="0" smtClean="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a:p>
            <a:pPr marL="109537" lvl="0" indent="0">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2.</a:t>
            </a:r>
            <a:r>
              <a:rPr lang="zh-TW" altLang="en-US" sz="2500" b="1" dirty="0" smtClean="0">
                <a:latin typeface="Times New Roman" panose="02020603050405020304" pitchFamily="18" charset="0"/>
                <a:ea typeface="標楷體" panose="03000509000000000000" pitchFamily="65" charset="-120"/>
                <a:cs typeface="Times New Roman" pitchFamily="18" charset="0"/>
              </a:rPr>
              <a:t> 通知學校初審結果</a:t>
            </a:r>
          </a:p>
          <a:p>
            <a:pPr lvl="0"/>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11</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27</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2</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經</a:t>
            </a:r>
            <a:r>
              <a:rPr lang="zh-TW" altLang="en-US" sz="2500" dirty="0">
                <a:latin typeface="Times New Roman" panose="02020603050405020304" pitchFamily="18" charset="0"/>
                <a:ea typeface="標楷體" panose="03000509000000000000" pitchFamily="65" charset="-120"/>
              </a:rPr>
              <a:t>審查後發現資料填報有疑慮者，請於時限內回覆</a:t>
            </a:r>
            <a:r>
              <a:rPr lang="zh-TW" altLang="en-US" sz="2500" dirty="0" smtClean="0">
                <a:latin typeface="Times New Roman" panose="02020603050405020304" pitchFamily="18" charset="0"/>
                <a:ea typeface="標楷體" panose="03000509000000000000" pitchFamily="65" charset="-120"/>
              </a:rPr>
              <a:t>說明。</a:t>
            </a:r>
            <a:endParaRPr lang="en-US" altLang="zh-TW" sz="2500" dirty="0" smtClean="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6</a:t>
            </a:fld>
            <a:endParaRPr lang="zh-TW" altLang="en-US" b="1" dirty="0"/>
          </a:p>
        </p:txBody>
      </p:sp>
      <p:sp>
        <p:nvSpPr>
          <p:cNvPr id="5" name="文字方塊 4"/>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1</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233023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972007"/>
          </a:xfrm>
        </p:spPr>
        <p:txBody>
          <a:bodyPr vert="horz"/>
          <a:lstStyle/>
          <a:p>
            <a:pPr marL="109537" lvl="0" indent="0">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3.</a:t>
            </a:r>
            <a:r>
              <a:rPr lang="zh-TW" altLang="en-US" sz="2500" b="1" dirty="0" smtClean="0">
                <a:latin typeface="Times New Roman" panose="02020603050405020304" pitchFamily="18" charset="0"/>
                <a:ea typeface="標楷體" panose="03000509000000000000" pitchFamily="65" charset="-120"/>
                <a:cs typeface="Times New Roman" pitchFamily="18" charset="0"/>
              </a:rPr>
              <a:t> 回覆</a:t>
            </a:r>
            <a:r>
              <a:rPr lang="zh-TW" altLang="en-US" sz="2500" b="1" dirty="0">
                <a:latin typeface="Times New Roman" panose="02020603050405020304" pitchFamily="18" charset="0"/>
                <a:ea typeface="標楷體" panose="03000509000000000000" pitchFamily="65" charset="-120"/>
                <a:cs typeface="Times New Roman" pitchFamily="18" charset="0"/>
              </a:rPr>
              <a:t>第二次</a:t>
            </a:r>
            <a:r>
              <a:rPr lang="zh-TW" altLang="en-US" sz="2500" b="1" dirty="0" smtClean="0">
                <a:latin typeface="Times New Roman" panose="02020603050405020304" pitchFamily="18" charset="0"/>
                <a:ea typeface="標楷體" panose="03000509000000000000" pitchFamily="65" charset="-120"/>
                <a:cs typeface="Times New Roman" pitchFamily="18" charset="0"/>
              </a:rPr>
              <a:t>審查</a:t>
            </a:r>
            <a:r>
              <a:rPr lang="zh-TW" altLang="en-US" sz="2500" b="1" dirty="0">
                <a:latin typeface="Times New Roman" panose="02020603050405020304" pitchFamily="18" charset="0"/>
                <a:ea typeface="標楷體" panose="03000509000000000000" pitchFamily="65" charset="-120"/>
                <a:cs typeface="Times New Roman" pitchFamily="18" charset="0"/>
              </a:rPr>
              <a:t>結果</a:t>
            </a:r>
          </a:p>
          <a:p>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3</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8</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審查各校回覆之</a:t>
            </a:r>
            <a:r>
              <a:rPr lang="zh-TW" altLang="en-US" sz="2500" dirty="0" smtClean="0">
                <a:latin typeface="Times New Roman" panose="02020603050405020304" pitchFamily="18" charset="0"/>
                <a:ea typeface="標楷體" panose="03000509000000000000" pitchFamily="65" charset="-120"/>
              </a:rPr>
              <a:t>說明，將第二次審查</a:t>
            </a:r>
            <a:r>
              <a:rPr lang="zh-TW" altLang="en-US" sz="2500" dirty="0">
                <a:latin typeface="Times New Roman" panose="02020603050405020304" pitchFamily="18" charset="0"/>
                <a:ea typeface="標楷體" panose="03000509000000000000" pitchFamily="65" charset="-120"/>
              </a:rPr>
              <a:t>結果通知各校</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a:p>
            <a:pPr marL="712788" lvl="0" indent="-604838">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4.</a:t>
            </a:r>
            <a:r>
              <a:rPr lang="zh-TW" altLang="en-US" sz="2500" b="1" dirty="0" smtClean="0">
                <a:latin typeface="Times New Roman" panose="02020603050405020304" pitchFamily="18" charset="0"/>
                <a:ea typeface="標楷體" panose="03000509000000000000" pitchFamily="65" charset="-120"/>
                <a:cs typeface="Times New Roman" pitchFamily="18" charset="0"/>
              </a:rPr>
              <a:t> 上傳</a:t>
            </a:r>
            <a:r>
              <a:rPr lang="en-US" altLang="zh-TW" sz="2500" b="1" dirty="0" smtClean="0">
                <a:latin typeface="Times New Roman" panose="02020603050405020304" pitchFamily="18" charset="0"/>
                <a:ea typeface="標楷體" panose="03000509000000000000" pitchFamily="65" charset="-120"/>
                <a:cs typeface="Times New Roman" pitchFamily="18" charset="0"/>
              </a:rPr>
              <a:t>(</a:t>
            </a:r>
            <a:r>
              <a:rPr lang="zh-TW" altLang="en-US" sz="2500" b="1" dirty="0" smtClean="0">
                <a:latin typeface="Times New Roman" panose="02020603050405020304" pitchFamily="18" charset="0"/>
                <a:ea typeface="標楷體" panose="03000509000000000000" pitchFamily="65" charset="-120"/>
                <a:cs typeface="Times New Roman" pitchFamily="18" charset="0"/>
              </a:rPr>
              <a:t>寄送</a:t>
            </a:r>
            <a:r>
              <a:rPr lang="en-US" altLang="zh-TW" sz="2500" b="1" dirty="0" smtClean="0">
                <a:latin typeface="Times New Roman" panose="02020603050405020304" pitchFamily="18" charset="0"/>
                <a:ea typeface="標楷體" panose="03000509000000000000" pitchFamily="65" charset="-120"/>
                <a:cs typeface="Times New Roman" pitchFamily="18" charset="0"/>
              </a:rPr>
              <a:t>)</a:t>
            </a:r>
            <a:r>
              <a:rPr lang="zh-TW" altLang="en-US" sz="2500" b="1" dirty="0" smtClean="0">
                <a:latin typeface="Times New Roman" panose="02020603050405020304" pitchFamily="18" charset="0"/>
                <a:ea typeface="標楷體" panose="03000509000000000000" pitchFamily="65" charset="-120"/>
                <a:cs typeface="Times New Roman" pitchFamily="18" charset="0"/>
              </a:rPr>
              <a:t>薪資</a:t>
            </a:r>
            <a:r>
              <a:rPr lang="zh-TW" altLang="en-US" sz="2500" b="1" dirty="0">
                <a:latin typeface="Times New Roman" panose="02020603050405020304" pitchFamily="18" charset="0"/>
                <a:ea typeface="標楷體" panose="03000509000000000000" pitchFamily="65" charset="-120"/>
                <a:cs typeface="Times New Roman" pitchFamily="18" charset="0"/>
              </a:rPr>
              <a:t>帳冊</a:t>
            </a:r>
            <a:r>
              <a:rPr lang="zh-TW" altLang="en-US" sz="2500" b="1" dirty="0" smtClean="0">
                <a:latin typeface="Times New Roman" panose="02020603050405020304" pitchFamily="18" charset="0"/>
                <a:ea typeface="標楷體" panose="03000509000000000000" pitchFamily="65" charset="-120"/>
                <a:cs typeface="Times New Roman" pitchFamily="18" charset="0"/>
              </a:rPr>
              <a:t>及相關</a:t>
            </a:r>
            <a:r>
              <a:rPr lang="zh-TW" altLang="en-US" sz="2500" b="1" dirty="0">
                <a:latin typeface="Times New Roman" panose="02020603050405020304" pitchFamily="18" charset="0"/>
                <a:ea typeface="標楷體" panose="03000509000000000000" pitchFamily="65" charset="-120"/>
                <a:cs typeface="Times New Roman" pitchFamily="18" charset="0"/>
              </a:rPr>
              <a:t>辦法</a:t>
            </a:r>
          </a:p>
          <a:p>
            <a:r>
              <a:rPr lang="zh-TW" altLang="en-US" sz="2500" dirty="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1</a:t>
            </a:r>
            <a:r>
              <a:rPr lang="zh-TW" altLang="en-US" sz="2500" dirty="0" smtClean="0">
                <a:solidFill>
                  <a:srgbClr val="FF0000"/>
                </a:solidFill>
                <a:latin typeface="Times New Roman" panose="02020603050405020304" pitchFamily="18" charset="0"/>
                <a:ea typeface="標楷體" panose="03000509000000000000" pitchFamily="65" charset="-120"/>
              </a:rPr>
              <a:t>日</a:t>
            </a:r>
            <a:r>
              <a:rPr lang="zh-TW" altLang="en-US" sz="2500" dirty="0">
                <a:solidFill>
                  <a:srgbClr val="FF0000"/>
                </a:solidFill>
                <a:latin typeface="Times New Roman" panose="02020603050405020304" pitchFamily="18" charset="0"/>
                <a:ea typeface="標楷體" panose="03000509000000000000" pitchFamily="65" charset="-120"/>
              </a:rPr>
              <a:t>至</a:t>
            </a:r>
            <a:r>
              <a:rPr lang="en-US" altLang="zh-TW" sz="2500" dirty="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5</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上傳異動專任教師、異動專任專業技術人員、異動專案教學人員、職員之</a:t>
            </a:r>
            <a:r>
              <a:rPr lang="en-US" altLang="zh-TW" sz="2500" dirty="0">
                <a:latin typeface="Times New Roman" panose="02020603050405020304" pitchFamily="18" charset="0"/>
                <a:ea typeface="標楷體" panose="03000509000000000000" pitchFamily="65" charset="-120"/>
              </a:rPr>
              <a:t>10</a:t>
            </a:r>
            <a:r>
              <a:rPr lang="zh-TW" altLang="en-US" sz="2500" dirty="0">
                <a:latin typeface="Times New Roman" panose="02020603050405020304" pitchFamily="18" charset="0"/>
                <a:ea typeface="標楷體" panose="03000509000000000000" pitchFamily="65" charset="-120"/>
              </a:rPr>
              <a:t>月薪資帳冊及異動兼任教師、異動兼任專業技術人員之</a:t>
            </a:r>
            <a:r>
              <a:rPr lang="en-US" altLang="zh-TW" sz="2500" dirty="0" smtClean="0">
                <a:latin typeface="Times New Roman" panose="02020603050405020304" pitchFamily="18" charset="0"/>
                <a:ea typeface="標楷體" panose="03000509000000000000" pitchFamily="65" charset="-120"/>
              </a:rPr>
              <a:t>10(11)</a:t>
            </a:r>
            <a:r>
              <a:rPr lang="zh-TW" altLang="en-US" sz="2500" dirty="0" smtClean="0">
                <a:latin typeface="Times New Roman" panose="02020603050405020304" pitchFamily="18" charset="0"/>
                <a:ea typeface="標楷體" panose="03000509000000000000" pitchFamily="65" charset="-120"/>
              </a:rPr>
              <a:t>月</a:t>
            </a:r>
            <a:r>
              <a:rPr lang="zh-TW" altLang="en-US" sz="2500" dirty="0">
                <a:latin typeface="Times New Roman" panose="02020603050405020304" pitchFamily="18" charset="0"/>
                <a:ea typeface="標楷體" panose="03000509000000000000" pitchFamily="65" charset="-120"/>
              </a:rPr>
              <a:t>薪資帳冊。</a:t>
            </a:r>
          </a:p>
          <a:p>
            <a:r>
              <a:rPr lang="zh-TW" altLang="en-US" sz="2500" dirty="0">
                <a:latin typeface="Times New Roman" panose="02020603050405020304" pitchFamily="18" charset="0"/>
                <a:ea typeface="標楷體" panose="03000509000000000000" pitchFamily="65" charset="-120"/>
              </a:rPr>
              <a:t>上傳「組織規程</a:t>
            </a:r>
            <a:r>
              <a:rPr lang="zh-TW" altLang="en-US" sz="2500" dirty="0" smtClean="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「獎勵教師研究、進修」、「研究生獎助學金」、「工讀助學金」等相關辦法</a:t>
            </a:r>
            <a:r>
              <a:rPr lang="zh-TW" altLang="en-US" sz="2500" dirty="0" smtClean="0">
                <a:latin typeface="Times New Roman" panose="02020603050405020304" pitchFamily="18" charset="0"/>
                <a:ea typeface="標楷體" panose="03000509000000000000" pitchFamily="65" charset="-120"/>
              </a:rPr>
              <a:t>。</a:t>
            </a:r>
            <a:endParaRPr lang="zh-TW" altLang="en-US"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7</a:t>
            </a:fld>
            <a:endParaRPr lang="zh-TW" altLang="en-US" b="1" dirty="0"/>
          </a:p>
        </p:txBody>
      </p:sp>
      <p:sp>
        <p:nvSpPr>
          <p:cNvPr id="5" name="文字方塊 4"/>
          <p:cNvSpPr txBox="1"/>
          <p:nvPr/>
        </p:nvSpPr>
        <p:spPr>
          <a:xfrm>
            <a:off x="-36512" y="6546830"/>
            <a:ext cx="2736304"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1</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184608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449263" lvl="0" indent="-366713">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5.</a:t>
            </a:r>
            <a:r>
              <a:rPr lang="zh-TW" altLang="en-US" sz="2500" b="1" dirty="0" smtClean="0">
                <a:latin typeface="Times New Roman" panose="02020603050405020304" pitchFamily="18" charset="0"/>
                <a:ea typeface="標楷體" panose="03000509000000000000" pitchFamily="65" charset="-120"/>
                <a:cs typeface="Times New Roman" pitchFamily="18" charset="0"/>
              </a:rPr>
              <a:t> 審查薪資帳冊</a:t>
            </a:r>
          </a:p>
          <a:p>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8</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19</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經</a:t>
            </a:r>
            <a:r>
              <a:rPr lang="zh-TW" altLang="en-US" sz="2500" dirty="0">
                <a:latin typeface="Times New Roman" panose="02020603050405020304" pitchFamily="18" charset="0"/>
                <a:ea typeface="標楷體" panose="03000509000000000000" pitchFamily="65" charset="-120"/>
              </a:rPr>
              <a:t>審查後發現有疑慮者，請於時限內回覆</a:t>
            </a:r>
            <a:r>
              <a:rPr lang="zh-TW" altLang="en-US" sz="2500" dirty="0" smtClean="0">
                <a:latin typeface="Times New Roman" panose="02020603050405020304" pitchFamily="18" charset="0"/>
                <a:ea typeface="標楷體" panose="03000509000000000000" pitchFamily="65" charset="-120"/>
              </a:rPr>
              <a:t>說明。</a:t>
            </a:r>
            <a:endParaRPr lang="zh-TW" altLang="en-US" sz="2500" dirty="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a:p>
            <a:pPr marL="533400" lvl="0" indent="-442913">
              <a:buNone/>
            </a:pPr>
            <a:r>
              <a:rPr lang="en-US" altLang="zh-TW" sz="2500" b="1" dirty="0" smtClean="0">
                <a:latin typeface="Times New Roman" panose="02020603050405020304" pitchFamily="18" charset="0"/>
                <a:ea typeface="標楷體" panose="03000509000000000000" pitchFamily="65" charset="-120"/>
                <a:cs typeface="Times New Roman" pitchFamily="18" charset="0"/>
              </a:rPr>
              <a:t>6.</a:t>
            </a:r>
            <a:r>
              <a:rPr lang="zh-TW" altLang="en-US" sz="2500" b="1" dirty="0" smtClean="0">
                <a:latin typeface="Times New Roman" panose="02020603050405020304" pitchFamily="18" charset="0"/>
                <a:ea typeface="標楷體" panose="03000509000000000000" pitchFamily="65" charset="-120"/>
                <a:cs typeface="Times New Roman" pitchFamily="18" charset="0"/>
              </a:rPr>
              <a:t> 實地</a:t>
            </a:r>
            <a:r>
              <a:rPr lang="zh-TW" altLang="en-US" sz="2500" b="1" dirty="0">
                <a:latin typeface="Times New Roman" panose="02020603050405020304" pitchFamily="18" charset="0"/>
                <a:ea typeface="標楷體" panose="03000509000000000000" pitchFamily="65" charset="-120"/>
                <a:cs typeface="Times New Roman" pitchFamily="18" charset="0"/>
              </a:rPr>
              <a:t>量化訪</a:t>
            </a:r>
            <a:r>
              <a:rPr lang="zh-TW" altLang="en-US" sz="2500" b="1" dirty="0" smtClean="0">
                <a:latin typeface="Times New Roman" panose="02020603050405020304" pitchFamily="18" charset="0"/>
                <a:ea typeface="標楷體" panose="03000509000000000000" pitchFamily="65" charset="-120"/>
                <a:cs typeface="Times New Roman" pitchFamily="18" charset="0"/>
              </a:rPr>
              <a:t>視</a:t>
            </a:r>
          </a:p>
          <a:p>
            <a:r>
              <a:rPr lang="zh-TW" altLang="en-US" sz="2500" dirty="0" smtClean="0">
                <a:latin typeface="Times New Roman" panose="02020603050405020304" pitchFamily="18" charset="0"/>
                <a:ea typeface="標楷體" panose="03000509000000000000" pitchFamily="65" charset="-120"/>
              </a:rPr>
              <a:t>日期：</a:t>
            </a:r>
            <a:r>
              <a:rPr lang="en-US" altLang="zh-TW" sz="2500" dirty="0" smtClean="0">
                <a:solidFill>
                  <a:srgbClr val="FF0000"/>
                </a:solidFill>
                <a:latin typeface="Times New Roman" panose="02020603050405020304" pitchFamily="18" charset="0"/>
                <a:ea typeface="標楷體" panose="03000509000000000000" pitchFamily="65" charset="-120"/>
              </a:rPr>
              <a:t>103</a:t>
            </a:r>
            <a:r>
              <a:rPr lang="zh-TW" altLang="en-US" sz="2500" dirty="0" smtClean="0">
                <a:solidFill>
                  <a:srgbClr val="FF0000"/>
                </a:solidFill>
                <a:latin typeface="Times New Roman" panose="02020603050405020304" pitchFamily="18" charset="0"/>
                <a:ea typeface="標楷體" panose="03000509000000000000" pitchFamily="65" charset="-120"/>
              </a:rPr>
              <a:t>年</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8</a:t>
            </a:r>
            <a:r>
              <a:rPr lang="zh-TW" altLang="en-US" sz="2500" dirty="0" smtClean="0">
                <a:solidFill>
                  <a:srgbClr val="FF0000"/>
                </a:solidFill>
                <a:latin typeface="Times New Roman" panose="02020603050405020304" pitchFamily="18" charset="0"/>
                <a:ea typeface="標楷體" panose="03000509000000000000" pitchFamily="65" charset="-120"/>
              </a:rPr>
              <a:t>日至</a:t>
            </a:r>
            <a:r>
              <a:rPr lang="en-US" altLang="zh-TW" sz="2500" dirty="0" smtClean="0">
                <a:solidFill>
                  <a:srgbClr val="FF0000"/>
                </a:solidFill>
                <a:latin typeface="Times New Roman" panose="02020603050405020304" pitchFamily="18" charset="0"/>
                <a:ea typeface="標楷體" panose="03000509000000000000" pitchFamily="65" charset="-120"/>
              </a:rPr>
              <a:t>12</a:t>
            </a:r>
            <a:r>
              <a:rPr lang="zh-TW" altLang="en-US" sz="2500" dirty="0" smtClean="0">
                <a:solidFill>
                  <a:srgbClr val="FF0000"/>
                </a:solidFill>
                <a:latin typeface="Times New Roman" panose="02020603050405020304" pitchFamily="18" charset="0"/>
                <a:ea typeface="標楷體" panose="03000509000000000000" pitchFamily="65" charset="-120"/>
              </a:rPr>
              <a:t>月</a:t>
            </a:r>
            <a:r>
              <a:rPr lang="en-US" altLang="zh-TW" sz="2500" dirty="0" smtClean="0">
                <a:solidFill>
                  <a:srgbClr val="FF0000"/>
                </a:solidFill>
                <a:latin typeface="Times New Roman" panose="02020603050405020304" pitchFamily="18" charset="0"/>
                <a:ea typeface="標楷體" panose="03000509000000000000" pitchFamily="65" charset="-120"/>
              </a:rPr>
              <a:t>26</a:t>
            </a:r>
            <a:r>
              <a:rPr lang="zh-TW" altLang="en-US" sz="2500" dirty="0" smtClean="0">
                <a:solidFill>
                  <a:srgbClr val="FF0000"/>
                </a:solidFill>
                <a:latin typeface="Times New Roman" panose="02020603050405020304" pitchFamily="18" charset="0"/>
                <a:ea typeface="標楷體" panose="03000509000000000000" pitchFamily="65" charset="-120"/>
              </a:rPr>
              <a:t>日</a:t>
            </a:r>
            <a:endParaRPr lang="en-US" altLang="zh-TW" sz="2500" dirty="0" smtClean="0">
              <a:solidFill>
                <a:srgbClr val="FF0000"/>
              </a:solidFill>
              <a:latin typeface="Times New Roman" panose="02020603050405020304" pitchFamily="18" charset="0"/>
              <a:ea typeface="標楷體" panose="03000509000000000000" pitchFamily="65" charset="-120"/>
            </a:endParaRPr>
          </a:p>
          <a:p>
            <a:r>
              <a:rPr lang="zh-TW" altLang="en-US" sz="2500" dirty="0" smtClean="0">
                <a:latin typeface="Times New Roman" panose="02020603050405020304" pitchFamily="18" charset="0"/>
                <a:ea typeface="標楷體" panose="03000509000000000000" pitchFamily="65" charset="-120"/>
              </a:rPr>
              <a:t>查核委員至學校進行實地資料訪視作業。</a:t>
            </a:r>
            <a:endParaRPr lang="en-US" altLang="zh-TW" sz="2500" dirty="0" smtClean="0">
              <a:latin typeface="Times New Roman" panose="02020603050405020304" pitchFamily="18" charset="0"/>
              <a:ea typeface="標楷體" panose="03000509000000000000" pitchFamily="65" charset="-120"/>
            </a:endParaRPr>
          </a:p>
          <a:p>
            <a:pPr marL="533400" lvl="0" indent="-425450">
              <a:buNone/>
            </a:pPr>
            <a:endParaRPr lang="zh-TW" altLang="en-US"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8</a:t>
            </a:fld>
            <a:endParaRPr lang="zh-TW" altLang="en-US" b="1" dirty="0"/>
          </a:p>
        </p:txBody>
      </p:sp>
      <p:sp>
        <p:nvSpPr>
          <p:cNvPr id="5" name="文字方塊 4"/>
          <p:cNvSpPr txBox="1"/>
          <p:nvPr/>
        </p:nvSpPr>
        <p:spPr>
          <a:xfrm>
            <a:off x="-36512" y="6546830"/>
            <a:ext cx="2594942" cy="338554"/>
          </a:xfrm>
          <a:prstGeom prst="rect">
            <a:avLst/>
          </a:prstGeom>
          <a:noFill/>
        </p:spPr>
        <p:txBody>
          <a:bodyPr wrap="square" rtlCol="0">
            <a:spAutoFit/>
          </a:bodyPr>
          <a:lstStyle/>
          <a:p>
            <a:r>
              <a:rPr lang="zh-TW" altLang="en-US" sz="1600" b="1" dirty="0" smtClean="0">
                <a:latin typeface="Times New Roman" panose="02020603050405020304" pitchFamily="18" charset="0"/>
                <a:ea typeface="標楷體" panose="03000509000000000000" pitchFamily="65" charset="-120"/>
              </a:rPr>
              <a:t>註：詳</a:t>
            </a:r>
            <a:r>
              <a:rPr lang="zh-TW" altLang="en-US" sz="1600" b="1" dirty="0">
                <a:latin typeface="Times New Roman" panose="02020603050405020304" pitchFamily="18" charset="0"/>
                <a:ea typeface="標楷體" panose="03000509000000000000" pitchFamily="65" charset="-120"/>
              </a:rPr>
              <a:t>見會議資料</a:t>
            </a:r>
            <a:r>
              <a:rPr lang="zh-TW" altLang="en-US" sz="1600" b="1" dirty="0" smtClean="0">
                <a:latin typeface="Times New Roman" panose="02020603050405020304" pitchFamily="18" charset="0"/>
                <a:ea typeface="標楷體" panose="03000509000000000000" pitchFamily="65" charset="-120"/>
              </a:rPr>
              <a:t>第</a:t>
            </a:r>
            <a:r>
              <a:rPr lang="en-US" altLang="zh-TW" sz="1600" b="1" dirty="0" smtClean="0">
                <a:latin typeface="Times New Roman" panose="02020603050405020304" pitchFamily="18" charset="0"/>
                <a:ea typeface="標楷體" panose="03000509000000000000" pitchFamily="65" charset="-120"/>
              </a:rPr>
              <a:t>2</a:t>
            </a:r>
            <a:r>
              <a:rPr lang="zh-TW" altLang="en-US" sz="1600" b="1" dirty="0" smtClean="0">
                <a:latin typeface="Times New Roman" panose="02020603050405020304" pitchFamily="18" charset="0"/>
                <a:ea typeface="標楷體" panose="03000509000000000000" pitchFamily="65" charset="-120"/>
              </a:rPr>
              <a:t>頁</a:t>
            </a:r>
            <a:endParaRPr lang="zh-TW" altLang="en-US" sz="16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973635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自訂 15">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FF"/>
      </a:hlink>
      <a:folHlink>
        <a:srgbClr val="0E57C4"/>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7105</TotalTime>
  <Words>1767</Words>
  <Application>Microsoft Office PowerPoint</Application>
  <PresentationFormat>如螢幕大小 (4:3)</PresentationFormat>
  <Paragraphs>258</Paragraphs>
  <Slides>31</Slides>
  <Notes>0</Notes>
  <HiddenSlides>0</HiddenSlides>
  <MMClips>0</MMClips>
  <ScaleCrop>false</ScaleCrop>
  <HeadingPairs>
    <vt:vector size="4" baseType="variant">
      <vt:variant>
        <vt:lpstr>佈景主題</vt:lpstr>
      </vt:variant>
      <vt:variant>
        <vt:i4>1</vt:i4>
      </vt:variant>
      <vt:variant>
        <vt:lpstr>投影片標題</vt:lpstr>
      </vt:variant>
      <vt:variant>
        <vt:i4>31</vt:i4>
      </vt:variant>
    </vt:vector>
  </HeadingPairs>
  <TitlesOfParts>
    <vt:vector size="32" baseType="lpstr">
      <vt:lpstr>匯合</vt:lpstr>
      <vt:lpstr>104年度教育部獎勵私立大學 校院校務發展計畫</vt:lpstr>
      <vt:lpstr>簡報大綱</vt:lpstr>
      <vt:lpstr>一、作業流程</vt:lpstr>
      <vt:lpstr>第一階段</vt:lpstr>
      <vt:lpstr>第一階段(續)</vt:lpstr>
      <vt:lpstr>第一階段(續)</vt:lpstr>
      <vt:lpstr>第二階段</vt:lpstr>
      <vt:lpstr>第二階段(續)</vt:lpstr>
      <vt:lpstr>第二階段(續)</vt:lpstr>
      <vt:lpstr>第二階段(續)</vt:lpstr>
      <vt:lpstr>第三階段</vt:lpstr>
      <vt:lpstr>第三階段(續)</vt:lpstr>
      <vt:lpstr>第三階段(續)</vt:lpstr>
      <vt:lpstr>第三階段(續)</vt:lpstr>
      <vt:lpstr>第三階段(續)</vt:lpstr>
      <vt:lpstr>二、103年度要點修正草案重點</vt:lpstr>
      <vt:lpstr>PowerPoint 簡報</vt:lpstr>
      <vt:lpstr>PowerPoint 簡報</vt:lpstr>
      <vt:lpstr>PowerPoint 簡報</vt:lpstr>
      <vt:lpstr>三、填表注意事項</vt:lpstr>
      <vt:lpstr>四、資料採計期間及來源對照表</vt:lpstr>
      <vt:lpstr>(一)大學校院校務資料庫蒐集表冊</vt:lpstr>
      <vt:lpstr>(二)獎補助小組蒐集表冊</vt:lpstr>
      <vt:lpstr>(三)由本部相關單位提供成績表冊</vt:lpstr>
      <vt:lpstr>五、103年度經費執行績效表</vt:lpstr>
      <vt:lpstr>五、103年度經費執行績效表(續)</vt:lpstr>
      <vt:lpstr>六、經常門及資本門流用說明</vt:lpstr>
      <vt:lpstr>六、經常門及資本門流用說明(續)</vt:lpstr>
      <vt:lpstr>六、經常門及資本門流用說明(續)</vt:lpstr>
      <vt:lpstr>七、配合措施</vt:lpstr>
      <vt:lpstr>簡報結束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0</dc:title>
  <dc:creator>美君</dc:creator>
  <cp:lastModifiedBy>user-03</cp:lastModifiedBy>
  <cp:revision>658</cp:revision>
  <cp:lastPrinted>2014-10-01T07:58:28Z</cp:lastPrinted>
  <dcterms:created xsi:type="dcterms:W3CDTF">2012-05-16T02:33:29Z</dcterms:created>
  <dcterms:modified xsi:type="dcterms:W3CDTF">2014-10-13T00:54:54Z</dcterms:modified>
</cp:coreProperties>
</file>