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83" r:id="rId1"/>
  </p:sldMasterIdLst>
  <p:notesMasterIdLst>
    <p:notesMasterId r:id="rId34"/>
  </p:notesMasterIdLst>
  <p:handoutMasterIdLst>
    <p:handoutMasterId r:id="rId35"/>
  </p:handoutMasterIdLst>
  <p:sldIdLst>
    <p:sldId id="259" r:id="rId2"/>
    <p:sldId id="260" r:id="rId3"/>
    <p:sldId id="364" r:id="rId4"/>
    <p:sldId id="272" r:id="rId5"/>
    <p:sldId id="366" r:id="rId6"/>
    <p:sldId id="356" r:id="rId7"/>
    <p:sldId id="357" r:id="rId8"/>
    <p:sldId id="273" r:id="rId9"/>
    <p:sldId id="367" r:id="rId10"/>
    <p:sldId id="318" r:id="rId11"/>
    <p:sldId id="275" r:id="rId12"/>
    <p:sldId id="282" r:id="rId13"/>
    <p:sldId id="319" r:id="rId14"/>
    <p:sldId id="284" r:id="rId15"/>
    <p:sldId id="285" r:id="rId16"/>
    <p:sldId id="368" r:id="rId17"/>
    <p:sldId id="306" r:id="rId18"/>
    <p:sldId id="410" r:id="rId19"/>
    <p:sldId id="411" r:id="rId20"/>
    <p:sldId id="412" r:id="rId21"/>
    <p:sldId id="430" r:id="rId22"/>
    <p:sldId id="324" r:id="rId23"/>
    <p:sldId id="287" r:id="rId24"/>
    <p:sldId id="288" r:id="rId25"/>
    <p:sldId id="353" r:id="rId26"/>
    <p:sldId id="354" r:id="rId27"/>
    <p:sldId id="369" r:id="rId28"/>
    <p:sldId id="370" r:id="rId29"/>
    <p:sldId id="371" r:id="rId30"/>
    <p:sldId id="372" r:id="rId31"/>
    <p:sldId id="301" r:id="rId32"/>
    <p:sldId id="299" r:id="rId33"/>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72" autoAdjust="0"/>
    <p:restoredTop sz="94358" autoAdjust="0"/>
  </p:normalViewPr>
  <p:slideViewPr>
    <p:cSldViewPr>
      <p:cViewPr>
        <p:scale>
          <a:sx n="70" d="100"/>
          <a:sy n="70" d="100"/>
        </p:scale>
        <p:origin x="-2940"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5" d="100"/>
          <a:sy n="55" d="100"/>
        </p:scale>
        <p:origin x="-2562" y="-8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8.xml"/><Relationship Id="rId1" Type="http://schemas.openxmlformats.org/officeDocument/2006/relationships/slide" Target="../slides/slide4.xml"/><Relationship Id="rId4" Type="http://schemas.openxmlformats.org/officeDocument/2006/relationships/slide" Target="../slides/slide1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B8D88-797E-473E-9484-247C10F2E5A7}" type="doc">
      <dgm:prSet loTypeId="urn:microsoft.com/office/officeart/2005/8/layout/vProcess5" loCatId="process" qsTypeId="urn:microsoft.com/office/officeart/2005/8/quickstyle/simple3" qsCatId="simple" csTypeId="urn:microsoft.com/office/officeart/2005/8/colors/colorful4" csCatId="colorful" phldr="1"/>
      <dgm:spPr/>
      <dgm:t>
        <a:bodyPr/>
        <a:lstStyle/>
        <a:p>
          <a:endParaRPr lang="zh-TW" altLang="en-US"/>
        </a:p>
      </dgm:t>
    </dgm:pt>
    <dgm:pt modelId="{3B8822BB-A770-4B4A-9406-98DB29021C3B}">
      <dgm:prSet phldrT="[文字]" custT="1"/>
      <dgm:spPr/>
      <dgm:t>
        <a:bodyPr lIns="72000" tIns="0" rIns="0" bIns="180000" anchor="ctr" anchorCtr="0"/>
        <a:lstStyle/>
        <a:p>
          <a:pPr algn="l">
            <a:lnSpc>
              <a:spcPct val="100000"/>
            </a:lnSpc>
            <a:spcBef>
              <a:spcPts val="0"/>
            </a:spcBef>
            <a:spcAft>
              <a:spcPts val="0"/>
            </a:spcAft>
            <a:tabLst/>
          </a:pPr>
          <a:r>
            <a:rPr lang="en-US" altLang="zh-TW" sz="2000" baseline="0" dirty="0" smtClean="0">
              <a:latin typeface="Times New Roman" panose="02020603050405020304" pitchFamily="18" charset="0"/>
              <a:ea typeface="標楷體" panose="03000509000000000000" pitchFamily="65" charset="-120"/>
            </a:rPr>
            <a:t/>
          </a:r>
          <a:br>
            <a:rPr lang="en-US" altLang="zh-TW" sz="2000" baseline="0" dirty="0" smtClean="0">
              <a:latin typeface="Times New Roman" panose="02020603050405020304" pitchFamily="18" charset="0"/>
              <a:ea typeface="標楷體" panose="03000509000000000000" pitchFamily="65" charset="-120"/>
            </a:rPr>
          </a:br>
          <a:r>
            <a:rPr lang="zh-TW" altLang="en-US" sz="2500" b="1" spc="0" baseline="0" dirty="0" smtClean="0">
              <a:latin typeface="Times New Roman" panose="02020603050405020304" pitchFamily="18" charset="0"/>
              <a:ea typeface="標楷體" panose="03000509000000000000" pitchFamily="65" charset="-120"/>
              <a:hlinkClick xmlns:r="http://schemas.openxmlformats.org/officeDocument/2006/relationships" r:id="rId1" action="ppaction://hlinksldjump"/>
            </a:rPr>
            <a:t>第一階段</a:t>
          </a:r>
          <a:r>
            <a:rPr lang="en-US" altLang="zh-TW" sz="3600" spc="0" baseline="0" dirty="0" smtClean="0">
              <a:latin typeface="Times New Roman" panose="02020603050405020304" pitchFamily="18" charset="0"/>
              <a:ea typeface="標楷體" panose="03000509000000000000" pitchFamily="65" charset="-120"/>
            </a:rPr>
            <a:t/>
          </a:r>
          <a:br>
            <a:rPr lang="en-US" altLang="zh-TW" sz="3600" spc="0" baseline="0" dirty="0" smtClean="0">
              <a:latin typeface="Times New Roman" panose="02020603050405020304" pitchFamily="18" charset="0"/>
              <a:ea typeface="標楷體" panose="03000509000000000000" pitchFamily="65" charset="-120"/>
            </a:rPr>
          </a:br>
          <a:r>
            <a:rPr lang="zh-TW" altLang="en-US" sz="2500" baseline="0" dirty="0" smtClean="0">
              <a:solidFill>
                <a:schemeClr val="tx1"/>
              </a:solidFill>
              <a:latin typeface="Times New Roman" panose="02020603050405020304" pitchFamily="18" charset="0"/>
              <a:ea typeface="標楷體" panose="03000509000000000000" pitchFamily="65" charset="-120"/>
              <a:cs typeface="Times New Roman" pitchFamily="18" charset="0"/>
            </a:rPr>
            <a:t>填報</a:t>
          </a:r>
          <a:r>
            <a:rPr lang="zh-TW" sz="25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辦學特色自選面向及權重</a:t>
          </a:r>
          <a:r>
            <a:rPr lang="zh-TW" altLang="en-US" sz="25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a:t>
          </a:r>
          <a:r>
            <a:rPr lang="en-US" altLang="zh-TW" sz="25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
          </a:r>
          <a:br>
            <a:rPr lang="en-US" altLang="zh-TW" sz="2500" u="none"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br>
          <a:r>
            <a:rPr lang="zh-TW" altLang="en-US" sz="2500" baseline="0" dirty="0" smtClean="0">
              <a:solidFill>
                <a:schemeClr val="tx1"/>
              </a:solidFill>
              <a:latin typeface="Times New Roman" panose="02020603050405020304" pitchFamily="18" charset="0"/>
              <a:ea typeface="標楷體" panose="03000509000000000000" pitchFamily="65" charset="-120"/>
              <a:cs typeface="Times New Roman" pitchFamily="18" charset="0"/>
            </a:rPr>
            <a:t>第一次檢視</a:t>
          </a:r>
          <a:r>
            <a:rPr lang="zh-TW" altLang="en-US" sz="2500" b="0" dirty="0" smtClean="0">
              <a:latin typeface="Times New Roman" panose="02020603050405020304" pitchFamily="18" charset="0"/>
              <a:ea typeface="標楷體" panose="03000509000000000000" pitchFamily="65" charset="-120"/>
              <a:cs typeface="Times New Roman" pitchFamily="18" charset="0"/>
            </a:rPr>
            <a:t>及填報</a:t>
          </a:r>
          <a:r>
            <a:rPr lang="en-US" altLang="zh-TW" sz="2500" b="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r>
            <a:rPr lang="en-US" altLang="zh-TW" sz="250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endParaRPr lang="zh-TW" altLang="en-US" sz="2500" baseline="0" dirty="0">
            <a:solidFill>
              <a:srgbClr val="0000FF"/>
            </a:solidFill>
            <a:latin typeface="Times New Roman" panose="02020603050405020304" pitchFamily="18" charset="0"/>
            <a:ea typeface="標楷體" panose="03000509000000000000" pitchFamily="65" charset="-120"/>
            <a:cs typeface="Times New Roman" pitchFamily="18" charset="0"/>
          </a:endParaRPr>
        </a:p>
      </dgm:t>
    </dgm:pt>
    <dgm:pt modelId="{DF2E35C8-1754-496E-8597-499094D89EA5}" type="parTrans" cxnId="{02080CBB-FB12-4A18-B515-9E5F24701D11}">
      <dgm:prSet/>
      <dgm:spPr/>
      <dgm:t>
        <a:bodyPr/>
        <a:lstStyle/>
        <a:p>
          <a:endParaRPr lang="zh-TW" altLang="en-US"/>
        </a:p>
      </dgm:t>
    </dgm:pt>
    <dgm:pt modelId="{12A73459-32C8-4A6D-98E6-648781CFBB04}" type="sibTrans" cxnId="{02080CBB-FB12-4A18-B515-9E5F24701D11}">
      <dgm:prSet/>
      <dgm:spPr/>
      <dgm:t>
        <a:bodyPr/>
        <a:lstStyle/>
        <a:p>
          <a:endParaRPr lang="zh-TW" altLang="en-US"/>
        </a:p>
      </dgm:t>
    </dgm:pt>
    <dgm:pt modelId="{84F133C2-2C9E-4181-A433-48192263F64F}">
      <dgm:prSet phldrT="[文字]" custT="1"/>
      <dgm:spPr/>
      <dgm:t>
        <a:bodyPr/>
        <a:lstStyle/>
        <a:p>
          <a:pPr>
            <a:lnSpc>
              <a:spcPct val="100000"/>
            </a:lnSpc>
            <a:spcAft>
              <a:spcPts val="0"/>
            </a:spcAft>
          </a:pPr>
          <a:r>
            <a:rPr lang="zh-TW" altLang="en-US" sz="2500" b="1" spc="0" baseline="0" dirty="0" smtClean="0">
              <a:latin typeface="Times New Roman" panose="02020603050405020304" pitchFamily="18" charset="0"/>
              <a:ea typeface="標楷體" panose="03000509000000000000" pitchFamily="65" charset="-120"/>
              <a:hlinkClick xmlns:r="http://schemas.openxmlformats.org/officeDocument/2006/relationships" r:id="rId2" action="ppaction://hlinksldjump"/>
            </a:rPr>
            <a:t>第二階段</a:t>
          </a:r>
          <a:r>
            <a:rPr lang="en-US" altLang="zh-TW" sz="2600" spc="0" baseline="0" dirty="0" smtClean="0">
              <a:latin typeface="Times New Roman" panose="02020603050405020304" pitchFamily="18" charset="0"/>
              <a:ea typeface="標楷體" panose="03000509000000000000" pitchFamily="65" charset="-120"/>
            </a:rPr>
            <a:t/>
          </a:r>
          <a:br>
            <a:rPr lang="en-US" altLang="zh-TW" sz="2600" spc="0" baseline="0" dirty="0" smtClean="0">
              <a:latin typeface="Times New Roman" panose="02020603050405020304" pitchFamily="18" charset="0"/>
              <a:ea typeface="標楷體" panose="03000509000000000000" pitchFamily="65" charset="-120"/>
            </a:rPr>
          </a:br>
          <a:r>
            <a:rPr lang="zh-TW" altLang="en-US" sz="2500" baseline="0" dirty="0" smtClean="0">
              <a:solidFill>
                <a:schemeClr val="tx1"/>
              </a:solidFill>
              <a:latin typeface="Times New Roman" pitchFamily="18" charset="0"/>
              <a:ea typeface="標楷體" pitchFamily="65" charset="-120"/>
              <a:cs typeface="Times New Roman" pitchFamily="18" charset="0"/>
            </a:rPr>
            <a:t>資料審查、上傳相關文件及發文修正</a:t>
          </a:r>
          <a:endParaRPr lang="zh-TW" altLang="en-US" sz="2500" baseline="0" dirty="0">
            <a:solidFill>
              <a:schemeClr val="tx1"/>
            </a:solidFill>
          </a:endParaRPr>
        </a:p>
      </dgm:t>
    </dgm:pt>
    <dgm:pt modelId="{DEB9A390-E71B-4D96-827E-8943B35AD9D9}" type="parTrans" cxnId="{54E4B345-A8B7-4563-AC8A-FE71D7616BBD}">
      <dgm:prSet/>
      <dgm:spPr/>
      <dgm:t>
        <a:bodyPr/>
        <a:lstStyle/>
        <a:p>
          <a:endParaRPr lang="zh-TW" altLang="en-US"/>
        </a:p>
      </dgm:t>
    </dgm:pt>
    <dgm:pt modelId="{C5CFDA73-7D59-4933-9B3D-2B6B317BFE64}" type="sibTrans" cxnId="{54E4B345-A8B7-4563-AC8A-FE71D7616BBD}">
      <dgm:prSet/>
      <dgm:spPr/>
      <dgm:t>
        <a:bodyPr/>
        <a:lstStyle/>
        <a:p>
          <a:endParaRPr lang="zh-TW" altLang="en-US"/>
        </a:p>
      </dgm:t>
    </dgm:pt>
    <dgm:pt modelId="{22DE5EE1-087C-4C31-8599-782054B4AAA4}">
      <dgm:prSet phldrT="[文字]" custT="1"/>
      <dgm:spPr/>
      <dgm:t>
        <a:bodyPr/>
        <a:lstStyle/>
        <a:p>
          <a:pPr marL="0" indent="0">
            <a:lnSpc>
              <a:spcPct val="100000"/>
            </a:lnSpc>
            <a:spcAft>
              <a:spcPts val="0"/>
            </a:spcAft>
          </a:pPr>
          <a:r>
            <a:rPr lang="zh-TW" altLang="en-US" sz="2500" b="1" spc="0" baseline="0" dirty="0" smtClean="0">
              <a:latin typeface="Times New Roman" panose="02020603050405020304" pitchFamily="18" charset="0"/>
              <a:ea typeface="標楷體" panose="03000509000000000000" pitchFamily="65" charset="-120"/>
              <a:hlinkClick xmlns:r="http://schemas.openxmlformats.org/officeDocument/2006/relationships" r:id="rId3" action="ppaction://hlinksldjump"/>
            </a:rPr>
            <a:t>第三階段</a:t>
          </a:r>
          <a:r>
            <a:rPr lang="en-US" altLang="zh-TW" sz="2200" spc="0" baseline="0" dirty="0" smtClean="0">
              <a:latin typeface="Times New Roman" panose="02020603050405020304" pitchFamily="18" charset="0"/>
              <a:ea typeface="標楷體" panose="03000509000000000000" pitchFamily="65" charset="-120"/>
            </a:rPr>
            <a:t/>
          </a:r>
          <a:br>
            <a:rPr lang="en-US" altLang="zh-TW" sz="2200" spc="0" baseline="0" dirty="0" smtClean="0">
              <a:latin typeface="Times New Roman" panose="02020603050405020304" pitchFamily="18" charset="0"/>
              <a:ea typeface="標楷體" panose="03000509000000000000" pitchFamily="65" charset="-120"/>
            </a:rPr>
          </a:br>
          <a:r>
            <a:rPr lang="zh-TW" altLang="en-US" sz="2500" baseline="0" dirty="0" smtClean="0">
              <a:solidFill>
                <a:schemeClr val="tx1"/>
              </a:solidFill>
              <a:latin typeface="Times New Roman" pitchFamily="18" charset="0"/>
              <a:ea typeface="標楷體" pitchFamily="65" charset="-120"/>
              <a:cs typeface="Times New Roman" pitchFamily="18" charset="0"/>
            </a:rPr>
            <a:t>第二次檢視、列印報部及函送計畫書</a:t>
          </a:r>
          <a:endParaRPr lang="zh-TW" altLang="en-US" sz="2500" baseline="0" dirty="0">
            <a:solidFill>
              <a:schemeClr val="tx1"/>
            </a:solidFill>
          </a:endParaRPr>
        </a:p>
      </dgm:t>
    </dgm:pt>
    <dgm:pt modelId="{2C6EBD37-C547-4998-8FDE-03DD2BD72A66}" type="parTrans" cxnId="{45E565C1-18DA-4E32-A434-0A6818643C25}">
      <dgm:prSet/>
      <dgm:spPr/>
      <dgm:t>
        <a:bodyPr/>
        <a:lstStyle/>
        <a:p>
          <a:endParaRPr lang="zh-TW" altLang="en-US"/>
        </a:p>
      </dgm:t>
    </dgm:pt>
    <dgm:pt modelId="{56CB923C-FD9C-40A4-B912-A2CADF21D6CA}" type="sibTrans" cxnId="{45E565C1-18DA-4E32-A434-0A6818643C25}">
      <dgm:prSet/>
      <dgm:spPr/>
      <dgm:t>
        <a:bodyPr/>
        <a:lstStyle/>
        <a:p>
          <a:endParaRPr lang="zh-TW" altLang="en-US"/>
        </a:p>
      </dgm:t>
    </dgm:pt>
    <dgm:pt modelId="{1870FB06-F86F-455A-ABF9-9D19F99C47DA}">
      <dgm:prSet custT="1"/>
      <dgm:spPr/>
      <dgm:t>
        <a:bodyPr/>
        <a:lstStyle/>
        <a:p>
          <a:pPr>
            <a:lnSpc>
              <a:spcPct val="100000"/>
            </a:lnSpc>
            <a:spcAft>
              <a:spcPts val="0"/>
            </a:spcAft>
          </a:pPr>
          <a:r>
            <a:rPr lang="zh-TW" altLang="en-US" sz="2500" b="1" spc="0" baseline="0" dirty="0" smtClean="0">
              <a:latin typeface="Times New Roman" panose="02020603050405020304" pitchFamily="18" charset="0"/>
              <a:ea typeface="標楷體" panose="03000509000000000000" pitchFamily="65" charset="-120"/>
              <a:hlinkClick xmlns:r="http://schemas.openxmlformats.org/officeDocument/2006/relationships" r:id="rId4" action="ppaction://hlinksldjump"/>
            </a:rPr>
            <a:t>第四階段</a:t>
          </a:r>
          <a:r>
            <a:rPr lang="en-US" altLang="zh-TW" sz="2500" spc="0" baseline="0" dirty="0" smtClean="0">
              <a:latin typeface="Times New Roman" panose="02020603050405020304" pitchFamily="18" charset="0"/>
              <a:ea typeface="標楷體" panose="03000509000000000000" pitchFamily="65" charset="-120"/>
            </a:rPr>
            <a:t/>
          </a:r>
          <a:br>
            <a:rPr lang="en-US" altLang="zh-TW" sz="2500" spc="0" baseline="0" dirty="0" smtClean="0">
              <a:latin typeface="Times New Roman" panose="02020603050405020304" pitchFamily="18" charset="0"/>
              <a:ea typeface="標楷體" panose="03000509000000000000" pitchFamily="65" charset="-120"/>
            </a:rPr>
          </a:br>
          <a:r>
            <a:rPr lang="zh-TW" altLang="en-US" sz="2500" b="0" baseline="0" dirty="0" smtClean="0">
              <a:solidFill>
                <a:schemeClr val="tx1"/>
              </a:solidFill>
              <a:latin typeface="Times New Roman" pitchFamily="18" charset="0"/>
              <a:ea typeface="標楷體" pitchFamily="65" charset="-120"/>
              <a:cs typeface="Times New Roman" pitchFamily="18" charset="0"/>
            </a:rPr>
            <a:t>學校到部簡報</a:t>
          </a:r>
          <a:endParaRPr lang="zh-TW" altLang="en-US" sz="2500" baseline="0" dirty="0">
            <a:solidFill>
              <a:schemeClr val="tx1"/>
            </a:solidFill>
          </a:endParaRPr>
        </a:p>
      </dgm:t>
    </dgm:pt>
    <dgm:pt modelId="{06B46485-4087-43FC-BD6E-BCBAF729B3A5}" type="parTrans" cxnId="{F8899560-CBE8-471F-9EB3-54170FAA4D84}">
      <dgm:prSet/>
      <dgm:spPr/>
      <dgm:t>
        <a:bodyPr/>
        <a:lstStyle/>
        <a:p>
          <a:endParaRPr lang="zh-TW" altLang="en-US"/>
        </a:p>
      </dgm:t>
    </dgm:pt>
    <dgm:pt modelId="{36267B3A-26C0-4B38-B2EB-D81DF19F1321}" type="sibTrans" cxnId="{F8899560-CBE8-471F-9EB3-54170FAA4D84}">
      <dgm:prSet/>
      <dgm:spPr/>
      <dgm:t>
        <a:bodyPr/>
        <a:lstStyle/>
        <a:p>
          <a:endParaRPr lang="zh-TW" altLang="en-US"/>
        </a:p>
      </dgm:t>
    </dgm:pt>
    <dgm:pt modelId="{A238DA32-3176-4572-9746-6682079F7C08}" type="pres">
      <dgm:prSet presAssocID="{D14B8D88-797E-473E-9484-247C10F2E5A7}" presName="outerComposite" presStyleCnt="0">
        <dgm:presLayoutVars>
          <dgm:chMax val="5"/>
          <dgm:dir/>
          <dgm:resizeHandles val="exact"/>
        </dgm:presLayoutVars>
      </dgm:prSet>
      <dgm:spPr/>
      <dgm:t>
        <a:bodyPr/>
        <a:lstStyle/>
        <a:p>
          <a:endParaRPr lang="zh-TW" altLang="en-US"/>
        </a:p>
      </dgm:t>
    </dgm:pt>
    <dgm:pt modelId="{D43DC153-C96A-4B91-8D7D-380BAF8A2D30}" type="pres">
      <dgm:prSet presAssocID="{D14B8D88-797E-473E-9484-247C10F2E5A7}" presName="dummyMaxCanvas" presStyleCnt="0">
        <dgm:presLayoutVars/>
      </dgm:prSet>
      <dgm:spPr/>
    </dgm:pt>
    <dgm:pt modelId="{0E2B5A4E-D39A-4BA0-8177-AD7EEEBA7F25}" type="pres">
      <dgm:prSet presAssocID="{D14B8D88-797E-473E-9484-247C10F2E5A7}" presName="FourNodes_1" presStyleLbl="node1" presStyleIdx="0" presStyleCnt="4" custScaleY="126390" custLinFactNeighborX="-1216">
        <dgm:presLayoutVars>
          <dgm:bulletEnabled val="1"/>
        </dgm:presLayoutVars>
      </dgm:prSet>
      <dgm:spPr/>
      <dgm:t>
        <a:bodyPr/>
        <a:lstStyle/>
        <a:p>
          <a:endParaRPr lang="zh-TW" altLang="en-US"/>
        </a:p>
      </dgm:t>
    </dgm:pt>
    <dgm:pt modelId="{129FAAD0-74CF-4CB2-A735-CBBE9B81622B}" type="pres">
      <dgm:prSet presAssocID="{D14B8D88-797E-473E-9484-247C10F2E5A7}" presName="FourNodes_2" presStyleLbl="node1" presStyleIdx="1" presStyleCnt="4" custScaleY="82836" custLinFactNeighborY="14468">
        <dgm:presLayoutVars>
          <dgm:bulletEnabled val="1"/>
        </dgm:presLayoutVars>
      </dgm:prSet>
      <dgm:spPr/>
      <dgm:t>
        <a:bodyPr/>
        <a:lstStyle/>
        <a:p>
          <a:endParaRPr lang="zh-TW" altLang="en-US"/>
        </a:p>
      </dgm:t>
    </dgm:pt>
    <dgm:pt modelId="{939D9247-CACF-4E38-8AEB-1404D1F517C9}" type="pres">
      <dgm:prSet presAssocID="{D14B8D88-797E-473E-9484-247C10F2E5A7}" presName="FourNodes_3" presStyleLbl="node1" presStyleIdx="2" presStyleCnt="4" custScaleX="107040" custScaleY="88535" custLinFactNeighborY="8769">
        <dgm:presLayoutVars>
          <dgm:bulletEnabled val="1"/>
        </dgm:presLayoutVars>
      </dgm:prSet>
      <dgm:spPr/>
      <dgm:t>
        <a:bodyPr/>
        <a:lstStyle/>
        <a:p>
          <a:endParaRPr lang="zh-TW" altLang="en-US"/>
        </a:p>
      </dgm:t>
    </dgm:pt>
    <dgm:pt modelId="{7562400B-35B9-4712-9AA0-CAD715C188F2}" type="pres">
      <dgm:prSet presAssocID="{D14B8D88-797E-473E-9484-247C10F2E5A7}" presName="FourNodes_4" presStyleLbl="node1" presStyleIdx="3" presStyleCnt="4" custScaleY="80665">
        <dgm:presLayoutVars>
          <dgm:bulletEnabled val="1"/>
        </dgm:presLayoutVars>
      </dgm:prSet>
      <dgm:spPr/>
      <dgm:t>
        <a:bodyPr/>
        <a:lstStyle/>
        <a:p>
          <a:endParaRPr lang="zh-TW" altLang="en-US"/>
        </a:p>
      </dgm:t>
    </dgm:pt>
    <dgm:pt modelId="{FA78B566-2CFA-4DBA-836E-CD74BD436C36}" type="pres">
      <dgm:prSet presAssocID="{D14B8D88-797E-473E-9484-247C10F2E5A7}" presName="FourConn_1-2" presStyleLbl="fgAccFollowNode1" presStyleIdx="0" presStyleCnt="3" custLinFactNeighborY="22514">
        <dgm:presLayoutVars>
          <dgm:bulletEnabled val="1"/>
        </dgm:presLayoutVars>
      </dgm:prSet>
      <dgm:spPr/>
      <dgm:t>
        <a:bodyPr/>
        <a:lstStyle/>
        <a:p>
          <a:endParaRPr lang="zh-TW" altLang="en-US"/>
        </a:p>
      </dgm:t>
    </dgm:pt>
    <dgm:pt modelId="{908E0F9F-CB1A-48EF-80DC-477CE0999389}" type="pres">
      <dgm:prSet presAssocID="{D14B8D88-797E-473E-9484-247C10F2E5A7}" presName="FourConn_2-3" presStyleLbl="fgAccFollowNode1" presStyleIdx="1" presStyleCnt="3" custLinFactNeighborY="7693">
        <dgm:presLayoutVars>
          <dgm:bulletEnabled val="1"/>
        </dgm:presLayoutVars>
      </dgm:prSet>
      <dgm:spPr/>
      <dgm:t>
        <a:bodyPr/>
        <a:lstStyle/>
        <a:p>
          <a:endParaRPr lang="zh-TW" altLang="en-US"/>
        </a:p>
      </dgm:t>
    </dgm:pt>
    <dgm:pt modelId="{059448A1-BFA6-457C-9F97-1B5696556763}" type="pres">
      <dgm:prSet presAssocID="{D14B8D88-797E-473E-9484-247C10F2E5A7}" presName="FourConn_3-4" presStyleLbl="fgAccFollowNode1" presStyleIdx="2" presStyleCnt="3">
        <dgm:presLayoutVars>
          <dgm:bulletEnabled val="1"/>
        </dgm:presLayoutVars>
      </dgm:prSet>
      <dgm:spPr/>
      <dgm:t>
        <a:bodyPr/>
        <a:lstStyle/>
        <a:p>
          <a:endParaRPr lang="zh-TW" altLang="en-US"/>
        </a:p>
      </dgm:t>
    </dgm:pt>
    <dgm:pt modelId="{D8B78609-262B-4C23-89F5-32E64C580480}" type="pres">
      <dgm:prSet presAssocID="{D14B8D88-797E-473E-9484-247C10F2E5A7}" presName="FourNodes_1_text" presStyleLbl="node1" presStyleIdx="3" presStyleCnt="4">
        <dgm:presLayoutVars>
          <dgm:bulletEnabled val="1"/>
        </dgm:presLayoutVars>
      </dgm:prSet>
      <dgm:spPr/>
      <dgm:t>
        <a:bodyPr/>
        <a:lstStyle/>
        <a:p>
          <a:endParaRPr lang="zh-TW" altLang="en-US"/>
        </a:p>
      </dgm:t>
    </dgm:pt>
    <dgm:pt modelId="{A3DFB6B3-399E-48EF-88A8-3B0747CC8C61}" type="pres">
      <dgm:prSet presAssocID="{D14B8D88-797E-473E-9484-247C10F2E5A7}" presName="FourNodes_2_text" presStyleLbl="node1" presStyleIdx="3" presStyleCnt="4">
        <dgm:presLayoutVars>
          <dgm:bulletEnabled val="1"/>
        </dgm:presLayoutVars>
      </dgm:prSet>
      <dgm:spPr/>
      <dgm:t>
        <a:bodyPr/>
        <a:lstStyle/>
        <a:p>
          <a:endParaRPr lang="zh-TW" altLang="en-US"/>
        </a:p>
      </dgm:t>
    </dgm:pt>
    <dgm:pt modelId="{AC7B4DD5-CBF9-41CB-8242-7D566C27A1AF}" type="pres">
      <dgm:prSet presAssocID="{D14B8D88-797E-473E-9484-247C10F2E5A7}" presName="FourNodes_3_text" presStyleLbl="node1" presStyleIdx="3" presStyleCnt="4">
        <dgm:presLayoutVars>
          <dgm:bulletEnabled val="1"/>
        </dgm:presLayoutVars>
      </dgm:prSet>
      <dgm:spPr/>
      <dgm:t>
        <a:bodyPr/>
        <a:lstStyle/>
        <a:p>
          <a:endParaRPr lang="zh-TW" altLang="en-US"/>
        </a:p>
      </dgm:t>
    </dgm:pt>
    <dgm:pt modelId="{553FB91F-0F0D-4464-9208-9CA1F1857E99}" type="pres">
      <dgm:prSet presAssocID="{D14B8D88-797E-473E-9484-247C10F2E5A7}" presName="FourNodes_4_text" presStyleLbl="node1" presStyleIdx="3" presStyleCnt="4">
        <dgm:presLayoutVars>
          <dgm:bulletEnabled val="1"/>
        </dgm:presLayoutVars>
      </dgm:prSet>
      <dgm:spPr/>
      <dgm:t>
        <a:bodyPr/>
        <a:lstStyle/>
        <a:p>
          <a:endParaRPr lang="zh-TW" altLang="en-US"/>
        </a:p>
      </dgm:t>
    </dgm:pt>
  </dgm:ptLst>
  <dgm:cxnLst>
    <dgm:cxn modelId="{5562BC40-A40E-4939-831F-88D0BD6667BB}" type="presOf" srcId="{12A73459-32C8-4A6D-98E6-648781CFBB04}" destId="{FA78B566-2CFA-4DBA-836E-CD74BD436C36}" srcOrd="0" destOrd="0" presId="urn:microsoft.com/office/officeart/2005/8/layout/vProcess5"/>
    <dgm:cxn modelId="{98E1AA0F-27A2-481C-BF7B-AF3D4D969957}" type="presOf" srcId="{1870FB06-F86F-455A-ABF9-9D19F99C47DA}" destId="{553FB91F-0F0D-4464-9208-9CA1F1857E99}" srcOrd="1" destOrd="0" presId="urn:microsoft.com/office/officeart/2005/8/layout/vProcess5"/>
    <dgm:cxn modelId="{C21EA1D4-0778-4A0F-B19A-B0777248983F}" type="presOf" srcId="{1870FB06-F86F-455A-ABF9-9D19F99C47DA}" destId="{7562400B-35B9-4712-9AA0-CAD715C188F2}" srcOrd="0" destOrd="0" presId="urn:microsoft.com/office/officeart/2005/8/layout/vProcess5"/>
    <dgm:cxn modelId="{02080CBB-FB12-4A18-B515-9E5F24701D11}" srcId="{D14B8D88-797E-473E-9484-247C10F2E5A7}" destId="{3B8822BB-A770-4B4A-9406-98DB29021C3B}" srcOrd="0" destOrd="0" parTransId="{DF2E35C8-1754-496E-8597-499094D89EA5}" sibTransId="{12A73459-32C8-4A6D-98E6-648781CFBB04}"/>
    <dgm:cxn modelId="{4DAB6940-2812-4F6B-B164-6E2BBD1BB6F2}" type="presOf" srcId="{84F133C2-2C9E-4181-A433-48192263F64F}" destId="{129FAAD0-74CF-4CB2-A735-CBBE9B81622B}" srcOrd="0" destOrd="0" presId="urn:microsoft.com/office/officeart/2005/8/layout/vProcess5"/>
    <dgm:cxn modelId="{FB9CFCDB-0C0F-4642-955D-B7516521BB7C}" type="presOf" srcId="{D14B8D88-797E-473E-9484-247C10F2E5A7}" destId="{A238DA32-3176-4572-9746-6682079F7C08}" srcOrd="0" destOrd="0" presId="urn:microsoft.com/office/officeart/2005/8/layout/vProcess5"/>
    <dgm:cxn modelId="{45E565C1-18DA-4E32-A434-0A6818643C25}" srcId="{D14B8D88-797E-473E-9484-247C10F2E5A7}" destId="{22DE5EE1-087C-4C31-8599-782054B4AAA4}" srcOrd="2" destOrd="0" parTransId="{2C6EBD37-C547-4998-8FDE-03DD2BD72A66}" sibTransId="{56CB923C-FD9C-40A4-B912-A2CADF21D6CA}"/>
    <dgm:cxn modelId="{DEE8E7D4-5967-44EF-A914-95FB02A89E55}" type="presOf" srcId="{C5CFDA73-7D59-4933-9B3D-2B6B317BFE64}" destId="{908E0F9F-CB1A-48EF-80DC-477CE0999389}" srcOrd="0" destOrd="0" presId="urn:microsoft.com/office/officeart/2005/8/layout/vProcess5"/>
    <dgm:cxn modelId="{5166B2BC-A453-452B-B858-5D51A9E7733F}" type="presOf" srcId="{3B8822BB-A770-4B4A-9406-98DB29021C3B}" destId="{D8B78609-262B-4C23-89F5-32E64C580480}" srcOrd="1" destOrd="0" presId="urn:microsoft.com/office/officeart/2005/8/layout/vProcess5"/>
    <dgm:cxn modelId="{40A70E9E-DADD-4D73-B918-FE3ABD1F37B4}" type="presOf" srcId="{22DE5EE1-087C-4C31-8599-782054B4AAA4}" destId="{939D9247-CACF-4E38-8AEB-1404D1F517C9}" srcOrd="0" destOrd="0" presId="urn:microsoft.com/office/officeart/2005/8/layout/vProcess5"/>
    <dgm:cxn modelId="{05ADA12D-DB57-4C63-B1B6-825110791FF8}" type="presOf" srcId="{84F133C2-2C9E-4181-A433-48192263F64F}" destId="{A3DFB6B3-399E-48EF-88A8-3B0747CC8C61}" srcOrd="1" destOrd="0" presId="urn:microsoft.com/office/officeart/2005/8/layout/vProcess5"/>
    <dgm:cxn modelId="{C4A38D46-0854-43EE-99F7-C2A63456EF7C}" type="presOf" srcId="{56CB923C-FD9C-40A4-B912-A2CADF21D6CA}" destId="{059448A1-BFA6-457C-9F97-1B5696556763}" srcOrd="0" destOrd="0" presId="urn:microsoft.com/office/officeart/2005/8/layout/vProcess5"/>
    <dgm:cxn modelId="{54E4B345-A8B7-4563-AC8A-FE71D7616BBD}" srcId="{D14B8D88-797E-473E-9484-247C10F2E5A7}" destId="{84F133C2-2C9E-4181-A433-48192263F64F}" srcOrd="1" destOrd="0" parTransId="{DEB9A390-E71B-4D96-827E-8943B35AD9D9}" sibTransId="{C5CFDA73-7D59-4933-9B3D-2B6B317BFE64}"/>
    <dgm:cxn modelId="{3534A0BC-3247-4826-8803-9FE82531D2C4}" type="presOf" srcId="{3B8822BB-A770-4B4A-9406-98DB29021C3B}" destId="{0E2B5A4E-D39A-4BA0-8177-AD7EEEBA7F25}" srcOrd="0" destOrd="0" presId="urn:microsoft.com/office/officeart/2005/8/layout/vProcess5"/>
    <dgm:cxn modelId="{F8899560-CBE8-471F-9EB3-54170FAA4D84}" srcId="{D14B8D88-797E-473E-9484-247C10F2E5A7}" destId="{1870FB06-F86F-455A-ABF9-9D19F99C47DA}" srcOrd="3" destOrd="0" parTransId="{06B46485-4087-43FC-BD6E-BCBAF729B3A5}" sibTransId="{36267B3A-26C0-4B38-B2EB-D81DF19F1321}"/>
    <dgm:cxn modelId="{BAE3F6A7-8AD8-4674-A97F-39ED67449D5D}" type="presOf" srcId="{22DE5EE1-087C-4C31-8599-782054B4AAA4}" destId="{AC7B4DD5-CBF9-41CB-8242-7D566C27A1AF}" srcOrd="1" destOrd="0" presId="urn:microsoft.com/office/officeart/2005/8/layout/vProcess5"/>
    <dgm:cxn modelId="{1F052F00-E3B6-44E4-B314-CFD04CA2A42F}" type="presParOf" srcId="{A238DA32-3176-4572-9746-6682079F7C08}" destId="{D43DC153-C96A-4B91-8D7D-380BAF8A2D30}" srcOrd="0" destOrd="0" presId="urn:microsoft.com/office/officeart/2005/8/layout/vProcess5"/>
    <dgm:cxn modelId="{18EF3FD8-00A7-4E04-ADB9-4A3E07B26377}" type="presParOf" srcId="{A238DA32-3176-4572-9746-6682079F7C08}" destId="{0E2B5A4E-D39A-4BA0-8177-AD7EEEBA7F25}" srcOrd="1" destOrd="0" presId="urn:microsoft.com/office/officeart/2005/8/layout/vProcess5"/>
    <dgm:cxn modelId="{B1B95ACA-DAF6-4AC8-916B-125D7C8540B0}" type="presParOf" srcId="{A238DA32-3176-4572-9746-6682079F7C08}" destId="{129FAAD0-74CF-4CB2-A735-CBBE9B81622B}" srcOrd="2" destOrd="0" presId="urn:microsoft.com/office/officeart/2005/8/layout/vProcess5"/>
    <dgm:cxn modelId="{FB8E65A3-DE16-4FDB-A99B-6234311E1921}" type="presParOf" srcId="{A238DA32-3176-4572-9746-6682079F7C08}" destId="{939D9247-CACF-4E38-8AEB-1404D1F517C9}" srcOrd="3" destOrd="0" presId="urn:microsoft.com/office/officeart/2005/8/layout/vProcess5"/>
    <dgm:cxn modelId="{6AACD961-4302-464A-A20A-6FB3556BF762}" type="presParOf" srcId="{A238DA32-3176-4572-9746-6682079F7C08}" destId="{7562400B-35B9-4712-9AA0-CAD715C188F2}" srcOrd="4" destOrd="0" presId="urn:microsoft.com/office/officeart/2005/8/layout/vProcess5"/>
    <dgm:cxn modelId="{33227C72-9439-4DAA-9D15-527B833CBFB5}" type="presParOf" srcId="{A238DA32-3176-4572-9746-6682079F7C08}" destId="{FA78B566-2CFA-4DBA-836E-CD74BD436C36}" srcOrd="5" destOrd="0" presId="urn:microsoft.com/office/officeart/2005/8/layout/vProcess5"/>
    <dgm:cxn modelId="{D706629B-D794-4E26-976B-9BA5AD754C2E}" type="presParOf" srcId="{A238DA32-3176-4572-9746-6682079F7C08}" destId="{908E0F9F-CB1A-48EF-80DC-477CE0999389}" srcOrd="6" destOrd="0" presId="urn:microsoft.com/office/officeart/2005/8/layout/vProcess5"/>
    <dgm:cxn modelId="{74DB87EB-B98B-46F6-8FA4-CADD2DA4871B}" type="presParOf" srcId="{A238DA32-3176-4572-9746-6682079F7C08}" destId="{059448A1-BFA6-457C-9F97-1B5696556763}" srcOrd="7" destOrd="0" presId="urn:microsoft.com/office/officeart/2005/8/layout/vProcess5"/>
    <dgm:cxn modelId="{116D57C8-9C88-48EA-967F-84F4B39B99A9}" type="presParOf" srcId="{A238DA32-3176-4572-9746-6682079F7C08}" destId="{D8B78609-262B-4C23-89F5-32E64C580480}" srcOrd="8" destOrd="0" presId="urn:microsoft.com/office/officeart/2005/8/layout/vProcess5"/>
    <dgm:cxn modelId="{D6286A56-B8FE-4B3F-9AFC-5CCBC35EEC63}" type="presParOf" srcId="{A238DA32-3176-4572-9746-6682079F7C08}" destId="{A3DFB6B3-399E-48EF-88A8-3B0747CC8C61}" srcOrd="9" destOrd="0" presId="urn:microsoft.com/office/officeart/2005/8/layout/vProcess5"/>
    <dgm:cxn modelId="{4C75DE56-5B9C-4846-8454-7BBF8B92EA9D}" type="presParOf" srcId="{A238DA32-3176-4572-9746-6682079F7C08}" destId="{AC7B4DD5-CBF9-41CB-8242-7D566C27A1AF}" srcOrd="10" destOrd="0" presId="urn:microsoft.com/office/officeart/2005/8/layout/vProcess5"/>
    <dgm:cxn modelId="{922668B7-B5B6-4D39-8F45-28D649873BFC}" type="presParOf" srcId="{A238DA32-3176-4572-9746-6682079F7C08}" destId="{553FB91F-0F0D-4464-9208-9CA1F1857E99}"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B5A4E-D39A-4BA0-8177-AD7EEEBA7F25}">
      <dsp:nvSpPr>
        <dsp:cNvPr id="0" name=""/>
        <dsp:cNvSpPr/>
      </dsp:nvSpPr>
      <dsp:spPr>
        <a:xfrm>
          <a:off x="0" y="-70025"/>
          <a:ext cx="7143193" cy="1341500"/>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000" tIns="0" rIns="0" bIns="180000" numCol="1" spcCol="1270" anchor="ctr" anchorCtr="0">
          <a:noAutofit/>
        </a:bodyPr>
        <a:lstStyle/>
        <a:p>
          <a:pPr lvl="0" algn="l" defTabSz="889000">
            <a:lnSpc>
              <a:spcPct val="100000"/>
            </a:lnSpc>
            <a:spcBef>
              <a:spcPct val="0"/>
            </a:spcBef>
            <a:spcAft>
              <a:spcPts val="0"/>
            </a:spcAft>
            <a:tabLst/>
          </a:pPr>
          <a:r>
            <a:rPr lang="en-US" altLang="zh-TW" sz="2000" kern="1200" baseline="0" dirty="0" smtClean="0">
              <a:latin typeface="Times New Roman" panose="02020603050405020304" pitchFamily="18" charset="0"/>
              <a:ea typeface="標楷體" panose="03000509000000000000" pitchFamily="65" charset="-120"/>
            </a:rPr>
            <a:t/>
          </a:r>
          <a:br>
            <a:rPr lang="en-US" altLang="zh-TW" sz="2000" kern="1200" baseline="0" dirty="0" smtClean="0">
              <a:latin typeface="Times New Roman" panose="02020603050405020304" pitchFamily="18" charset="0"/>
              <a:ea typeface="標楷體" panose="03000509000000000000" pitchFamily="65" charset="-120"/>
            </a:rPr>
          </a:br>
          <a:r>
            <a:rPr lang="zh-TW" altLang="en-US" sz="25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第一階段</a:t>
          </a:r>
          <a:r>
            <a:rPr lang="en-US" altLang="zh-TW" sz="3600" kern="1200" spc="0" baseline="0" dirty="0" smtClean="0">
              <a:latin typeface="Times New Roman" panose="02020603050405020304" pitchFamily="18" charset="0"/>
              <a:ea typeface="標楷體" panose="03000509000000000000" pitchFamily="65" charset="-120"/>
            </a:rPr>
            <a:t/>
          </a:r>
          <a:br>
            <a:rPr lang="en-US" altLang="zh-TW" sz="3600" kern="1200" spc="0" baseline="0" dirty="0" smtClean="0">
              <a:latin typeface="Times New Roman" panose="02020603050405020304" pitchFamily="18" charset="0"/>
              <a:ea typeface="標楷體" panose="03000509000000000000" pitchFamily="65" charset="-120"/>
            </a:rPr>
          </a:br>
          <a:r>
            <a:rPr lang="zh-TW" altLang="en-US" sz="2500" kern="1200" baseline="0" dirty="0" smtClean="0">
              <a:solidFill>
                <a:schemeClr val="tx1"/>
              </a:solidFill>
              <a:latin typeface="Times New Roman" panose="02020603050405020304" pitchFamily="18" charset="0"/>
              <a:ea typeface="標楷體" panose="03000509000000000000" pitchFamily="65" charset="-120"/>
              <a:cs typeface="Times New Roman" pitchFamily="18" charset="0"/>
            </a:rPr>
            <a:t>填報</a:t>
          </a:r>
          <a:r>
            <a:rPr lang="zh-TW" sz="25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辦學特色自選面向及權重</a:t>
          </a:r>
          <a:r>
            <a:rPr lang="zh-TW" altLang="en-US" sz="25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a:t>
          </a:r>
          <a:r>
            <a:rPr lang="en-US" altLang="zh-TW" sz="25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t/>
          </a:r>
          <a:br>
            <a:rPr lang="en-US" altLang="zh-TW" sz="2500" u="none" kern="1200" baseline="0" dirty="0" smtClean="0">
              <a:solidFill>
                <a:schemeClr val="tx1"/>
              </a:solidFill>
              <a:uFill>
                <a:solidFill>
                  <a:srgbClr val="0000FF"/>
                </a:solidFill>
              </a:uFill>
              <a:latin typeface="Times New Roman" panose="02020603050405020304" pitchFamily="18" charset="0"/>
              <a:ea typeface="標楷體" panose="03000509000000000000" pitchFamily="65" charset="-120"/>
            </a:rPr>
          </a:br>
          <a:r>
            <a:rPr lang="zh-TW" altLang="en-US" sz="2500" kern="1200" baseline="0" dirty="0" smtClean="0">
              <a:solidFill>
                <a:schemeClr val="tx1"/>
              </a:solidFill>
              <a:latin typeface="Times New Roman" panose="02020603050405020304" pitchFamily="18" charset="0"/>
              <a:ea typeface="標楷體" panose="03000509000000000000" pitchFamily="65" charset="-120"/>
              <a:cs typeface="Times New Roman" pitchFamily="18" charset="0"/>
            </a:rPr>
            <a:t>第一次檢視</a:t>
          </a:r>
          <a:r>
            <a:rPr lang="zh-TW" altLang="en-US" sz="2500" b="0" kern="1200" dirty="0" smtClean="0">
              <a:latin typeface="Times New Roman" panose="02020603050405020304" pitchFamily="18" charset="0"/>
              <a:ea typeface="標楷體" panose="03000509000000000000" pitchFamily="65" charset="-120"/>
              <a:cs typeface="Times New Roman" pitchFamily="18" charset="0"/>
            </a:rPr>
            <a:t>及填報</a:t>
          </a:r>
          <a:r>
            <a:rPr lang="en-US" altLang="zh-TW" sz="2500" b="0" kern="120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r>
            <a:rPr lang="en-US" altLang="zh-TW" sz="2500" kern="1200" baseline="0" dirty="0" smtClean="0">
              <a:solidFill>
                <a:srgbClr val="0000FF"/>
              </a:solidFill>
              <a:latin typeface="Times New Roman" panose="02020603050405020304" pitchFamily="18" charset="0"/>
              <a:ea typeface="標楷體" panose="03000509000000000000" pitchFamily="65" charset="-120"/>
              <a:cs typeface="Times New Roman" pitchFamily="18" charset="0"/>
            </a:rPr>
            <a:t> </a:t>
          </a:r>
          <a:endParaRPr lang="zh-TW" altLang="en-US" sz="2500" kern="1200" baseline="0" dirty="0">
            <a:solidFill>
              <a:srgbClr val="0000FF"/>
            </a:solidFill>
            <a:latin typeface="Times New Roman" panose="02020603050405020304" pitchFamily="18" charset="0"/>
            <a:ea typeface="標楷體" panose="03000509000000000000" pitchFamily="65" charset="-120"/>
            <a:cs typeface="Times New Roman" pitchFamily="18" charset="0"/>
          </a:endParaRPr>
        </a:p>
      </dsp:txBody>
      <dsp:txXfrm>
        <a:off x="39291" y="-30734"/>
        <a:ext cx="5891766" cy="1262918"/>
      </dsp:txXfrm>
    </dsp:sp>
    <dsp:sp modelId="{129FAAD0-74CF-4CB2-A735-CBBE9B81622B}">
      <dsp:nvSpPr>
        <dsp:cNvPr id="0" name=""/>
        <dsp:cNvSpPr/>
      </dsp:nvSpPr>
      <dsp:spPr>
        <a:xfrm>
          <a:off x="598242" y="1569057"/>
          <a:ext cx="7143193" cy="879219"/>
        </a:xfrm>
        <a:prstGeom prst="roundRect">
          <a:avLst>
            <a:gd name="adj" fmla="val 10000"/>
          </a:avLst>
        </a:prstGeom>
        <a:gradFill rotWithShape="0">
          <a:gsLst>
            <a:gs pos="0">
              <a:schemeClr val="accent4">
                <a:hueOff val="-685719"/>
                <a:satOff val="-1897"/>
                <a:lumOff val="1177"/>
                <a:alphaOff val="0"/>
                <a:tint val="62000"/>
                <a:satMod val="180000"/>
              </a:schemeClr>
            </a:gs>
            <a:gs pos="65000">
              <a:schemeClr val="accent4">
                <a:hueOff val="-685719"/>
                <a:satOff val="-1897"/>
                <a:lumOff val="1177"/>
                <a:alphaOff val="0"/>
                <a:tint val="32000"/>
                <a:satMod val="250000"/>
              </a:schemeClr>
            </a:gs>
            <a:gs pos="100000">
              <a:schemeClr val="accent4">
                <a:hueOff val="-685719"/>
                <a:satOff val="-1897"/>
                <a:lumOff val="1177"/>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100000"/>
            </a:lnSpc>
            <a:spcBef>
              <a:spcPct val="0"/>
            </a:spcBef>
            <a:spcAft>
              <a:spcPts val="0"/>
            </a:spcAft>
          </a:pPr>
          <a:r>
            <a:rPr lang="zh-TW" altLang="en-US" sz="25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第二階段</a:t>
          </a:r>
          <a:r>
            <a:rPr lang="en-US" altLang="zh-TW" sz="2600" kern="1200" spc="0" baseline="0" dirty="0" smtClean="0">
              <a:latin typeface="Times New Roman" panose="02020603050405020304" pitchFamily="18" charset="0"/>
              <a:ea typeface="標楷體" panose="03000509000000000000" pitchFamily="65" charset="-120"/>
            </a:rPr>
            <a:t/>
          </a:r>
          <a:br>
            <a:rPr lang="en-US" altLang="zh-TW" sz="2600" kern="1200" spc="0" baseline="0" dirty="0" smtClean="0">
              <a:latin typeface="Times New Roman" panose="02020603050405020304" pitchFamily="18" charset="0"/>
              <a:ea typeface="標楷體" panose="03000509000000000000" pitchFamily="65" charset="-120"/>
            </a:rPr>
          </a:br>
          <a:r>
            <a:rPr lang="zh-TW" altLang="en-US" sz="2500" kern="1200" baseline="0" dirty="0" smtClean="0">
              <a:solidFill>
                <a:schemeClr val="tx1"/>
              </a:solidFill>
              <a:latin typeface="Times New Roman" pitchFamily="18" charset="0"/>
              <a:ea typeface="標楷體" pitchFamily="65" charset="-120"/>
              <a:cs typeface="Times New Roman" pitchFamily="18" charset="0"/>
            </a:rPr>
            <a:t>資料審查、上傳相關文件及發文修正</a:t>
          </a:r>
          <a:endParaRPr lang="zh-TW" altLang="en-US" sz="2500" kern="1200" baseline="0" dirty="0">
            <a:solidFill>
              <a:schemeClr val="tx1"/>
            </a:solidFill>
          </a:endParaRPr>
        </a:p>
      </dsp:txBody>
      <dsp:txXfrm>
        <a:off x="623993" y="1594808"/>
        <a:ext cx="5803540" cy="827717"/>
      </dsp:txXfrm>
    </dsp:sp>
    <dsp:sp modelId="{939D9247-CACF-4E38-8AEB-1404D1F517C9}">
      <dsp:nvSpPr>
        <dsp:cNvPr id="0" name=""/>
        <dsp:cNvSpPr/>
      </dsp:nvSpPr>
      <dsp:spPr>
        <a:xfrm>
          <a:off x="936115" y="2732703"/>
          <a:ext cx="7646074" cy="939708"/>
        </a:xfrm>
        <a:prstGeom prst="roundRect">
          <a:avLst>
            <a:gd name="adj" fmla="val 10000"/>
          </a:avLst>
        </a:prstGeom>
        <a:gradFill rotWithShape="0">
          <a:gsLst>
            <a:gs pos="0">
              <a:schemeClr val="accent4">
                <a:hueOff val="-1371437"/>
                <a:satOff val="-3793"/>
                <a:lumOff val="2353"/>
                <a:alphaOff val="0"/>
                <a:tint val="62000"/>
                <a:satMod val="180000"/>
              </a:schemeClr>
            </a:gs>
            <a:gs pos="65000">
              <a:schemeClr val="accent4">
                <a:hueOff val="-1371437"/>
                <a:satOff val="-3793"/>
                <a:lumOff val="2353"/>
                <a:alphaOff val="0"/>
                <a:tint val="32000"/>
                <a:satMod val="250000"/>
              </a:schemeClr>
            </a:gs>
            <a:gs pos="100000">
              <a:schemeClr val="accent4">
                <a:hueOff val="-1371437"/>
                <a:satOff val="-3793"/>
                <a:lumOff val="2353"/>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l" defTabSz="1111250">
            <a:lnSpc>
              <a:spcPct val="100000"/>
            </a:lnSpc>
            <a:spcBef>
              <a:spcPct val="0"/>
            </a:spcBef>
            <a:spcAft>
              <a:spcPts val="0"/>
            </a:spcAft>
          </a:pPr>
          <a:r>
            <a:rPr lang="zh-TW" altLang="en-US" sz="25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第三階段</a:t>
          </a:r>
          <a:r>
            <a:rPr lang="en-US" altLang="zh-TW" sz="2200" kern="1200" spc="0" baseline="0" dirty="0" smtClean="0">
              <a:latin typeface="Times New Roman" panose="02020603050405020304" pitchFamily="18" charset="0"/>
              <a:ea typeface="標楷體" panose="03000509000000000000" pitchFamily="65" charset="-120"/>
            </a:rPr>
            <a:t/>
          </a:r>
          <a:br>
            <a:rPr lang="en-US" altLang="zh-TW" sz="2200" kern="1200" spc="0" baseline="0" dirty="0" smtClean="0">
              <a:latin typeface="Times New Roman" panose="02020603050405020304" pitchFamily="18" charset="0"/>
              <a:ea typeface="標楷體" panose="03000509000000000000" pitchFamily="65" charset="-120"/>
            </a:rPr>
          </a:br>
          <a:r>
            <a:rPr lang="zh-TW" altLang="en-US" sz="2500" kern="1200" baseline="0" dirty="0" smtClean="0">
              <a:solidFill>
                <a:schemeClr val="tx1"/>
              </a:solidFill>
              <a:latin typeface="Times New Roman" pitchFamily="18" charset="0"/>
              <a:ea typeface="標楷體" pitchFamily="65" charset="-120"/>
              <a:cs typeface="Times New Roman" pitchFamily="18" charset="0"/>
            </a:rPr>
            <a:t>第二次檢視、列印報部及函送計畫書</a:t>
          </a:r>
          <a:endParaRPr lang="zh-TW" altLang="en-US" sz="2500" kern="1200" baseline="0" dirty="0">
            <a:solidFill>
              <a:schemeClr val="tx1"/>
            </a:solidFill>
          </a:endParaRPr>
        </a:p>
      </dsp:txBody>
      <dsp:txXfrm>
        <a:off x="963638" y="2760226"/>
        <a:ext cx="6221749" cy="884662"/>
      </dsp:txXfrm>
    </dsp:sp>
    <dsp:sp modelId="{7562400B-35B9-4712-9AA0-CAD715C188F2}">
      <dsp:nvSpPr>
        <dsp:cNvPr id="0" name=""/>
        <dsp:cNvSpPr/>
      </dsp:nvSpPr>
      <dsp:spPr>
        <a:xfrm>
          <a:off x="1785798" y="3935774"/>
          <a:ext cx="7143193" cy="856176"/>
        </a:xfrm>
        <a:prstGeom prst="roundRect">
          <a:avLst>
            <a:gd name="adj" fmla="val 10000"/>
          </a:avLst>
        </a:prstGeom>
        <a:gradFill rotWithShape="0">
          <a:gsLst>
            <a:gs pos="0">
              <a:schemeClr val="accent4">
                <a:hueOff val="-2057156"/>
                <a:satOff val="-5690"/>
                <a:lumOff val="3530"/>
                <a:alphaOff val="0"/>
                <a:tint val="62000"/>
                <a:satMod val="180000"/>
              </a:schemeClr>
            </a:gs>
            <a:gs pos="65000">
              <a:schemeClr val="accent4">
                <a:hueOff val="-2057156"/>
                <a:satOff val="-5690"/>
                <a:lumOff val="3530"/>
                <a:alphaOff val="0"/>
                <a:tint val="32000"/>
                <a:satMod val="250000"/>
              </a:schemeClr>
            </a:gs>
            <a:gs pos="100000">
              <a:schemeClr val="accent4">
                <a:hueOff val="-2057156"/>
                <a:satOff val="-5690"/>
                <a:lumOff val="353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l" defTabSz="1111250">
            <a:lnSpc>
              <a:spcPct val="100000"/>
            </a:lnSpc>
            <a:spcBef>
              <a:spcPct val="0"/>
            </a:spcBef>
            <a:spcAft>
              <a:spcPts val="0"/>
            </a:spcAft>
          </a:pPr>
          <a:r>
            <a:rPr lang="zh-TW" altLang="en-US" sz="2500" b="1" kern="1200" spc="0" baseline="0" dirty="0" smtClean="0">
              <a:latin typeface="Times New Roman" panose="02020603050405020304" pitchFamily="18" charset="0"/>
              <a:ea typeface="標楷體" panose="03000509000000000000" pitchFamily="65" charset="-120"/>
              <a:hlinkClick xmlns:r="http://schemas.openxmlformats.org/officeDocument/2006/relationships" r:id="" action="ppaction://hlinksldjump"/>
            </a:rPr>
            <a:t>第四階段</a:t>
          </a:r>
          <a:r>
            <a:rPr lang="en-US" altLang="zh-TW" sz="2500" kern="1200" spc="0" baseline="0" dirty="0" smtClean="0">
              <a:latin typeface="Times New Roman" panose="02020603050405020304" pitchFamily="18" charset="0"/>
              <a:ea typeface="標楷體" panose="03000509000000000000" pitchFamily="65" charset="-120"/>
            </a:rPr>
            <a:t/>
          </a:r>
          <a:br>
            <a:rPr lang="en-US" altLang="zh-TW" sz="2500" kern="1200" spc="0" baseline="0" dirty="0" smtClean="0">
              <a:latin typeface="Times New Roman" panose="02020603050405020304" pitchFamily="18" charset="0"/>
              <a:ea typeface="標楷體" panose="03000509000000000000" pitchFamily="65" charset="-120"/>
            </a:rPr>
          </a:br>
          <a:r>
            <a:rPr lang="zh-TW" altLang="en-US" sz="2500" b="0" kern="1200" baseline="0" dirty="0" smtClean="0">
              <a:solidFill>
                <a:schemeClr val="tx1"/>
              </a:solidFill>
              <a:latin typeface="Times New Roman" pitchFamily="18" charset="0"/>
              <a:ea typeface="標楷體" pitchFamily="65" charset="-120"/>
              <a:cs typeface="Times New Roman" pitchFamily="18" charset="0"/>
            </a:rPr>
            <a:t>學校到部簡報</a:t>
          </a:r>
          <a:endParaRPr lang="zh-TW" altLang="en-US" sz="2500" kern="1200" baseline="0" dirty="0">
            <a:solidFill>
              <a:schemeClr val="tx1"/>
            </a:solidFill>
          </a:endParaRPr>
        </a:p>
      </dsp:txBody>
      <dsp:txXfrm>
        <a:off x="1810875" y="3960851"/>
        <a:ext cx="5804888" cy="806022"/>
      </dsp:txXfrm>
    </dsp:sp>
    <dsp:sp modelId="{FA78B566-2CFA-4DBA-836E-CD74BD436C36}">
      <dsp:nvSpPr>
        <dsp:cNvPr id="0" name=""/>
        <dsp:cNvSpPr/>
      </dsp:nvSpPr>
      <dsp:spPr>
        <a:xfrm>
          <a:off x="6453284" y="1038286"/>
          <a:ext cx="689908" cy="689908"/>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zh-TW" altLang="en-US" sz="3200" kern="1200"/>
        </a:p>
      </dsp:txBody>
      <dsp:txXfrm>
        <a:off x="6608513" y="1038286"/>
        <a:ext cx="379450" cy="519156"/>
      </dsp:txXfrm>
    </dsp:sp>
    <dsp:sp modelId="{908E0F9F-CB1A-48EF-80DC-477CE0999389}">
      <dsp:nvSpPr>
        <dsp:cNvPr id="0" name=""/>
        <dsp:cNvSpPr/>
      </dsp:nvSpPr>
      <dsp:spPr>
        <a:xfrm>
          <a:off x="7051527" y="2190414"/>
          <a:ext cx="689908" cy="689908"/>
        </a:xfrm>
        <a:prstGeom prst="downArrow">
          <a:avLst>
            <a:gd name="adj1" fmla="val 55000"/>
            <a:gd name="adj2" fmla="val 45000"/>
          </a:avLst>
        </a:prstGeom>
        <a:solidFill>
          <a:schemeClr val="accent4">
            <a:tint val="40000"/>
            <a:alpha val="90000"/>
            <a:hueOff val="-1113738"/>
            <a:satOff val="-529"/>
            <a:lumOff val="249"/>
            <a:alphaOff val="0"/>
          </a:schemeClr>
        </a:solidFill>
        <a:ln w="9525" cap="flat" cmpd="sng" algn="ctr">
          <a:solidFill>
            <a:schemeClr val="accent4">
              <a:tint val="40000"/>
              <a:alpha val="90000"/>
              <a:hueOff val="-1113738"/>
              <a:satOff val="-529"/>
              <a:lumOff val="24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zh-TW" altLang="en-US" sz="3200" kern="1200"/>
        </a:p>
      </dsp:txBody>
      <dsp:txXfrm>
        <a:off x="7206756" y="2190414"/>
        <a:ext cx="379450" cy="519156"/>
      </dsp:txXfrm>
    </dsp:sp>
    <dsp:sp modelId="{059448A1-BFA6-457C-9F97-1B5696556763}">
      <dsp:nvSpPr>
        <dsp:cNvPr id="0" name=""/>
        <dsp:cNvSpPr/>
      </dsp:nvSpPr>
      <dsp:spPr>
        <a:xfrm>
          <a:off x="7640840" y="3391718"/>
          <a:ext cx="689908" cy="689908"/>
        </a:xfrm>
        <a:prstGeom prst="downArrow">
          <a:avLst>
            <a:gd name="adj1" fmla="val 55000"/>
            <a:gd name="adj2" fmla="val 45000"/>
          </a:avLst>
        </a:prstGeom>
        <a:solidFill>
          <a:schemeClr val="accent4">
            <a:tint val="40000"/>
            <a:alpha val="90000"/>
            <a:hueOff val="-2227475"/>
            <a:satOff val="-1058"/>
            <a:lumOff val="497"/>
            <a:alphaOff val="0"/>
          </a:schemeClr>
        </a:solidFill>
        <a:ln w="9525" cap="flat" cmpd="sng" algn="ctr">
          <a:solidFill>
            <a:schemeClr val="accent4">
              <a:tint val="40000"/>
              <a:alpha val="90000"/>
              <a:hueOff val="-2227475"/>
              <a:satOff val="-1058"/>
              <a:lumOff val="49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zh-TW" altLang="en-US" sz="3200" kern="1200"/>
        </a:p>
      </dsp:txBody>
      <dsp:txXfrm>
        <a:off x="7796069" y="3391718"/>
        <a:ext cx="379450" cy="51915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8" y="11"/>
            <a:ext cx="2946400" cy="493713"/>
          </a:xfrm>
          <a:prstGeom prst="rect">
            <a:avLst/>
          </a:prstGeom>
        </p:spPr>
        <p:txBody>
          <a:bodyPr vert="horz" lIns="90786" tIns="45395" rIns="90786" bIns="4539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9" y="11"/>
            <a:ext cx="2946400" cy="493713"/>
          </a:xfrm>
          <a:prstGeom prst="rect">
            <a:avLst/>
          </a:prstGeom>
        </p:spPr>
        <p:txBody>
          <a:bodyPr vert="horz" lIns="90786" tIns="45395" rIns="90786" bIns="45395" rtlCol="0"/>
          <a:lstStyle>
            <a:lvl1pPr algn="r" fontAlgn="auto">
              <a:spcBef>
                <a:spcPts val="0"/>
              </a:spcBef>
              <a:spcAft>
                <a:spcPts val="0"/>
              </a:spcAft>
              <a:defRPr kumimoji="0" sz="1200">
                <a:latin typeface="+mn-lt"/>
                <a:ea typeface="+mn-ea"/>
              </a:defRPr>
            </a:lvl1pPr>
          </a:lstStyle>
          <a:p>
            <a:pPr>
              <a:defRPr/>
            </a:pPr>
            <a:fld id="{1A24BF0A-30A0-47EA-97ED-B96C888A5265}" type="datetimeFigureOut">
              <a:rPr lang="zh-TW" altLang="en-US"/>
              <a:pPr>
                <a:defRPr/>
              </a:pPr>
              <a:t>2015/9/21</a:t>
            </a:fld>
            <a:endParaRPr lang="zh-TW" altLang="en-US"/>
          </a:p>
        </p:txBody>
      </p:sp>
      <p:sp>
        <p:nvSpPr>
          <p:cNvPr id="4" name="頁尾版面配置區 3"/>
          <p:cNvSpPr>
            <a:spLocks noGrp="1"/>
          </p:cNvSpPr>
          <p:nvPr>
            <p:ph type="ftr" sz="quarter" idx="2"/>
          </p:nvPr>
        </p:nvSpPr>
        <p:spPr>
          <a:xfrm>
            <a:off x="8" y="9378962"/>
            <a:ext cx="2946400" cy="493713"/>
          </a:xfrm>
          <a:prstGeom prst="rect">
            <a:avLst/>
          </a:prstGeom>
        </p:spPr>
        <p:txBody>
          <a:bodyPr vert="horz" lIns="90786" tIns="45395" rIns="90786" bIns="4539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9" y="9378962"/>
            <a:ext cx="2946400" cy="493713"/>
          </a:xfrm>
          <a:prstGeom prst="rect">
            <a:avLst/>
          </a:prstGeom>
        </p:spPr>
        <p:txBody>
          <a:bodyPr vert="horz" lIns="90786" tIns="45395" rIns="90786" bIns="45395" rtlCol="0" anchor="b"/>
          <a:lstStyle>
            <a:lvl1pPr algn="r" fontAlgn="auto">
              <a:spcBef>
                <a:spcPts val="0"/>
              </a:spcBef>
              <a:spcAft>
                <a:spcPts val="0"/>
              </a:spcAft>
              <a:defRPr kumimoji="0" sz="1200">
                <a:latin typeface="+mn-lt"/>
                <a:ea typeface="+mn-ea"/>
              </a:defRPr>
            </a:lvl1pPr>
          </a:lstStyle>
          <a:p>
            <a:pPr>
              <a:defRPr/>
            </a:pPr>
            <a:fld id="{EB2FD659-5B99-4CC0-A08E-A8CE0D5F9CFD}" type="slidenum">
              <a:rPr lang="zh-TW" altLang="en-US"/>
              <a:pPr>
                <a:defRPr/>
              </a:pPr>
              <a:t>‹#›</a:t>
            </a:fld>
            <a:endParaRPr lang="zh-TW" altLang="en-US"/>
          </a:p>
        </p:txBody>
      </p:sp>
    </p:spTree>
    <p:extLst>
      <p:ext uri="{BB962C8B-B14F-4D97-AF65-F5344CB8AC3E}">
        <p14:creationId xmlns:p14="http://schemas.microsoft.com/office/powerpoint/2010/main" val="190575167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8" y="11"/>
            <a:ext cx="2946400" cy="493713"/>
          </a:xfrm>
          <a:prstGeom prst="rect">
            <a:avLst/>
          </a:prstGeom>
        </p:spPr>
        <p:txBody>
          <a:bodyPr vert="horz" lIns="90786" tIns="45395" rIns="90786" bIns="4539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9" y="11"/>
            <a:ext cx="2946400" cy="493713"/>
          </a:xfrm>
          <a:prstGeom prst="rect">
            <a:avLst/>
          </a:prstGeom>
        </p:spPr>
        <p:txBody>
          <a:bodyPr vert="horz" lIns="90786" tIns="45395" rIns="90786" bIns="45395" rtlCol="0"/>
          <a:lstStyle>
            <a:lvl1pPr algn="r" fontAlgn="auto">
              <a:spcBef>
                <a:spcPts val="0"/>
              </a:spcBef>
              <a:spcAft>
                <a:spcPts val="0"/>
              </a:spcAft>
              <a:defRPr kumimoji="0" sz="1200">
                <a:latin typeface="+mn-lt"/>
                <a:ea typeface="+mn-ea"/>
              </a:defRPr>
            </a:lvl1pPr>
          </a:lstStyle>
          <a:p>
            <a:pPr>
              <a:defRPr/>
            </a:pPr>
            <a:fld id="{A0691A21-26ED-4C32-B2DD-6292F692F46B}" type="datetimeFigureOut">
              <a:rPr lang="zh-TW" altLang="en-US"/>
              <a:pPr>
                <a:defRPr/>
              </a:pPr>
              <a:t>2015/9/21</a:t>
            </a:fld>
            <a:endParaRPr lang="zh-TW" altLang="en-US"/>
          </a:p>
        </p:txBody>
      </p:sp>
      <p:sp>
        <p:nvSpPr>
          <p:cNvPr id="4" name="投影片圖像版面配置區 3"/>
          <p:cNvSpPr>
            <a:spLocks noGrp="1" noRot="1" noChangeAspect="1"/>
          </p:cNvSpPr>
          <p:nvPr>
            <p:ph type="sldImg" idx="2"/>
          </p:nvPr>
        </p:nvSpPr>
        <p:spPr>
          <a:xfrm>
            <a:off x="930275" y="741363"/>
            <a:ext cx="4937125" cy="3703637"/>
          </a:xfrm>
          <a:prstGeom prst="rect">
            <a:avLst/>
          </a:prstGeom>
          <a:noFill/>
          <a:ln w="12700">
            <a:solidFill>
              <a:prstClr val="black"/>
            </a:solidFill>
          </a:ln>
        </p:spPr>
        <p:txBody>
          <a:bodyPr vert="horz" lIns="90786" tIns="45395" rIns="90786" bIns="45395" rtlCol="0" anchor="ctr"/>
          <a:lstStyle/>
          <a:p>
            <a:pPr lvl="0"/>
            <a:endParaRPr lang="zh-TW" altLang="en-US" noProof="0"/>
          </a:p>
        </p:txBody>
      </p:sp>
      <p:sp>
        <p:nvSpPr>
          <p:cNvPr id="5" name="備忘稿版面配置區 4"/>
          <p:cNvSpPr>
            <a:spLocks noGrp="1"/>
          </p:cNvSpPr>
          <p:nvPr>
            <p:ph type="body" sz="quarter" idx="3"/>
          </p:nvPr>
        </p:nvSpPr>
        <p:spPr>
          <a:xfrm>
            <a:off x="681043" y="4691068"/>
            <a:ext cx="5437187" cy="4441825"/>
          </a:xfrm>
          <a:prstGeom prst="rect">
            <a:avLst/>
          </a:prstGeom>
        </p:spPr>
        <p:txBody>
          <a:bodyPr vert="horz" lIns="90786" tIns="45395" rIns="90786" bIns="4539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8" y="9378962"/>
            <a:ext cx="2946400" cy="493713"/>
          </a:xfrm>
          <a:prstGeom prst="rect">
            <a:avLst/>
          </a:prstGeom>
        </p:spPr>
        <p:txBody>
          <a:bodyPr vert="horz" lIns="90786" tIns="45395" rIns="90786" bIns="4539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9" y="9378962"/>
            <a:ext cx="2946400" cy="493713"/>
          </a:xfrm>
          <a:prstGeom prst="rect">
            <a:avLst/>
          </a:prstGeom>
        </p:spPr>
        <p:txBody>
          <a:bodyPr vert="horz" lIns="90786" tIns="45395" rIns="90786" bIns="45395" rtlCol="0" anchor="b"/>
          <a:lstStyle>
            <a:lvl1pPr algn="r" fontAlgn="auto">
              <a:spcBef>
                <a:spcPts val="0"/>
              </a:spcBef>
              <a:spcAft>
                <a:spcPts val="0"/>
              </a:spcAft>
              <a:defRPr kumimoji="0" sz="1200">
                <a:latin typeface="+mn-lt"/>
                <a:ea typeface="+mn-ea"/>
              </a:defRPr>
            </a:lvl1pPr>
          </a:lstStyle>
          <a:p>
            <a:pPr>
              <a:defRPr/>
            </a:pPr>
            <a:fld id="{54D525EF-C22B-40CD-B6DA-41F0D3AD9534}" type="slidenum">
              <a:rPr lang="zh-TW" altLang="en-US"/>
              <a:pPr>
                <a:defRPr/>
              </a:pPr>
              <a:t>‹#›</a:t>
            </a:fld>
            <a:endParaRPr lang="zh-TW" altLang="en-US"/>
          </a:p>
        </p:txBody>
      </p:sp>
    </p:spTree>
    <p:extLst>
      <p:ext uri="{BB962C8B-B14F-4D97-AF65-F5344CB8AC3E}">
        <p14:creationId xmlns:p14="http://schemas.microsoft.com/office/powerpoint/2010/main" val="112997824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3051944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773004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4D525EF-C22B-40CD-B6DA-41F0D3AD9534}" type="slidenum">
              <a:rPr lang="zh-TW" altLang="en-US" smtClean="0"/>
              <a:pPr>
                <a:defRPr/>
              </a:pPr>
              <a:t>2</a:t>
            </a:fld>
            <a:endParaRPr lang="zh-TW" altLang="en-US"/>
          </a:p>
        </p:txBody>
      </p:sp>
    </p:spTree>
    <p:extLst>
      <p:ext uri="{BB962C8B-B14F-4D97-AF65-F5344CB8AC3E}">
        <p14:creationId xmlns:p14="http://schemas.microsoft.com/office/powerpoint/2010/main" val="692338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295631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手繪多邊形 4"/>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3">
              <a:lumMod val="7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6" name="手繪多邊形 16"/>
          <p:cNvSpPr>
            <a:spLocks/>
          </p:cNvSpPr>
          <p:nvPr/>
        </p:nvSpPr>
        <p:spPr bwMode="auto">
          <a:xfrm>
            <a:off x="34925" y="5237163"/>
            <a:ext cx="9109075" cy="788987"/>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92D05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手繪多邊形 6"/>
          <p:cNvSpPr>
            <a:spLocks/>
          </p:cNvSpPr>
          <p:nvPr/>
        </p:nvSpPr>
        <p:spPr bwMode="auto">
          <a:xfrm>
            <a:off x="0" y="4997671"/>
            <a:ext cx="9144000" cy="186411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6">
              <a:lumMod val="20000"/>
              <a:lumOff val="8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8" name="直線接點 7"/>
          <p:cNvCxnSpPr/>
          <p:nvPr/>
        </p:nvCxnSpPr>
        <p:spPr>
          <a:xfrm>
            <a:off x="-3765" y="4997671"/>
            <a:ext cx="9147765" cy="7903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12" name="投影片編號版面配置區 26"/>
          <p:cNvSpPr>
            <a:spLocks noGrp="1"/>
          </p:cNvSpPr>
          <p:nvPr>
            <p:ph type="sldNum" sz="quarter" idx="12"/>
          </p:nvPr>
        </p:nvSpPr>
        <p:spPr/>
        <p:txBody>
          <a:bodyPr/>
          <a:lstStyle>
            <a:lvl1pPr>
              <a:defRPr sz="1800" b="1" smtClean="0">
                <a:solidFill>
                  <a:srgbClr val="FFFFFF"/>
                </a:solidFill>
              </a:defRPr>
            </a:lvl1pPr>
            <a:extLst/>
          </a:lstStyle>
          <a:p>
            <a:pPr>
              <a:defRPr/>
            </a:pPr>
            <a:fld id="{F6EFAE6F-6F3B-4368-A9FD-3CE5C2AD258C}" type="slidenum">
              <a:rPr lang="zh-TW" altLang="en-US" smtClean="0"/>
              <a:pPr>
                <a:defRPr/>
              </a:pPr>
              <a:t>‹#›</a:t>
            </a:fld>
            <a:endParaRPr lang="zh-TW" altLang="en-US" dirty="0"/>
          </a:p>
        </p:txBody>
      </p:sp>
    </p:spTree>
    <p:extLst>
      <p:ext uri="{BB962C8B-B14F-4D97-AF65-F5344CB8AC3E}">
        <p14:creationId xmlns:p14="http://schemas.microsoft.com/office/powerpoint/2010/main" val="385373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62CD1D15-BD06-4922-A13C-6A688DBCA86F}" type="slidenum">
              <a:rPr lang="zh-TW" altLang="en-US"/>
              <a:pPr>
                <a:defRPr/>
              </a:pPr>
              <a:t>‹#›</a:t>
            </a:fld>
            <a:endParaRPr lang="zh-TW" altLang="en-US" dirty="0"/>
          </a:p>
        </p:txBody>
      </p:sp>
    </p:spTree>
    <p:extLst>
      <p:ext uri="{BB962C8B-B14F-4D97-AF65-F5344CB8AC3E}">
        <p14:creationId xmlns:p14="http://schemas.microsoft.com/office/powerpoint/2010/main" val="84347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投影片編號版面配置區 17"/>
          <p:cNvSpPr>
            <a:spLocks noGrp="1"/>
          </p:cNvSpPr>
          <p:nvPr>
            <p:ph type="sldNum" sz="quarter" idx="12"/>
          </p:nvPr>
        </p:nvSpPr>
        <p:spPr/>
        <p:txBody>
          <a:bodyPr/>
          <a:lstStyle>
            <a:lvl1pPr>
              <a:defRPr/>
            </a:lvl1pPr>
          </a:lstStyle>
          <a:p>
            <a:pPr>
              <a:defRPr/>
            </a:pPr>
            <a:fld id="{A9BB7B20-D8DE-47F8-A59B-FA8D06CC8887}" type="slidenum">
              <a:rPr lang="zh-TW" altLang="en-US"/>
              <a:pPr>
                <a:defRPr/>
              </a:pPr>
              <a:t>‹#›</a:t>
            </a:fld>
            <a:endParaRPr lang="zh-TW" altLang="en-US" dirty="0"/>
          </a:p>
        </p:txBody>
      </p:sp>
    </p:spTree>
    <p:extLst>
      <p:ext uri="{BB962C8B-B14F-4D97-AF65-F5344CB8AC3E}">
        <p14:creationId xmlns:p14="http://schemas.microsoft.com/office/powerpoint/2010/main" val="3417828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34800" cy="1143000"/>
          </a:xfrm>
        </p:spPr>
        <p:txBody>
          <a:bodyPr/>
          <a:lstStyle/>
          <a:p>
            <a:r>
              <a:rPr lang="zh-TW" altLang="en-US" smtClean="0"/>
              <a:t>按一下以編輯母片標題樣式</a:t>
            </a:r>
            <a:endParaRPr lang="zh-TW" altLang="en-US" dirty="0"/>
          </a:p>
        </p:txBody>
      </p:sp>
      <p:sp>
        <p:nvSpPr>
          <p:cNvPr id="3" name="內容版面配置區 2"/>
          <p:cNvSpPr>
            <a:spLocks noGrp="1"/>
          </p:cNvSpPr>
          <p:nvPr>
            <p:ph idx="1"/>
          </p:nvPr>
        </p:nvSpPr>
        <p:spPr>
          <a:xfrm>
            <a:off x="825434" y="1604973"/>
            <a:ext cx="8064000" cy="4525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投影片編號版面配置區 17"/>
          <p:cNvSpPr>
            <a:spLocks noGrp="1"/>
          </p:cNvSpPr>
          <p:nvPr>
            <p:ph type="sldNum" sz="quarter" idx="12"/>
          </p:nvPr>
        </p:nvSpPr>
        <p:spPr/>
        <p:txBody>
          <a:bodyPr/>
          <a:lstStyle>
            <a:lvl1pPr>
              <a:defRPr/>
            </a:lvl1pPr>
          </a:lstStyle>
          <a:p>
            <a:pPr>
              <a:defRPr/>
            </a:pPr>
            <a:fld id="{4E357341-EF11-4E50-881D-9A422F45A5DE}" type="slidenum">
              <a:rPr lang="zh-TW" altLang="en-US"/>
              <a:pPr>
                <a:defRPr/>
              </a:pPr>
              <a:t>‹#›</a:t>
            </a:fld>
            <a:endParaRPr lang="zh-TW" altLang="en-US" dirty="0"/>
          </a:p>
        </p:txBody>
      </p:sp>
    </p:spTree>
    <p:extLst>
      <p:ext uri="{BB962C8B-B14F-4D97-AF65-F5344CB8AC3E}">
        <p14:creationId xmlns:p14="http://schemas.microsoft.com/office/powerpoint/2010/main" val="401677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標題 6"/>
          <p:cNvSpPr>
            <a:spLocks noGrp="1"/>
          </p:cNvSpPr>
          <p:nvPr>
            <p:ph type="title"/>
          </p:nvPr>
        </p:nvSpPr>
        <p:spPr/>
        <p:txBody>
          <a:bodyPr rtlCol="0"/>
          <a:lstStyle>
            <a:extLst/>
          </a:lstStyle>
          <a:p>
            <a:r>
              <a:rPr lang="zh-TW" altLang="en-US" smtClean="0"/>
              <a:t>按一下以編輯母片標題樣式</a:t>
            </a:r>
            <a:endParaRPr lang="en-US"/>
          </a:p>
        </p:txBody>
      </p:sp>
      <p:sp>
        <p:nvSpPr>
          <p:cNvPr id="6" name="投影片編號版面配置區 5"/>
          <p:cNvSpPr>
            <a:spLocks noGrp="1"/>
          </p:cNvSpPr>
          <p:nvPr>
            <p:ph type="sldNum" sz="quarter" idx="12"/>
          </p:nvPr>
        </p:nvSpPr>
        <p:spPr/>
        <p:txBody>
          <a:bodyPr/>
          <a:lstStyle>
            <a:lvl1pPr>
              <a:defRPr/>
            </a:lvl1pPr>
            <a:extLst/>
          </a:lstStyle>
          <a:p>
            <a:pPr>
              <a:defRPr/>
            </a:pPr>
            <a:fld id="{6975FDAD-E819-49D2-9685-561ABCE29D99}" type="slidenum">
              <a:rPr lang="zh-TW" altLang="en-US"/>
              <a:pPr>
                <a:defRPr/>
              </a:pPr>
              <a:t>‹#›</a:t>
            </a:fld>
            <a:endParaRPr lang="zh-TW" altLang="en-US" dirty="0"/>
          </a:p>
        </p:txBody>
      </p:sp>
    </p:spTree>
    <p:extLst>
      <p:ext uri="{BB962C8B-B14F-4D97-AF65-F5344CB8AC3E}">
        <p14:creationId xmlns:p14="http://schemas.microsoft.com/office/powerpoint/2010/main" val="22582274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bg>
      <p:bgRef idx="1001">
        <a:schemeClr val="bg1"/>
      </p:bgRef>
    </p:bg>
    <p:spTree>
      <p:nvGrpSpPr>
        <p:cNvPr id="1" name=""/>
        <p:cNvGrpSpPr/>
        <p:nvPr/>
      </p:nvGrpSpPr>
      <p:grpSpPr>
        <a:xfrm>
          <a:off x="0" y="0"/>
          <a:ext cx="0" cy="0"/>
          <a:chOff x="0" y="0"/>
          <a:chExt cx="0" cy="0"/>
        </a:xfrm>
      </p:grpSpPr>
      <p:sp>
        <p:nvSpPr>
          <p:cNvPr id="4" name="＞形箭號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5" name="＞形箭號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2" name="標題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TW" altLang="en-US" smtClean="0"/>
              <a:t>按一下以編輯母片文字樣式</a:t>
            </a:r>
          </a:p>
        </p:txBody>
      </p:sp>
      <p:sp>
        <p:nvSpPr>
          <p:cNvPr id="8" name="投影片編號版面配置區 5"/>
          <p:cNvSpPr>
            <a:spLocks noGrp="1"/>
          </p:cNvSpPr>
          <p:nvPr>
            <p:ph type="sldNum" sz="quarter" idx="12"/>
          </p:nvPr>
        </p:nvSpPr>
        <p:spPr/>
        <p:txBody>
          <a:bodyPr/>
          <a:lstStyle>
            <a:lvl1pPr>
              <a:defRPr/>
            </a:lvl1pPr>
            <a:extLst/>
          </a:lstStyle>
          <a:p>
            <a:pPr>
              <a:defRPr/>
            </a:pPr>
            <a:fld id="{8C7F9FB0-AAD0-4D31-AD19-F9FA29169BF7}" type="slidenum">
              <a:rPr lang="zh-TW" altLang="en-US"/>
              <a:pPr>
                <a:defRPr/>
              </a:pPr>
              <a:t>‹#›</a:t>
            </a:fld>
            <a:endParaRPr lang="zh-TW" altLang="en-US" dirty="0"/>
          </a:p>
        </p:txBody>
      </p:sp>
    </p:spTree>
    <p:extLst>
      <p:ext uri="{BB962C8B-B14F-4D97-AF65-F5344CB8AC3E}">
        <p14:creationId xmlns:p14="http://schemas.microsoft.com/office/powerpoint/2010/main" val="4005255252"/>
      </p:ext>
    </p:extLst>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8" name="標題 7"/>
          <p:cNvSpPr>
            <a:spLocks noGrp="1"/>
          </p:cNvSpPr>
          <p:nvPr>
            <p:ph type="title"/>
          </p:nvPr>
        </p:nvSpPr>
        <p:spPr/>
        <p:txBody>
          <a:bodyPr rtlCol="0"/>
          <a:lstStyle>
            <a:extLst/>
          </a:lstStyle>
          <a:p>
            <a:r>
              <a:rPr lang="zh-TW" altLang="en-US" smtClean="0"/>
              <a:t>按一下以編輯母片標題樣式</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33B62454-00DD-4CCB-BE1F-CC5B31E0001C}" type="slidenum">
              <a:rPr lang="zh-TW" altLang="en-US"/>
              <a:pPr>
                <a:defRPr/>
              </a:pPr>
              <a:t>‹#›</a:t>
            </a:fld>
            <a:endParaRPr lang="zh-TW" altLang="en-US" dirty="0"/>
          </a:p>
        </p:txBody>
      </p:sp>
    </p:spTree>
    <p:extLst>
      <p:ext uri="{BB962C8B-B14F-4D97-AF65-F5344CB8AC3E}">
        <p14:creationId xmlns:p14="http://schemas.microsoft.com/office/powerpoint/2010/main" val="27419547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lstStyle>
            <a:lvl1pPr>
              <a:defRPr/>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9" name="投影片編號版面配置區 8"/>
          <p:cNvSpPr>
            <a:spLocks noGrp="1"/>
          </p:cNvSpPr>
          <p:nvPr>
            <p:ph type="sldNum" sz="quarter" idx="12"/>
          </p:nvPr>
        </p:nvSpPr>
        <p:spPr/>
        <p:txBody>
          <a:bodyPr/>
          <a:lstStyle>
            <a:lvl1pPr>
              <a:defRPr/>
            </a:lvl1pPr>
            <a:extLst/>
          </a:lstStyle>
          <a:p>
            <a:pPr>
              <a:defRPr/>
            </a:pPr>
            <a:fld id="{27F1C33A-E492-4097-A378-D305510F89C5}" type="slidenum">
              <a:rPr lang="zh-TW" altLang="en-US"/>
              <a:pPr>
                <a:defRPr/>
              </a:pPr>
              <a:t>‹#›</a:t>
            </a:fld>
            <a:endParaRPr lang="zh-TW" altLang="en-US" dirty="0"/>
          </a:p>
        </p:txBody>
      </p:sp>
    </p:spTree>
    <p:extLst>
      <p:ext uri="{BB962C8B-B14F-4D97-AF65-F5344CB8AC3E}">
        <p14:creationId xmlns:p14="http://schemas.microsoft.com/office/powerpoint/2010/main" val="305384484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1">
        <a:schemeClr val="bg1"/>
      </p:bgRef>
    </p:bg>
    <p:spTree>
      <p:nvGrpSpPr>
        <p:cNvPr id="1" name=""/>
        <p:cNvGrpSpPr/>
        <p:nvPr/>
      </p:nvGrpSpPr>
      <p:grpSpPr>
        <a:xfrm>
          <a:off x="0" y="0"/>
          <a:ext cx="0" cy="0"/>
          <a:chOff x="0" y="0"/>
          <a:chExt cx="0" cy="0"/>
        </a:xfrm>
      </p:grpSpPr>
      <p:sp>
        <p:nvSpPr>
          <p:cNvPr id="6" name="標題 5"/>
          <p:cNvSpPr>
            <a:spLocks noGrp="1"/>
          </p:cNvSpPr>
          <p:nvPr>
            <p:ph type="title"/>
          </p:nvPr>
        </p:nvSpPr>
        <p:spPr/>
        <p:txBody>
          <a:bodyPr rtlCol="0"/>
          <a:lstStyle>
            <a:extLst/>
          </a:lstStyle>
          <a:p>
            <a:r>
              <a:rPr lang="zh-TW" altLang="en-US" smtClean="0"/>
              <a:t>按一下以編輯母片標題樣式</a:t>
            </a:r>
            <a:endParaRPr lang="en-US"/>
          </a:p>
        </p:txBody>
      </p:sp>
      <p:sp>
        <p:nvSpPr>
          <p:cNvPr id="5" name="投影片編號版面配置區 4"/>
          <p:cNvSpPr>
            <a:spLocks noGrp="1"/>
          </p:cNvSpPr>
          <p:nvPr>
            <p:ph type="sldNum" sz="quarter" idx="12"/>
          </p:nvPr>
        </p:nvSpPr>
        <p:spPr/>
        <p:txBody>
          <a:bodyPr/>
          <a:lstStyle>
            <a:lvl1pPr>
              <a:defRPr/>
            </a:lvl1pPr>
            <a:extLst/>
          </a:lstStyle>
          <a:p>
            <a:pPr>
              <a:defRPr/>
            </a:pPr>
            <a:fld id="{5674B6F9-653C-4F8E-97B4-44D62EE971C1}" type="slidenum">
              <a:rPr lang="zh-TW" altLang="en-US"/>
              <a:pPr>
                <a:defRPr/>
              </a:pPr>
              <a:t>‹#›</a:t>
            </a:fld>
            <a:endParaRPr lang="zh-TW" altLang="en-US" dirty="0"/>
          </a:p>
        </p:txBody>
      </p:sp>
    </p:spTree>
    <p:extLst>
      <p:ext uri="{BB962C8B-B14F-4D97-AF65-F5344CB8AC3E}">
        <p14:creationId xmlns:p14="http://schemas.microsoft.com/office/powerpoint/2010/main" val="402908533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投影片編號版面配置區 17"/>
          <p:cNvSpPr>
            <a:spLocks noGrp="1"/>
          </p:cNvSpPr>
          <p:nvPr>
            <p:ph type="sldNum" sz="quarter" idx="12"/>
          </p:nvPr>
        </p:nvSpPr>
        <p:spPr/>
        <p:txBody>
          <a:bodyPr/>
          <a:lstStyle>
            <a:lvl1pPr>
              <a:defRPr/>
            </a:lvl1pPr>
          </a:lstStyle>
          <a:p>
            <a:pPr>
              <a:defRPr/>
            </a:pPr>
            <a:fld id="{F4970F9F-7F2C-4DCC-95C2-2A44EAFC26D8}" type="slidenum">
              <a:rPr lang="zh-TW" altLang="en-US"/>
              <a:pPr>
                <a:defRPr/>
              </a:pPr>
              <a:t>‹#›</a:t>
            </a:fld>
            <a:endParaRPr lang="zh-TW" altLang="en-US" dirty="0"/>
          </a:p>
        </p:txBody>
      </p:sp>
    </p:spTree>
    <p:extLst>
      <p:ext uri="{BB962C8B-B14F-4D97-AF65-F5344CB8AC3E}">
        <p14:creationId xmlns:p14="http://schemas.microsoft.com/office/powerpoint/2010/main" val="3922797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投影片編號版面配置區 6"/>
          <p:cNvSpPr>
            <a:spLocks noGrp="1"/>
          </p:cNvSpPr>
          <p:nvPr>
            <p:ph type="sldNum" sz="quarter" idx="12"/>
          </p:nvPr>
        </p:nvSpPr>
        <p:spPr/>
        <p:txBody>
          <a:bodyPr/>
          <a:lstStyle>
            <a:lvl1pPr>
              <a:defRPr/>
            </a:lvl1pPr>
            <a:extLst/>
          </a:lstStyle>
          <a:p>
            <a:pPr>
              <a:defRPr/>
            </a:pPr>
            <a:fld id="{11D3B10D-9611-4A27-9A29-00560C77B59B}" type="slidenum">
              <a:rPr lang="zh-TW" altLang="en-US"/>
              <a:pPr>
                <a:defRPr/>
              </a:pPr>
              <a:t>‹#›</a:t>
            </a:fld>
            <a:endParaRPr lang="zh-TW" altLang="en-US" dirty="0"/>
          </a:p>
        </p:txBody>
      </p:sp>
    </p:spTree>
    <p:extLst>
      <p:ext uri="{BB962C8B-B14F-4D97-AF65-F5344CB8AC3E}">
        <p14:creationId xmlns:p14="http://schemas.microsoft.com/office/powerpoint/2010/main" val="358926657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1"/>
      </p:bgRef>
    </p:bg>
    <p:spTree>
      <p:nvGrpSpPr>
        <p:cNvPr id="1" name=""/>
        <p:cNvGrpSpPr/>
        <p:nvPr/>
      </p:nvGrpSpPr>
      <p:grpSpPr>
        <a:xfrm>
          <a:off x="0" y="0"/>
          <a:ext cx="0" cy="0"/>
          <a:chOff x="0" y="0"/>
          <a:chExt cx="0" cy="0"/>
        </a:xfrm>
      </p:grpSpPr>
      <p:sp>
        <p:nvSpPr>
          <p:cNvPr id="5" name="手繪多邊形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6" name="手繪多邊形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zh-TW" altLang="en-US"/>
          </a:p>
        </p:txBody>
      </p:sp>
      <p:sp>
        <p:nvSpPr>
          <p:cNvPr id="7" name="直角三角形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8" name="直線接點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形箭號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10" name="＞形箭號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4" name="文字版面配置區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zh-TW" altLang="en-US" noProof="0" smtClean="0"/>
              <a:t>按一下圖示以新增圖片</a:t>
            </a:r>
            <a:endParaRPr lang="en-US" noProof="0" dirty="0"/>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zh-TW" altLang="en-US" smtClean="0"/>
              <a:t>按一下以編輯母片標題樣式</a:t>
            </a:r>
            <a:endParaRPr lang="en-US"/>
          </a:p>
        </p:txBody>
      </p:sp>
      <p:sp>
        <p:nvSpPr>
          <p:cNvPr id="13" name="投影片編號版面配置區 6"/>
          <p:cNvSpPr>
            <a:spLocks noGrp="1"/>
          </p:cNvSpPr>
          <p:nvPr>
            <p:ph type="sldNum" sz="quarter" idx="12"/>
          </p:nvPr>
        </p:nvSpPr>
        <p:spPr/>
        <p:txBody>
          <a:bodyPr/>
          <a:lstStyle>
            <a:lvl1pPr>
              <a:defRPr smtClean="0">
                <a:solidFill>
                  <a:schemeClr val="tx1"/>
                </a:solidFill>
              </a:defRPr>
            </a:lvl1pPr>
            <a:extLst/>
          </a:lstStyle>
          <a:p>
            <a:pPr>
              <a:defRPr/>
            </a:pPr>
            <a:fld id="{BC0778DC-4D09-42F0-83B9-9252795FDC20}" type="slidenum">
              <a:rPr lang="zh-TW" altLang="en-US"/>
              <a:pPr>
                <a:defRPr/>
              </a:pPr>
              <a:t>‹#›</a:t>
            </a:fld>
            <a:endParaRPr lang="zh-TW" altLang="en-US" dirty="0"/>
          </a:p>
        </p:txBody>
      </p:sp>
    </p:spTree>
    <p:extLst>
      <p:ext uri="{BB962C8B-B14F-4D97-AF65-F5344CB8AC3E}">
        <p14:creationId xmlns:p14="http://schemas.microsoft.com/office/powerpoint/2010/main" val="12837357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12" name="手繪多邊形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accent6">
              <a:lumMod val="60000"/>
              <a:lumOff val="40000"/>
            </a:schemeClr>
          </a:solidFill>
          <a:ln w="9525" cap="flat" cmpd="sng" algn="ctr">
            <a:noFill/>
            <a:prstDash val="solid"/>
            <a:round/>
            <a:headEnd type="none" w="med" len="med"/>
            <a:tailEnd type="none" w="med" len="med"/>
          </a:ln>
          <a:effectLst/>
        </p:spPr>
        <p:txBody>
          <a:bodyPr/>
          <a:lstStyle>
            <a:extLst/>
          </a:lstStyle>
          <a:p>
            <a:pPr>
              <a:defRPr/>
            </a:pPr>
            <a:endParaRPr kumimoji="0" lang="en-US"/>
          </a:p>
        </p:txBody>
      </p:sp>
      <p:sp>
        <p:nvSpPr>
          <p:cNvPr id="14" name="直角三角形 13"/>
          <p:cNvSpPr>
            <a:spLocks/>
          </p:cNvSpPr>
          <p:nvPr/>
        </p:nvSpPr>
        <p:spPr bwMode="auto">
          <a:xfrm>
            <a:off x="-6350" y="5791200"/>
            <a:ext cx="3402013" cy="1081088"/>
          </a:xfrm>
          <a:prstGeom prst="rtTriangle">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extLst/>
          </a:lstStyle>
          <a:p>
            <a:pPr algn="ctr">
              <a:defRPr/>
            </a:pPr>
            <a:endParaRPr kumimoji="0"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zh-TW" altLang="en-US" dirty="0" smtClean="0"/>
              <a:t>按一下以編輯母片標題樣式</a:t>
            </a:r>
            <a:endParaRPr lang="en-US" dirty="0"/>
          </a:p>
        </p:txBody>
      </p:sp>
      <p:sp>
        <p:nvSpPr>
          <p:cNvPr id="1031" name="文字版面配置區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8" name="投影片編號版面配置區 17"/>
          <p:cNvSpPr>
            <a:spLocks noGrp="1"/>
          </p:cNvSpPr>
          <p:nvPr>
            <p:ph type="sldNum" sz="quarter" idx="4"/>
          </p:nvPr>
        </p:nvSpPr>
        <p:spPr>
          <a:xfrm>
            <a:off x="8460432" y="6408738"/>
            <a:ext cx="553393" cy="365125"/>
          </a:xfrm>
          <a:prstGeom prst="rect">
            <a:avLst/>
          </a:prstGeom>
        </p:spPr>
        <p:txBody>
          <a:bodyPr vert="horz" anchor="b"/>
          <a:lstStyle>
            <a:lvl1pPr algn="r" eaLnBrk="1" latinLnBrk="0" hangingPunct="1">
              <a:defRPr kumimoji="0" sz="1400" b="0" smtClean="0">
                <a:solidFill>
                  <a:schemeClr val="tx1"/>
                </a:solidFill>
              </a:defRPr>
            </a:lvl1pPr>
            <a:extLst/>
          </a:lstStyle>
          <a:p>
            <a:pPr>
              <a:defRPr/>
            </a:pPr>
            <a:fld id="{0B26F6E3-D80A-43A4-B75B-A827C892810A}" type="slidenum">
              <a:rPr lang="zh-TW" altLang="en-US" smtClean="0"/>
              <a:pPr>
                <a:defRPr/>
              </a:pPr>
              <a:t>‹#›</a:t>
            </a:fld>
            <a:endParaRPr lang="zh-TW" altLang="en-US" dirty="0"/>
          </a:p>
        </p:txBody>
      </p:sp>
    </p:spTree>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07" r:id="rId7"/>
    <p:sldLayoutId id="2147484317" r:id="rId8"/>
    <p:sldLayoutId id="2147484318" r:id="rId9"/>
    <p:sldLayoutId id="2147484308" r:id="rId10"/>
    <p:sldLayoutId id="2147484309" r:id="rId11"/>
    <p:sldLayoutId id="2147484310" r:id="rId12"/>
  </p:sldLayoutIdLst>
  <p:timing>
    <p:tnLst>
      <p:par>
        <p:cTn id="1" dur="indefinite" restart="never" nodeType="tmRoot"/>
      </p:par>
    </p:tnLst>
  </p:timing>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ea typeface="微軟正黑體" pitchFamily="34" charset="-120"/>
        </a:defRPr>
      </a:lvl2pPr>
      <a:lvl3pPr algn="l" rtl="0" fontAlgn="base">
        <a:spcBef>
          <a:spcPct val="0"/>
        </a:spcBef>
        <a:spcAft>
          <a:spcPct val="0"/>
        </a:spcAft>
        <a:defRPr sz="4100" b="1">
          <a:solidFill>
            <a:schemeClr val="tx2"/>
          </a:solidFill>
          <a:latin typeface="Lucida Sans Unicode" pitchFamily="34" charset="0"/>
          <a:ea typeface="微軟正黑體" pitchFamily="34" charset="-120"/>
        </a:defRPr>
      </a:lvl3pPr>
      <a:lvl4pPr algn="l" rtl="0" fontAlgn="base">
        <a:spcBef>
          <a:spcPct val="0"/>
        </a:spcBef>
        <a:spcAft>
          <a:spcPct val="0"/>
        </a:spcAft>
        <a:defRPr sz="4100" b="1">
          <a:solidFill>
            <a:schemeClr val="tx2"/>
          </a:solidFill>
          <a:latin typeface="Lucida Sans Unicode" pitchFamily="34" charset="0"/>
          <a:ea typeface="微軟正黑體" pitchFamily="34" charset="-120"/>
        </a:defRPr>
      </a:lvl4pPr>
      <a:lvl5pPr algn="l" rtl="0" fontAlgn="base">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8.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 Target="slide3.xml"/><Relationship Id="rId7" Type="http://schemas.openxmlformats.org/officeDocument/2006/relationships/slide" Target="slide23.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slide" Target="slide26.xml"/><Relationship Id="rId5" Type="http://schemas.openxmlformats.org/officeDocument/2006/relationships/slide" Target="slide22.xml"/><Relationship Id="rId4" Type="http://schemas.openxmlformats.org/officeDocument/2006/relationships/slide" Target="slide17.xml"/><Relationship Id="rId9" Type="http://schemas.openxmlformats.org/officeDocument/2006/relationships/slide" Target="slide31.xml"/></Relationships>
</file>

<file path=ppt/slides/_rels/slide20.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10.xml"/><Relationship Id="rId4" Type="http://schemas.openxmlformats.org/officeDocument/2006/relationships/slide" Target="slide26.xml"/></Relationships>
</file>

<file path=ppt/slides/_rels/slide24.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692696"/>
            <a:ext cx="9144000" cy="1728192"/>
          </a:xfrm>
        </p:spPr>
        <p:txBody>
          <a:bodyPr>
            <a:normAutofit/>
          </a:bodyPr>
          <a:lstStyle/>
          <a:p>
            <a:pPr algn="ctr"/>
            <a:r>
              <a:rPr lang="en-US" altLang="zh-TW" sz="5000" dirty="0" smtClean="0">
                <a:solidFill>
                  <a:schemeClr val="tx1"/>
                </a:solidFill>
                <a:latin typeface="Times New Roman" pitchFamily="18" charset="0"/>
                <a:ea typeface="標楷體" pitchFamily="65" charset="-120"/>
              </a:rPr>
              <a:t>105</a:t>
            </a:r>
            <a:r>
              <a:rPr lang="zh-TW" altLang="en-US" sz="5000" dirty="0" smtClean="0">
                <a:solidFill>
                  <a:schemeClr val="tx1"/>
                </a:solidFill>
                <a:latin typeface="Times New Roman" panose="02020603050405020304" pitchFamily="18" charset="0"/>
                <a:ea typeface="標楷體" pitchFamily="65" charset="-120"/>
              </a:rPr>
              <a:t>年度</a:t>
            </a:r>
            <a:r>
              <a:rPr lang="zh-TW" altLang="en-US" sz="5000" dirty="0">
                <a:solidFill>
                  <a:schemeClr val="tx1"/>
                </a:solidFill>
                <a:latin typeface="Times New Roman" panose="02020603050405020304" pitchFamily="18" charset="0"/>
                <a:ea typeface="標楷體" pitchFamily="65" charset="-120"/>
              </a:rPr>
              <a:t>教育部獎勵私立</a:t>
            </a:r>
            <a:r>
              <a:rPr lang="zh-TW" altLang="en-US" sz="5000" dirty="0" smtClean="0">
                <a:solidFill>
                  <a:schemeClr val="tx1"/>
                </a:solidFill>
                <a:latin typeface="Times New Roman" panose="02020603050405020304" pitchFamily="18" charset="0"/>
                <a:ea typeface="標楷體" pitchFamily="65" charset="-120"/>
              </a:rPr>
              <a:t>大學</a:t>
            </a:r>
            <a:r>
              <a:rPr lang="en-US" altLang="zh-TW" sz="5000" dirty="0" smtClean="0">
                <a:solidFill>
                  <a:schemeClr val="tx1"/>
                </a:solidFill>
                <a:latin typeface="Times New Roman" panose="02020603050405020304" pitchFamily="18" charset="0"/>
                <a:ea typeface="標楷體" pitchFamily="65" charset="-120"/>
              </a:rPr>
              <a:t/>
            </a:r>
            <a:br>
              <a:rPr lang="en-US" altLang="zh-TW" sz="5000" dirty="0" smtClean="0">
                <a:solidFill>
                  <a:schemeClr val="tx1"/>
                </a:solidFill>
                <a:latin typeface="Times New Roman" panose="02020603050405020304" pitchFamily="18" charset="0"/>
                <a:ea typeface="標楷體" pitchFamily="65" charset="-120"/>
              </a:rPr>
            </a:br>
            <a:r>
              <a:rPr lang="zh-TW" altLang="en-US" sz="5000" dirty="0" smtClean="0">
                <a:solidFill>
                  <a:schemeClr val="tx1"/>
                </a:solidFill>
                <a:latin typeface="Times New Roman" panose="02020603050405020304" pitchFamily="18" charset="0"/>
                <a:ea typeface="標楷體" pitchFamily="65" charset="-120"/>
              </a:rPr>
              <a:t>校</a:t>
            </a:r>
            <a:r>
              <a:rPr lang="zh-TW" altLang="en-US" sz="5000" dirty="0">
                <a:solidFill>
                  <a:schemeClr val="tx1"/>
                </a:solidFill>
                <a:latin typeface="Times New Roman" panose="02020603050405020304" pitchFamily="18" charset="0"/>
                <a:ea typeface="標楷體" pitchFamily="65" charset="-120"/>
              </a:rPr>
              <a:t>院校務發展計畫</a:t>
            </a:r>
            <a:endParaRPr lang="zh-TW" altLang="en-US" sz="5000" dirty="0">
              <a:solidFill>
                <a:schemeClr val="tx1"/>
              </a:solidFill>
            </a:endParaRPr>
          </a:p>
        </p:txBody>
      </p:sp>
      <p:sp>
        <p:nvSpPr>
          <p:cNvPr id="3" name="副標題 2"/>
          <p:cNvSpPr>
            <a:spLocks noGrp="1"/>
          </p:cNvSpPr>
          <p:nvPr>
            <p:ph type="subTitle" idx="1"/>
          </p:nvPr>
        </p:nvSpPr>
        <p:spPr>
          <a:xfrm>
            <a:off x="0" y="2996952"/>
            <a:ext cx="9144000" cy="1080120"/>
          </a:xfrm>
        </p:spPr>
        <p:txBody>
          <a:bodyPr/>
          <a:lstStyle/>
          <a:p>
            <a:pPr algn="ctr"/>
            <a:r>
              <a:rPr lang="zh-TW" altLang="en-US" sz="50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rPr>
              <a:t>系統說明</a:t>
            </a:r>
            <a:r>
              <a:rPr lang="zh-TW" altLang="en-US" sz="5000" b="1" dirty="0" smtClean="0">
                <a:solidFill>
                  <a:schemeClr val="tx1"/>
                </a:solidFill>
                <a:effectLst>
                  <a:outerShdw blurRad="38100" dist="38100" dir="2700000" algn="tl">
                    <a:srgbClr val="000000">
                      <a:alpha val="43137"/>
                    </a:srgbClr>
                  </a:outerShdw>
                </a:effectLst>
                <a:latin typeface="標楷體" pitchFamily="65" charset="-120"/>
                <a:ea typeface="標楷體" pitchFamily="65" charset="-120"/>
              </a:rPr>
              <a:t>會</a:t>
            </a:r>
            <a:endParaRPr lang="zh-TW" altLang="en-US" sz="50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5" name="Text Box 6"/>
          <p:cNvSpPr txBox="1">
            <a:spLocks noChangeArrowheads="1"/>
          </p:cNvSpPr>
          <p:nvPr/>
        </p:nvSpPr>
        <p:spPr bwMode="auto">
          <a:xfrm>
            <a:off x="3491880" y="6245225"/>
            <a:ext cx="554461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zh-TW" altLang="en-US" b="1" dirty="0">
                <a:solidFill>
                  <a:schemeClr val="bg1"/>
                </a:solidFill>
                <a:latin typeface="Times New Roman" pitchFamily="18" charset="0"/>
                <a:ea typeface="標楷體" pitchFamily="65" charset="-120"/>
                <a:cs typeface="Times New Roman" pitchFamily="18" charset="0"/>
              </a:rPr>
              <a:t>   </a:t>
            </a:r>
            <a:r>
              <a:rPr lang="zh-TW" altLang="en-US" sz="2000" b="1" dirty="0" smtClean="0">
                <a:solidFill>
                  <a:schemeClr val="bg1"/>
                </a:solidFill>
                <a:latin typeface="Times New Roman" pitchFamily="18" charset="0"/>
                <a:ea typeface="標楷體" pitchFamily="65" charset="-120"/>
                <a:cs typeface="Times New Roman" pitchFamily="18" charset="0"/>
              </a:rPr>
              <a:t>國立雲林科技大學獎補助工作小組       </a:t>
            </a:r>
            <a:r>
              <a:rPr lang="en-US" altLang="zh-TW" sz="2000" b="1" dirty="0" smtClean="0">
                <a:solidFill>
                  <a:schemeClr val="bg1"/>
                </a:solidFill>
                <a:latin typeface="Times New Roman" pitchFamily="18" charset="0"/>
                <a:ea typeface="標楷體" pitchFamily="65" charset="-120"/>
                <a:cs typeface="Times New Roman" pitchFamily="18" charset="0"/>
              </a:rPr>
              <a:t>104.9.25</a:t>
            </a:r>
            <a:endParaRPr lang="zh-TW" altLang="en-US" sz="2000" b="1" dirty="0">
              <a:solidFill>
                <a:schemeClr val="bg1"/>
              </a:solidFill>
              <a:latin typeface="Times New Roman" pitchFamily="18" charset="0"/>
              <a:ea typeface="標楷體" pitchFamily="65" charset="-120"/>
              <a:cs typeface="Times New Roman" pitchFamily="18" charset="0"/>
            </a:endParaRPr>
          </a:p>
        </p:txBody>
      </p:sp>
      <p:sp>
        <p:nvSpPr>
          <p:cNvPr id="6" name="Line 7"/>
          <p:cNvSpPr>
            <a:spLocks noChangeShapeType="1"/>
          </p:cNvSpPr>
          <p:nvPr/>
        </p:nvSpPr>
        <p:spPr bwMode="auto">
          <a:xfrm>
            <a:off x="1476375" y="6597650"/>
            <a:ext cx="7488238" cy="0"/>
          </a:xfrm>
          <a:prstGeom prst="line">
            <a:avLst/>
          </a:prstGeom>
          <a:noFill/>
          <a:ln w="57150">
            <a:solidFill>
              <a:srgbClr val="3366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Tree>
    <p:extLst>
      <p:ext uri="{BB962C8B-B14F-4D97-AF65-F5344CB8AC3E}">
        <p14:creationId xmlns:p14="http://schemas.microsoft.com/office/powerpoint/2010/main" val="4128621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712788" lvl="0" indent="-604838">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2-5</a:t>
            </a:r>
            <a:r>
              <a:rPr lang="zh-TW" altLang="en-US" sz="3000" b="1" dirty="0" smtClean="0">
                <a:latin typeface="Times New Roman" panose="02020603050405020304" pitchFamily="18" charset="0"/>
                <a:ea typeface="標楷體" panose="03000509000000000000" pitchFamily="65" charset="-120"/>
                <a:cs typeface="Times New Roman" pitchFamily="18" charset="0"/>
              </a:rPr>
              <a:t> 上傳</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r>
              <a:rPr lang="zh-TW" altLang="en-US" sz="3000" b="1" dirty="0" smtClean="0">
                <a:latin typeface="Times New Roman" panose="02020603050405020304" pitchFamily="18" charset="0"/>
                <a:ea typeface="標楷體" panose="03000509000000000000" pitchFamily="65" charset="-120"/>
                <a:cs typeface="Times New Roman" pitchFamily="18" charset="0"/>
              </a:rPr>
              <a:t>寄送</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r>
              <a:rPr lang="zh-TW" altLang="en-US" sz="3000" b="1" dirty="0" smtClean="0">
                <a:latin typeface="Times New Roman" panose="02020603050405020304" pitchFamily="18" charset="0"/>
                <a:ea typeface="標楷體" panose="03000509000000000000" pitchFamily="65" charset="-120"/>
                <a:cs typeface="Times New Roman" pitchFamily="18" charset="0"/>
              </a:rPr>
              <a:t>薪資</a:t>
            </a:r>
            <a:r>
              <a:rPr lang="zh-TW" altLang="en-US" sz="3000" b="1" dirty="0">
                <a:latin typeface="Times New Roman" panose="02020603050405020304" pitchFamily="18" charset="0"/>
                <a:ea typeface="標楷體" panose="03000509000000000000" pitchFamily="65" charset="-120"/>
                <a:cs typeface="Times New Roman" pitchFamily="18" charset="0"/>
              </a:rPr>
              <a:t>帳冊</a:t>
            </a:r>
            <a:r>
              <a:rPr lang="zh-TW" altLang="en-US" sz="3000" b="1" dirty="0" smtClean="0">
                <a:latin typeface="Times New Roman" panose="02020603050405020304" pitchFamily="18" charset="0"/>
                <a:ea typeface="標楷體" panose="03000509000000000000" pitchFamily="65" charset="-120"/>
                <a:cs typeface="Times New Roman" pitchFamily="18" charset="0"/>
              </a:rPr>
              <a:t>及相關</a:t>
            </a:r>
            <a:r>
              <a:rPr lang="zh-TW" altLang="en-US" sz="3000" b="1" dirty="0">
                <a:latin typeface="Times New Roman" panose="02020603050405020304" pitchFamily="18" charset="0"/>
                <a:ea typeface="標楷體" panose="03000509000000000000" pitchFamily="65" charset="-120"/>
                <a:cs typeface="Times New Roman" pitchFamily="18" charset="0"/>
              </a:rPr>
              <a:t>辦法</a:t>
            </a:r>
          </a:p>
          <a:p>
            <a:r>
              <a:rPr lang="zh-TW" altLang="en-US" sz="3000" dirty="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a:t>
            </a:r>
            <a:r>
              <a:rPr lang="zh-TW" altLang="en-US" sz="3000" dirty="0" smtClean="0">
                <a:solidFill>
                  <a:srgbClr val="FF0000"/>
                </a:solidFill>
                <a:latin typeface="Times New Roman" panose="02020603050405020304" pitchFamily="18" charset="0"/>
                <a:ea typeface="標楷體" panose="03000509000000000000" pitchFamily="65" charset="-120"/>
              </a:rPr>
              <a:t>日</a:t>
            </a:r>
            <a:r>
              <a:rPr lang="zh-TW" altLang="en-US" sz="3000" dirty="0">
                <a:solidFill>
                  <a:srgbClr val="FF0000"/>
                </a:solidFill>
                <a:latin typeface="Times New Roman" panose="02020603050405020304" pitchFamily="18" charset="0"/>
                <a:ea typeface="標楷體" panose="03000509000000000000" pitchFamily="65" charset="-120"/>
              </a:rPr>
              <a:t>至</a:t>
            </a:r>
            <a:r>
              <a:rPr lang="en-US" altLang="zh-TW" sz="3000" dirty="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4</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上</a:t>
            </a:r>
            <a:r>
              <a:rPr lang="zh-TW" altLang="en-US" sz="2500" dirty="0" smtClean="0">
                <a:latin typeface="Times New Roman" panose="02020603050405020304" pitchFamily="18" charset="0"/>
                <a:ea typeface="標楷體" panose="03000509000000000000" pitchFamily="65" charset="-120"/>
              </a:rPr>
              <a:t>傳</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寄送</a:t>
            </a:r>
            <a:r>
              <a:rPr lang="en-US" altLang="zh-TW" sz="2500" dirty="0" smtClean="0">
                <a:latin typeface="Times New Roman" panose="02020603050405020304" pitchFamily="18" charset="0"/>
                <a:ea typeface="標楷體" panose="03000509000000000000" pitchFamily="65" charset="-120"/>
              </a:rPr>
              <a:t>)</a:t>
            </a:r>
            <a:r>
              <a:rPr lang="zh-TW" altLang="en-US" sz="2500" dirty="0" smtClean="0">
                <a:latin typeface="Times New Roman" panose="02020603050405020304" pitchFamily="18" charset="0"/>
                <a:ea typeface="標楷體" panose="03000509000000000000" pitchFamily="65" charset="-120"/>
              </a:rPr>
              <a:t>異</a:t>
            </a:r>
            <a:r>
              <a:rPr lang="zh-TW" altLang="en-US" sz="2500" dirty="0">
                <a:latin typeface="Times New Roman" panose="02020603050405020304" pitchFamily="18" charset="0"/>
                <a:ea typeface="標楷體" panose="03000509000000000000" pitchFamily="65" charset="-120"/>
              </a:rPr>
              <a:t>動專任教師、異動專任專業技術人員、異動專案教學人員</a:t>
            </a:r>
            <a:r>
              <a:rPr lang="zh-TW" altLang="en-US" sz="2500" dirty="0" smtClean="0">
                <a:latin typeface="Times New Roman" panose="02020603050405020304" pitchFamily="18" charset="0"/>
                <a:ea typeface="標楷體" panose="03000509000000000000" pitchFamily="65" charset="-120"/>
              </a:rPr>
              <a:t>、</a:t>
            </a:r>
            <a:r>
              <a:rPr lang="zh-TW" altLang="en-US" sz="2500" b="1" dirty="0" smtClean="0">
                <a:latin typeface="Times New Roman" panose="02020603050405020304" pitchFamily="18" charset="0"/>
                <a:ea typeface="標楷體" panose="03000509000000000000" pitchFamily="65" charset="-120"/>
              </a:rPr>
              <a:t>全校職員</a:t>
            </a:r>
            <a:r>
              <a:rPr lang="zh-TW" altLang="en-US" sz="2500" dirty="0" smtClean="0">
                <a:latin typeface="Times New Roman" panose="02020603050405020304" pitchFamily="18" charset="0"/>
                <a:ea typeface="標楷體" panose="03000509000000000000" pitchFamily="65" charset="-120"/>
              </a:rPr>
              <a:t>等之</a:t>
            </a:r>
            <a:r>
              <a:rPr lang="en-US" altLang="zh-TW" sz="2500" dirty="0">
                <a:latin typeface="Times New Roman" panose="02020603050405020304" pitchFamily="18" charset="0"/>
                <a:ea typeface="標楷體" panose="03000509000000000000" pitchFamily="65" charset="-120"/>
              </a:rPr>
              <a:t>10</a:t>
            </a:r>
            <a:r>
              <a:rPr lang="zh-TW" altLang="en-US" sz="2500" dirty="0">
                <a:latin typeface="Times New Roman" panose="02020603050405020304" pitchFamily="18" charset="0"/>
                <a:ea typeface="標楷體" panose="03000509000000000000" pitchFamily="65" charset="-120"/>
              </a:rPr>
              <a:t>月薪資</a:t>
            </a:r>
            <a:r>
              <a:rPr lang="zh-TW" altLang="en-US" sz="2500" dirty="0" smtClean="0">
                <a:latin typeface="Times New Roman" panose="02020603050405020304" pitchFamily="18" charset="0"/>
                <a:ea typeface="標楷體" panose="03000509000000000000" pitchFamily="65" charset="-120"/>
              </a:rPr>
              <a:t>帳冊及異動兼任教師、異動兼任專業技術人員等之</a:t>
            </a:r>
            <a:r>
              <a:rPr lang="en-US" altLang="zh-TW" sz="2500" dirty="0" smtClean="0">
                <a:latin typeface="Times New Roman" panose="02020603050405020304" pitchFamily="18" charset="0"/>
                <a:ea typeface="標楷體" panose="03000509000000000000" pitchFamily="65" charset="-120"/>
              </a:rPr>
              <a:t>10(11)</a:t>
            </a:r>
            <a:r>
              <a:rPr lang="zh-TW" altLang="en-US" sz="2500" dirty="0" smtClean="0">
                <a:latin typeface="Times New Roman" panose="02020603050405020304" pitchFamily="18" charset="0"/>
                <a:ea typeface="標楷體" panose="03000509000000000000" pitchFamily="65" charset="-120"/>
              </a:rPr>
              <a:t>月薪資帳冊。</a:t>
            </a:r>
          </a:p>
          <a:p>
            <a:r>
              <a:rPr lang="zh-TW" altLang="en-US" sz="2500" dirty="0" smtClean="0">
                <a:latin typeface="Times New Roman" panose="02020603050405020304" pitchFamily="18" charset="0"/>
                <a:ea typeface="標楷體" panose="03000509000000000000" pitchFamily="65" charset="-120"/>
              </a:rPr>
              <a:t>上</a:t>
            </a:r>
            <a:r>
              <a:rPr lang="zh-TW" altLang="en-US" sz="2500" dirty="0">
                <a:latin typeface="Times New Roman" panose="02020603050405020304" pitchFamily="18" charset="0"/>
                <a:ea typeface="標楷體" panose="03000509000000000000" pitchFamily="65" charset="-120"/>
              </a:rPr>
              <a:t>傳「組織規程</a:t>
            </a:r>
            <a:r>
              <a:rPr lang="zh-TW" altLang="en-US" sz="2500" dirty="0" smtClean="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「獎勵教師研究、進修」、「研究生獎助學金」、「工讀助學金」等相關辦法</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pPr marL="449263" lvl="0" indent="-366713">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2-6</a:t>
            </a:r>
            <a:r>
              <a:rPr lang="zh-TW" altLang="en-US" sz="3000" b="1" dirty="0" smtClean="0">
                <a:latin typeface="Times New Roman" panose="02020603050405020304" pitchFamily="18" charset="0"/>
                <a:ea typeface="標楷體" panose="03000509000000000000" pitchFamily="65" charset="-120"/>
                <a:cs typeface="Times New Roman" pitchFamily="18" charset="0"/>
              </a:rPr>
              <a:t> </a:t>
            </a:r>
            <a:r>
              <a:rPr lang="zh-TW" altLang="en-US" sz="3000" b="1" dirty="0">
                <a:latin typeface="Times New Roman" panose="02020603050405020304" pitchFamily="18" charset="0"/>
                <a:ea typeface="標楷體" panose="03000509000000000000" pitchFamily="65" charset="-120"/>
                <a:cs typeface="Times New Roman" pitchFamily="18" charset="0"/>
              </a:rPr>
              <a:t>審查薪資帳冊</a:t>
            </a:r>
          </a:p>
          <a:p>
            <a:r>
              <a:rPr lang="zh-TW" altLang="en-US" sz="3000" dirty="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7</a:t>
            </a:r>
            <a:r>
              <a:rPr lang="zh-TW" altLang="en-US" sz="3000" dirty="0" smtClean="0">
                <a:solidFill>
                  <a:srgbClr val="FF0000"/>
                </a:solidFill>
                <a:latin typeface="Times New Roman" panose="02020603050405020304" pitchFamily="18" charset="0"/>
                <a:ea typeface="標楷體" panose="03000509000000000000" pitchFamily="65" charset="-120"/>
              </a:rPr>
              <a:t>日</a:t>
            </a:r>
            <a:r>
              <a:rPr lang="zh-TW" altLang="en-US" sz="3000" dirty="0">
                <a:solidFill>
                  <a:srgbClr val="FF0000"/>
                </a:solidFill>
                <a:latin typeface="Times New Roman" panose="02020603050405020304" pitchFamily="18" charset="0"/>
                <a:ea typeface="標楷體" panose="03000509000000000000" pitchFamily="65" charset="-120"/>
              </a:rPr>
              <a:t>至</a:t>
            </a:r>
            <a:r>
              <a:rPr lang="en-US" altLang="zh-TW" sz="3000" dirty="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經審查後發現有疑慮者，請於時限內回覆說明。</a:t>
            </a:r>
          </a:p>
          <a:p>
            <a:endParaRPr lang="zh-TW" altLang="en-US"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9</a:t>
            </a:fld>
            <a:endParaRPr lang="zh-TW" altLang="en-US" b="1" dirty="0"/>
          </a:p>
        </p:txBody>
      </p:sp>
      <p:sp>
        <p:nvSpPr>
          <p:cNvPr id="5" name="文字方塊 4"/>
          <p:cNvSpPr txBox="1"/>
          <p:nvPr/>
        </p:nvSpPr>
        <p:spPr>
          <a:xfrm>
            <a:off x="-36512" y="6516052"/>
            <a:ext cx="2736304"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184608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533400" lvl="0" indent="-442913">
              <a:buNone/>
            </a:pPr>
            <a:r>
              <a:rPr lang="en-US" altLang="zh-TW" sz="3000" b="1" dirty="0">
                <a:latin typeface="Times New Roman" panose="02020603050405020304" pitchFamily="18" charset="0"/>
                <a:ea typeface="標楷體" panose="03000509000000000000" pitchFamily="65" charset="-120"/>
                <a:cs typeface="Times New Roman" pitchFamily="18" charset="0"/>
              </a:rPr>
              <a:t>2-7 </a:t>
            </a:r>
            <a:r>
              <a:rPr lang="zh-TW" altLang="en-US" sz="3000" b="1" dirty="0">
                <a:latin typeface="Times New Roman" panose="02020603050405020304" pitchFamily="18" charset="0"/>
                <a:ea typeface="標楷體" panose="03000509000000000000" pitchFamily="65" charset="-120"/>
                <a:cs typeface="Times New Roman" pitchFamily="18" charset="0"/>
              </a:rPr>
              <a:t>實地量化訪視</a:t>
            </a:r>
          </a:p>
          <a:p>
            <a:r>
              <a:rPr lang="zh-TW" altLang="en-US" sz="3000" dirty="0">
                <a:latin typeface="Times New Roman" panose="02020603050405020304" pitchFamily="18" charset="0"/>
                <a:ea typeface="標楷體" panose="03000509000000000000" pitchFamily="65" charset="-120"/>
              </a:rPr>
              <a:t>日期：</a:t>
            </a:r>
            <a:r>
              <a:rPr lang="en-US" altLang="zh-TW" sz="3000" dirty="0">
                <a:solidFill>
                  <a:srgbClr val="FF0000"/>
                </a:solidFill>
                <a:latin typeface="Times New Roman" panose="02020603050405020304" pitchFamily="18" charset="0"/>
                <a:ea typeface="標楷體" panose="03000509000000000000" pitchFamily="65" charset="-120"/>
              </a:rPr>
              <a:t>104</a:t>
            </a:r>
            <a:r>
              <a:rPr lang="zh-TW" altLang="en-US" sz="3000" dirty="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23</a:t>
            </a:r>
            <a:r>
              <a:rPr lang="zh-TW" altLang="en-US" sz="3000" dirty="0">
                <a:solidFill>
                  <a:srgbClr val="FF0000"/>
                </a:solidFill>
                <a:latin typeface="Times New Roman" panose="02020603050405020304" pitchFamily="18" charset="0"/>
                <a:ea typeface="標楷體" panose="03000509000000000000" pitchFamily="65" charset="-120"/>
              </a:rPr>
              <a:t>日至</a:t>
            </a:r>
            <a:r>
              <a:rPr lang="en-US" altLang="zh-TW" sz="3000" dirty="0">
                <a:solidFill>
                  <a:srgbClr val="FF0000"/>
                </a:solidFill>
                <a:latin typeface="Times New Roman" panose="02020603050405020304" pitchFamily="18" charset="0"/>
                <a:ea typeface="標楷體" panose="03000509000000000000" pitchFamily="65" charset="-120"/>
              </a:rPr>
              <a:t>12</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3</a:t>
            </a:r>
            <a:r>
              <a:rPr lang="zh-TW" altLang="en-US" sz="3000" dirty="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查核委員至學校進行實地資料訪視作業。</a:t>
            </a:r>
            <a:endParaRPr lang="en-US" altLang="zh-TW" sz="2500" dirty="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a:p>
            <a:pPr marL="434975" indent="-352425">
              <a:buNone/>
            </a:pPr>
            <a:r>
              <a:rPr lang="en-US" altLang="zh-TW" sz="3000" b="1" dirty="0">
                <a:latin typeface="Times New Roman" panose="02020603050405020304" pitchFamily="18" charset="0"/>
                <a:ea typeface="標楷體" panose="03000509000000000000" pitchFamily="65" charset="-120"/>
                <a:cs typeface="Times New Roman" pitchFamily="18" charset="0"/>
              </a:rPr>
              <a:t>2-8 </a:t>
            </a:r>
            <a:r>
              <a:rPr lang="zh-TW" altLang="en-US" sz="3000" b="1" dirty="0">
                <a:latin typeface="Times New Roman" panose="02020603050405020304" pitchFamily="18" charset="0"/>
                <a:ea typeface="標楷體" panose="03000509000000000000" pitchFamily="65" charset="-120"/>
                <a:cs typeface="Times New Roman" pitchFamily="18" charset="0"/>
              </a:rPr>
              <a:t>受理訪視學校發文修正</a:t>
            </a:r>
          </a:p>
          <a:p>
            <a:r>
              <a:rPr lang="zh-TW" altLang="en-US" sz="3000" dirty="0">
                <a:latin typeface="Times New Roman" panose="02020603050405020304" pitchFamily="18" charset="0"/>
                <a:ea typeface="標楷體" panose="03000509000000000000" pitchFamily="65" charset="-120"/>
              </a:rPr>
              <a:t>日期：</a:t>
            </a:r>
            <a:r>
              <a:rPr lang="en-US" altLang="zh-TW" sz="3000" dirty="0">
                <a:solidFill>
                  <a:srgbClr val="FF0000"/>
                </a:solidFill>
                <a:latin typeface="Times New Roman" panose="02020603050405020304" pitchFamily="18" charset="0"/>
                <a:ea typeface="標楷體" panose="03000509000000000000" pitchFamily="65" charset="-120"/>
              </a:rPr>
              <a:t>104</a:t>
            </a:r>
            <a:r>
              <a:rPr lang="zh-TW" altLang="en-US" sz="3000" dirty="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23</a:t>
            </a:r>
            <a:r>
              <a:rPr lang="zh-TW" altLang="en-US" sz="3000" dirty="0">
                <a:solidFill>
                  <a:srgbClr val="FF0000"/>
                </a:solidFill>
                <a:latin typeface="Times New Roman" panose="02020603050405020304" pitchFamily="18" charset="0"/>
                <a:ea typeface="標楷體" panose="03000509000000000000" pitchFamily="65" charset="-120"/>
              </a:rPr>
              <a:t>日至</a:t>
            </a:r>
            <a:r>
              <a:rPr lang="en-US" altLang="zh-TW" sz="3000" dirty="0">
                <a:solidFill>
                  <a:srgbClr val="FF0000"/>
                </a:solidFill>
                <a:latin typeface="Times New Roman" panose="02020603050405020304" pitchFamily="18" charset="0"/>
                <a:ea typeface="標楷體" panose="03000509000000000000" pitchFamily="65" charset="-120"/>
              </a:rPr>
              <a:t>12</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經訪視後發現資料填報有疑慮者，請於時限內回覆說明。</a:t>
            </a:r>
            <a:endParaRPr lang="en-US" altLang="zh-TW" sz="2500" dirty="0">
              <a:latin typeface="Times New Roman" panose="02020603050405020304" pitchFamily="18" charset="0"/>
              <a:ea typeface="標楷體" panose="03000509000000000000" pitchFamily="65" charset="-120"/>
            </a:endParaRPr>
          </a:p>
          <a:p>
            <a:r>
              <a:rPr lang="zh-TW" altLang="en-US" sz="2500" b="1" dirty="0">
                <a:latin typeface="Times New Roman" panose="02020603050405020304" pitchFamily="18" charset="0"/>
                <a:ea typeface="標楷體" panose="03000509000000000000" pitchFamily="65" charset="-120"/>
              </a:rPr>
              <a:t>僅</a:t>
            </a:r>
            <a:r>
              <a:rPr lang="zh-TW" altLang="en-US" sz="2500" dirty="0">
                <a:latin typeface="Times New Roman" panose="02020603050405020304" pitchFamily="18" charset="0"/>
                <a:ea typeface="標楷體" panose="03000509000000000000" pitchFamily="65" charset="-120"/>
              </a:rPr>
              <a:t>受理訪視學校發文修正，</a:t>
            </a:r>
            <a:r>
              <a:rPr lang="zh-TW" altLang="en-US" sz="2500" b="1" dirty="0">
                <a:latin typeface="Times New Roman" panose="02020603050405020304" pitchFamily="18" charset="0"/>
                <a:ea typeface="標楷體" panose="03000509000000000000" pitchFamily="65" charset="-120"/>
              </a:rPr>
              <a:t>公文一式兩份，公文正本及補件資料一份予教育部</a:t>
            </a:r>
            <a:r>
              <a:rPr lang="zh-TW" altLang="en-US" sz="2500" b="1" dirty="0" smtClean="0">
                <a:latin typeface="Times New Roman" panose="02020603050405020304" pitchFamily="18" charset="0"/>
                <a:ea typeface="標楷體" panose="03000509000000000000" pitchFamily="65" charset="-120"/>
              </a:rPr>
              <a:t>、公文副本</a:t>
            </a:r>
            <a:r>
              <a:rPr lang="zh-TW" altLang="en-US" sz="2500" b="1" dirty="0">
                <a:latin typeface="Times New Roman" panose="02020603050405020304" pitchFamily="18" charset="0"/>
                <a:ea typeface="標楷體" panose="03000509000000000000" pitchFamily="65" charset="-120"/>
              </a:rPr>
              <a:t>及補件資料一份予國立雲林科技大學私立大學校院獎補助作業小組</a:t>
            </a:r>
            <a:r>
              <a:rPr lang="zh-TW" altLang="en-US" sz="2500" dirty="0">
                <a:latin typeface="Times New Roman" panose="02020603050405020304" pitchFamily="18" charset="0"/>
                <a:ea typeface="標楷體" panose="03000509000000000000" pitchFamily="65" charset="-120"/>
              </a:rPr>
              <a:t>。</a:t>
            </a:r>
            <a:endParaRPr lang="en-US" altLang="zh-TW" sz="2500" dirty="0">
              <a:solidFill>
                <a:srgbClr val="FF0000"/>
              </a:solidFill>
              <a:latin typeface="Times New Roman" panose="02020603050405020304" pitchFamily="18" charset="0"/>
              <a:ea typeface="標楷體" panose="03000509000000000000" pitchFamily="65" charset="-120"/>
            </a:endParaRPr>
          </a:p>
          <a:p>
            <a:pPr marL="434975" indent="-352425">
              <a:buNone/>
            </a:pPr>
            <a:endParaRPr lang="en-US" altLang="zh-TW" sz="2500" dirty="0">
              <a:solidFill>
                <a:srgbClr val="FF0000"/>
              </a:solidFill>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10</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25344"/>
            <a:ext cx="259494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393776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390525" indent="-307975">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3-1 </a:t>
            </a:r>
            <a:r>
              <a:rPr lang="zh-TW" altLang="en-US" sz="3000" b="1" dirty="0" smtClean="0">
                <a:latin typeface="Times New Roman" panose="02020603050405020304" pitchFamily="18" charset="0"/>
                <a:ea typeface="標楷體" panose="03000509000000000000" pitchFamily="65" charset="-120"/>
                <a:cs typeface="Times New Roman" pitchFamily="18" charset="0"/>
              </a:rPr>
              <a:t>第二次檢視</a:t>
            </a:r>
          </a:p>
          <a:p>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105</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4</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8</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第二次</a:t>
            </a:r>
            <a:r>
              <a:rPr lang="zh-TW" altLang="en-US" sz="3000" dirty="0">
                <a:latin typeface="Times New Roman" panose="02020603050405020304" pitchFamily="18" charset="0"/>
                <a:ea typeface="標楷體" panose="03000509000000000000" pitchFamily="65" charset="-120"/>
              </a:rPr>
              <a:t>檢視量化基本資料</a:t>
            </a:r>
            <a:r>
              <a:rPr lang="zh-TW" altLang="en-US" sz="3000" dirty="0" smtClean="0">
                <a:latin typeface="Times New Roman" panose="02020603050405020304" pitchFamily="18" charset="0"/>
                <a:ea typeface="標楷體" panose="03000509000000000000" pitchFamily="65" charset="-120"/>
              </a:rPr>
              <a:t>。</a:t>
            </a:r>
            <a:endParaRPr lang="en-US" altLang="zh-TW" sz="3000" dirty="0" smtClean="0">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可檢視全部表冊，新匯入之</a:t>
            </a:r>
            <a:r>
              <a:rPr lang="zh-TW" altLang="en-US" sz="3000" dirty="0">
                <a:latin typeface="Times New Roman" panose="02020603050405020304" pitchFamily="18" charset="0"/>
                <a:ea typeface="標楷體" panose="03000509000000000000" pitchFamily="65" charset="-120"/>
              </a:rPr>
              <a:t>表冊如下：</a:t>
            </a:r>
            <a:endParaRPr lang="en-US" altLang="zh-TW" sz="3000" dirty="0">
              <a:latin typeface="Times New Roman" panose="02020603050405020304" pitchFamily="18" charset="0"/>
              <a:ea typeface="標楷體" panose="03000509000000000000" pitchFamily="65" charset="-120"/>
            </a:endParaRPr>
          </a:p>
          <a:p>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11</a:t>
            </a:fld>
            <a:endParaRPr lang="zh-TW" altLang="en-US" b="1" dirty="0"/>
          </a:p>
        </p:txBody>
      </p:sp>
      <p:sp>
        <p:nvSpPr>
          <p:cNvPr id="5" name="文字方塊 4"/>
          <p:cNvSpPr txBox="1"/>
          <p:nvPr/>
        </p:nvSpPr>
        <p:spPr>
          <a:xfrm>
            <a:off x="-36512" y="6516052"/>
            <a:ext cx="460851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4-5</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66-67</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71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graphicFrame>
        <p:nvGraphicFramePr>
          <p:cNvPr id="6" name="表格 5"/>
          <p:cNvGraphicFramePr>
            <a:graphicFrameLocks noGrp="1"/>
          </p:cNvGraphicFramePr>
          <p:nvPr>
            <p:extLst>
              <p:ext uri="{D42A27DB-BD31-4B8C-83A1-F6EECF244321}">
                <p14:modId xmlns:p14="http://schemas.microsoft.com/office/powerpoint/2010/main" val="2634592938"/>
              </p:ext>
            </p:extLst>
          </p:nvPr>
        </p:nvGraphicFramePr>
        <p:xfrm>
          <a:off x="899592" y="3645024"/>
          <a:ext cx="7992888" cy="1866900"/>
        </p:xfrm>
        <a:graphic>
          <a:graphicData uri="http://schemas.openxmlformats.org/drawingml/2006/table">
            <a:tbl>
              <a:tblPr firstRow="1" bandRow="1">
                <a:tableStyleId>{5940675A-B579-460E-94D1-54222C63F5DA}</a:tableStyleId>
              </a:tblPr>
              <a:tblGrid>
                <a:gridCol w="942406"/>
                <a:gridCol w="7050482"/>
              </a:tblGrid>
              <a:tr h="390525">
                <a:tc>
                  <a:txBody>
                    <a:bodyPr/>
                    <a:lstStyle/>
                    <a:p>
                      <a:pPr marL="0" algn="ctr" rtl="0" eaLnBrk="1" fontAlgn="ctr" latinLnBrk="0" hangingPunct="1"/>
                      <a:r>
                        <a:rPr kumimoji="0" lang="zh-TW" altLang="en-US" sz="30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tc>
                <a:tc>
                  <a:txBody>
                    <a:bodyPr/>
                    <a:lstStyle/>
                    <a:p>
                      <a:pPr marL="0" algn="ctr" rtl="0" eaLnBrk="1" fontAlgn="ctr" latinLnBrk="0" hangingPunct="1"/>
                      <a:r>
                        <a:rPr kumimoji="0" lang="zh-TW" altLang="en-US" sz="30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tc>
              </a:tr>
              <a:tr h="370840">
                <a:tc>
                  <a:txBody>
                    <a:bodyPr/>
                    <a:lstStyle/>
                    <a:p>
                      <a:pPr marL="0" algn="ctr" rtl="0" eaLnBrk="1" fontAlgn="ctr" latinLnBrk="0" hangingPunct="1"/>
                      <a:r>
                        <a:rPr kumimoji="0" 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p>
                  </a:txBody>
                  <a:tcPr marL="9525" marR="9525" marT="9525" marB="0" anchor="ctr"/>
                </a:tc>
                <a:tc>
                  <a:txBody>
                    <a:bodyPr/>
                    <a:lstStyle/>
                    <a:p>
                      <a:pPr marL="0" algn="l" rtl="0" eaLnBrk="1" fontAlgn="ctr" latinLnBrk="0" hangingPunct="1"/>
                      <a:r>
                        <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經費</a:t>
                      </a:r>
                      <a:r>
                        <a:rPr kumimoji="0" lang="en-US" altLang="zh-TW"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助學措施統計表</a:t>
                      </a:r>
                      <a:r>
                        <a:rPr kumimoji="0" lang="zh-TW" altLang="en-US" sz="3000" b="1" i="0"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（弱勢學生助學金</a:t>
                      </a:r>
                      <a:r>
                        <a:rPr kumimoji="0" lang="zh-TW" altLang="en-US" sz="3000" b="1" i="0" u="none" strike="noStrike" kern="1200" dirty="0">
                          <a:solidFill>
                            <a:srgbClr val="FF0000"/>
                          </a:solidFill>
                          <a:effectLst/>
                          <a:latin typeface="Times New Roman" panose="02020603050405020304" pitchFamily="18" charset="0"/>
                          <a:ea typeface="+mn-ea"/>
                          <a:cs typeface="Times New Roman" panose="02020603050405020304" pitchFamily="18" charset="0"/>
                        </a:rPr>
                        <a:t>）</a:t>
                      </a:r>
                    </a:p>
                  </a:txBody>
                  <a:tcPr marL="9525" marR="9525" marT="9525" marB="0" anchor="ctr"/>
                </a:tc>
              </a:tr>
              <a:tr h="370840">
                <a:tc>
                  <a:txBody>
                    <a:bodyPr/>
                    <a:lstStyle/>
                    <a:p>
                      <a:pPr marL="0" algn="ctr" rtl="0" eaLnBrk="1" fontAlgn="ctr" latinLnBrk="0" hangingPunct="1"/>
                      <a:r>
                        <a:rPr kumimoji="0" 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tc>
                <a:tc>
                  <a:txBody>
                    <a:bodyPr/>
                    <a:lstStyle/>
                    <a:p>
                      <a:pPr marL="0" algn="l" rtl="0" eaLnBrk="1" fontAlgn="ctr" latinLnBrk="0" hangingPunct="1"/>
                      <a:r>
                        <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教學</a:t>
                      </a:r>
                      <a:r>
                        <a:rPr kumimoji="0" lang="en-US" altLang="zh-TW"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學校教學研究及訓輔支出</a:t>
                      </a:r>
                      <a:r>
                        <a:rPr kumimoji="0" lang="zh-TW" altLang="en-US" sz="3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統計表</a:t>
                      </a:r>
                      <a:endPar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r h="370840">
                <a:tc>
                  <a:txBody>
                    <a:bodyPr/>
                    <a:lstStyle/>
                    <a:p>
                      <a:pPr marL="0" algn="ctr" rtl="0" eaLnBrk="1" fontAlgn="ctr" latinLnBrk="0" hangingPunct="1"/>
                      <a:r>
                        <a:rPr kumimoji="0" 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a:t>
                      </a:r>
                    </a:p>
                  </a:txBody>
                  <a:tcPr marL="9525" marR="9525" marT="9525" marB="0" anchor="ctr"/>
                </a:tc>
                <a:tc>
                  <a:txBody>
                    <a:bodyPr/>
                    <a:lstStyle/>
                    <a:p>
                      <a:pPr marL="0" algn="l" rtl="0" eaLnBrk="1" fontAlgn="ctr" latinLnBrk="0" hangingPunct="1"/>
                      <a:r>
                        <a:rPr kumimoji="0" lang="zh-TW" altLang="en-US" sz="3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3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3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境外生人</a:t>
                      </a:r>
                      <a:r>
                        <a:rPr kumimoji="0" lang="zh-TW" altLang="en-US" sz="3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數明細</a:t>
                      </a:r>
                      <a:r>
                        <a:rPr kumimoji="0" lang="zh-TW" altLang="en-US" sz="30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表</a:t>
                      </a:r>
                      <a:endParaRPr kumimoji="0" lang="zh-TW" altLang="en-US" sz="3000" b="1"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49347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3-2</a:t>
            </a:r>
            <a:r>
              <a:rPr lang="zh-TW" altLang="en-US" sz="3000" b="1" dirty="0" smtClean="0">
                <a:latin typeface="Times New Roman" panose="02020603050405020304" pitchFamily="18" charset="0"/>
                <a:ea typeface="標楷體" panose="03000509000000000000" pitchFamily="65" charset="-120"/>
                <a:cs typeface="Times New Roman" pitchFamily="18" charset="0"/>
              </a:rPr>
              <a:t> 列印報部量化資料</a:t>
            </a:r>
          </a:p>
          <a:p>
            <a:r>
              <a:rPr lang="zh-TW" altLang="en-US" sz="3000" dirty="0" smtClean="0">
                <a:latin typeface="Times New Roman" panose="02020603050405020304" pitchFamily="18" charset="0"/>
                <a:ea typeface="標楷體" panose="03000509000000000000" pitchFamily="65" charset="-120"/>
              </a:rPr>
              <a:t>日期</a:t>
            </a:r>
            <a:r>
              <a:rPr lang="zh-TW" altLang="en-US" sz="3000" dirty="0">
                <a:latin typeface="Times New Roman" panose="02020603050405020304" pitchFamily="18" charset="0"/>
                <a:ea typeface="標楷體" panose="03000509000000000000" pitchFamily="65" charset="-120"/>
              </a:rPr>
              <a:t>：</a:t>
            </a:r>
            <a:r>
              <a:rPr lang="en-US" altLang="zh-TW" sz="3000" dirty="0" smtClean="0">
                <a:solidFill>
                  <a:srgbClr val="FF0000"/>
                </a:solidFill>
                <a:latin typeface="Times New Roman" panose="02020603050405020304" pitchFamily="18" charset="0"/>
                <a:ea typeface="標楷體" panose="03000509000000000000" pitchFamily="65" charset="-120"/>
              </a:rPr>
              <a:t>105</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4</a:t>
            </a:r>
            <a:r>
              <a:rPr lang="zh-TW" altLang="en-US" sz="3000" dirty="0" smtClean="0">
                <a:solidFill>
                  <a:srgbClr val="FF0000"/>
                </a:solidFill>
                <a:latin typeface="Times New Roman" panose="02020603050405020304" pitchFamily="18" charset="0"/>
                <a:ea typeface="標楷體" panose="03000509000000000000" pitchFamily="65" charset="-120"/>
              </a:rPr>
              <a:t>日</a:t>
            </a:r>
            <a:r>
              <a:rPr lang="zh-TW" altLang="en-US" sz="3000" dirty="0">
                <a:solidFill>
                  <a:srgbClr val="FF0000"/>
                </a:solidFill>
                <a:latin typeface="Times New Roman" panose="02020603050405020304" pitchFamily="18" charset="0"/>
                <a:ea typeface="標楷體" panose="03000509000000000000" pitchFamily="65" charset="-120"/>
              </a:rPr>
              <a:t>至</a:t>
            </a:r>
            <a:r>
              <a:rPr lang="en-US" altLang="zh-TW" sz="3000" dirty="0">
                <a:solidFill>
                  <a:srgbClr val="FF0000"/>
                </a:solidFill>
                <a:latin typeface="Times New Roman" panose="02020603050405020304" pitchFamily="18" charset="0"/>
                <a:ea typeface="標楷體" panose="03000509000000000000" pitchFamily="65" charset="-120"/>
              </a:rPr>
              <a:t>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13</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3000" dirty="0">
                <a:latin typeface="Times New Roman" panose="02020603050405020304" pitchFamily="18" charset="0"/>
                <a:ea typeface="標楷體" panose="03000509000000000000" pitchFamily="65" charset="-120"/>
              </a:rPr>
              <a:t>請學校依時限將所填各項校務基本量化資料表印</a:t>
            </a:r>
            <a:r>
              <a:rPr lang="zh-TW" altLang="en-US" sz="3000" dirty="0" smtClean="0">
                <a:latin typeface="Times New Roman" panose="02020603050405020304" pitchFamily="18" charset="0"/>
                <a:ea typeface="標楷體" panose="03000509000000000000" pitchFamily="65" charset="-120"/>
              </a:rPr>
              <a:t>出</a:t>
            </a:r>
            <a:r>
              <a:rPr lang="en-US" altLang="zh-TW" sz="3000" dirty="0" smtClean="0">
                <a:latin typeface="Times New Roman" panose="02020603050405020304" pitchFamily="18" charset="0"/>
                <a:ea typeface="標楷體" panose="03000509000000000000" pitchFamily="65" charset="-120"/>
              </a:rPr>
              <a:t>(</a:t>
            </a:r>
            <a:r>
              <a:rPr lang="zh-TW" altLang="en-US" sz="3000" dirty="0">
                <a:latin typeface="Times New Roman" panose="02020603050405020304" pitchFamily="18" charset="0"/>
                <a:ea typeface="標楷體" panose="03000509000000000000" pitchFamily="65" charset="-120"/>
              </a:rPr>
              <a:t>封面加蓋關防</a:t>
            </a:r>
            <a:r>
              <a:rPr lang="en-US" altLang="zh-TW" sz="3000" dirty="0">
                <a:latin typeface="Times New Roman" panose="02020603050405020304" pitchFamily="18" charset="0"/>
                <a:ea typeface="標楷體" panose="03000509000000000000" pitchFamily="65" charset="-120"/>
              </a:rPr>
              <a:t>) </a:t>
            </a:r>
            <a:r>
              <a:rPr lang="zh-TW" altLang="en-US" sz="3000" dirty="0" smtClean="0">
                <a:latin typeface="Times New Roman" panose="02020603050405020304" pitchFamily="18" charset="0"/>
                <a:ea typeface="標楷體" panose="03000509000000000000" pitchFamily="65" charset="-120"/>
              </a:rPr>
              <a:t>，</a:t>
            </a:r>
            <a:r>
              <a:rPr lang="zh-TW" altLang="en-US" sz="3000" b="1" dirty="0" smtClean="0">
                <a:latin typeface="Times New Roman" panose="02020603050405020304" pitchFamily="18" charset="0"/>
                <a:ea typeface="標楷體" panose="03000509000000000000" pitchFamily="65" charset="-120"/>
              </a:rPr>
              <a:t>公文一</a:t>
            </a:r>
            <a:r>
              <a:rPr lang="zh-TW" altLang="en-US" sz="3000" b="1" dirty="0">
                <a:latin typeface="Times New Roman" panose="02020603050405020304" pitchFamily="18" charset="0"/>
                <a:ea typeface="標楷體" panose="03000509000000000000" pitchFamily="65" charset="-120"/>
              </a:rPr>
              <a:t>式兩</a:t>
            </a:r>
            <a:r>
              <a:rPr lang="zh-TW" altLang="en-US" sz="3000" b="1" dirty="0" smtClean="0">
                <a:latin typeface="Times New Roman" panose="02020603050405020304" pitchFamily="18" charset="0"/>
                <a:ea typeface="標楷體" panose="03000509000000000000" pitchFamily="65" charset="-120"/>
              </a:rPr>
              <a:t>份，公文正本</a:t>
            </a:r>
            <a:r>
              <a:rPr lang="zh-TW" altLang="en-US" sz="3000" b="1" dirty="0">
                <a:latin typeface="Times New Roman" panose="02020603050405020304" pitchFamily="18" charset="0"/>
                <a:ea typeface="標楷體" panose="03000509000000000000" pitchFamily="65" charset="-120"/>
              </a:rPr>
              <a:t>及基本資料</a:t>
            </a:r>
            <a:r>
              <a:rPr lang="zh-TW" altLang="en-US" sz="3000" b="1" dirty="0" smtClean="0">
                <a:latin typeface="Times New Roman" panose="02020603050405020304" pitchFamily="18" charset="0"/>
                <a:ea typeface="標楷體" panose="03000509000000000000" pitchFamily="65" charset="-120"/>
              </a:rPr>
              <a:t>表一份予教育部</a:t>
            </a:r>
            <a:r>
              <a:rPr lang="zh-TW" altLang="en-US" sz="3000" b="1" dirty="0" smtClean="0">
                <a:latin typeface="Times New Roman" panose="02020603050405020304" pitchFamily="18" charset="0"/>
                <a:ea typeface="標楷體" panose="03000509000000000000" pitchFamily="65" charset="-120"/>
              </a:rPr>
              <a:t>，公文副本</a:t>
            </a:r>
            <a:r>
              <a:rPr lang="zh-TW" altLang="en-US" sz="3000" b="1" dirty="0" smtClean="0">
                <a:latin typeface="Times New Roman" panose="02020603050405020304" pitchFamily="18" charset="0"/>
                <a:ea typeface="標楷體" panose="03000509000000000000" pitchFamily="65" charset="-120"/>
              </a:rPr>
              <a:t>及基本資料表一份予國立</a:t>
            </a:r>
            <a:r>
              <a:rPr lang="zh-TW" altLang="en-US" sz="3000" b="1" dirty="0">
                <a:latin typeface="Times New Roman" panose="02020603050405020304" pitchFamily="18" charset="0"/>
                <a:ea typeface="標楷體" panose="03000509000000000000" pitchFamily="65" charset="-120"/>
              </a:rPr>
              <a:t>雲林科技大學私立大學校院獎補助作業</a:t>
            </a:r>
            <a:r>
              <a:rPr lang="zh-TW" altLang="en-US" sz="3000" b="1" dirty="0" smtClean="0">
                <a:latin typeface="Times New Roman" panose="02020603050405020304" pitchFamily="18" charset="0"/>
                <a:ea typeface="標楷體" panose="03000509000000000000" pitchFamily="65" charset="-120"/>
              </a:rPr>
              <a:t>小組</a:t>
            </a:r>
            <a:r>
              <a:rPr lang="en-US" altLang="zh-TW" sz="3000" dirty="0" smtClean="0">
                <a:latin typeface="Times New Roman" panose="02020603050405020304" pitchFamily="18" charset="0"/>
                <a:ea typeface="標楷體" panose="03000509000000000000" pitchFamily="65" charset="-120"/>
              </a:rPr>
              <a:t>(</a:t>
            </a:r>
            <a:r>
              <a:rPr lang="zh-TW" altLang="en-US" sz="3000" dirty="0" smtClean="0">
                <a:latin typeface="Times New Roman" panose="02020603050405020304" pitchFamily="18" charset="0"/>
                <a:ea typeface="標楷體" panose="03000509000000000000" pitchFamily="65" charset="-120"/>
              </a:rPr>
              <a:t>以</a:t>
            </a:r>
            <a:r>
              <a:rPr lang="zh-TW" altLang="en-US" sz="3000" dirty="0">
                <a:latin typeface="Times New Roman" panose="02020603050405020304" pitchFamily="18" charset="0"/>
                <a:ea typeface="標楷體" panose="03000509000000000000" pitchFamily="65" charset="-120"/>
              </a:rPr>
              <a:t>郵戳為</a:t>
            </a:r>
            <a:r>
              <a:rPr lang="zh-TW" altLang="en-US" sz="3000" dirty="0" smtClean="0">
                <a:latin typeface="Times New Roman" panose="02020603050405020304" pitchFamily="18" charset="0"/>
                <a:ea typeface="標楷體" panose="03000509000000000000" pitchFamily="65" charset="-120"/>
              </a:rPr>
              <a:t>憑</a:t>
            </a:r>
            <a:r>
              <a:rPr lang="en-US" altLang="zh-TW" sz="3000" dirty="0" smtClean="0">
                <a:latin typeface="Times New Roman" panose="02020603050405020304" pitchFamily="18" charset="0"/>
                <a:ea typeface="標楷體" panose="03000509000000000000" pitchFamily="65" charset="-120"/>
              </a:rPr>
              <a:t>)</a:t>
            </a:r>
            <a:r>
              <a:rPr lang="zh-TW" altLang="en-US" sz="3000" dirty="0" smtClean="0">
                <a:latin typeface="Times New Roman" panose="02020603050405020304" pitchFamily="18" charset="0"/>
                <a:ea typeface="標楷體" panose="03000509000000000000" pitchFamily="65" charset="-120"/>
              </a:rPr>
              <a:t>。</a:t>
            </a:r>
            <a:endParaRPr lang="zh-TW" altLang="en-US"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12</a:t>
            </a:fld>
            <a:endParaRPr lang="zh-TW" altLang="en-US" b="1" dirty="0"/>
          </a:p>
        </p:txBody>
      </p:sp>
      <p:sp>
        <p:nvSpPr>
          <p:cNvPr id="5" name="文字方塊 4"/>
          <p:cNvSpPr txBox="1"/>
          <p:nvPr/>
        </p:nvSpPr>
        <p:spPr>
          <a:xfrm>
            <a:off x="-36512" y="6525344"/>
            <a:ext cx="259494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76921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395943"/>
          </a:xfrm>
        </p:spPr>
        <p:txBody>
          <a:bodyPr vert="horz"/>
          <a:lstStyle/>
          <a:p>
            <a:pPr marL="609600" lvl="0" indent="-50165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3-3 </a:t>
            </a:r>
            <a:r>
              <a:rPr lang="zh-TW" altLang="en-US" sz="3000" b="1" dirty="0" smtClean="0">
                <a:latin typeface="Times New Roman" panose="02020603050405020304" pitchFamily="18" charset="0"/>
                <a:ea typeface="標楷體" panose="03000509000000000000" pitchFamily="65" charset="-120"/>
                <a:cs typeface="Times New Roman" pitchFamily="18" charset="0"/>
              </a:rPr>
              <a:t>函送質</a:t>
            </a:r>
            <a:r>
              <a:rPr lang="zh-TW" altLang="en-US" sz="3000" b="1" dirty="0">
                <a:latin typeface="Times New Roman" panose="02020603050405020304" pitchFamily="18" charset="0"/>
                <a:ea typeface="標楷體" panose="03000509000000000000" pitchFamily="65" charset="-120"/>
                <a:cs typeface="Times New Roman" pitchFamily="18" charset="0"/>
              </a:rPr>
              <a:t>化計畫書報部備查</a:t>
            </a:r>
          </a:p>
          <a:p>
            <a:r>
              <a:rPr lang="zh-TW" altLang="en-US" sz="3000" dirty="0" smtClean="0">
                <a:latin typeface="Times New Roman" panose="02020603050405020304" pitchFamily="18" charset="0"/>
                <a:ea typeface="標楷體" panose="03000509000000000000" pitchFamily="65" charset="-120"/>
              </a:rPr>
              <a:t>日期：</a:t>
            </a:r>
            <a:r>
              <a:rPr lang="en-US" altLang="zh-TW" sz="3000" b="1" dirty="0" smtClean="0">
                <a:solidFill>
                  <a:srgbClr val="FF0000"/>
                </a:solidFill>
                <a:latin typeface="Times New Roman" panose="02020603050405020304" pitchFamily="18" charset="0"/>
                <a:ea typeface="標楷體" panose="03000509000000000000" pitchFamily="65" charset="-120"/>
              </a:rPr>
              <a:t>105</a:t>
            </a:r>
            <a:r>
              <a:rPr lang="zh-TW" altLang="en-US" sz="3000" b="1" dirty="0" smtClean="0">
                <a:solidFill>
                  <a:srgbClr val="FF0000"/>
                </a:solidFill>
                <a:latin typeface="Times New Roman" panose="02020603050405020304" pitchFamily="18" charset="0"/>
                <a:ea typeface="標楷體" panose="03000509000000000000" pitchFamily="65" charset="-120"/>
              </a:rPr>
              <a:t>年</a:t>
            </a:r>
            <a:r>
              <a:rPr lang="en-US" altLang="zh-TW" sz="3000" b="1" dirty="0" smtClean="0">
                <a:solidFill>
                  <a:srgbClr val="FF0000"/>
                </a:solidFill>
                <a:latin typeface="Times New Roman" panose="02020603050405020304" pitchFamily="18" charset="0"/>
                <a:ea typeface="標楷體" panose="03000509000000000000" pitchFamily="65" charset="-120"/>
              </a:rPr>
              <a:t>1</a:t>
            </a:r>
            <a:r>
              <a:rPr lang="zh-TW" altLang="en-US" sz="3000" b="1" dirty="0" smtClean="0">
                <a:solidFill>
                  <a:srgbClr val="FF0000"/>
                </a:solidFill>
                <a:latin typeface="Times New Roman" panose="02020603050405020304" pitchFamily="18" charset="0"/>
                <a:ea typeface="標楷體" panose="03000509000000000000" pitchFamily="65" charset="-120"/>
              </a:rPr>
              <a:t>月</a:t>
            </a:r>
            <a:r>
              <a:rPr lang="en-US" altLang="zh-TW" sz="3000" b="1" dirty="0" smtClean="0">
                <a:solidFill>
                  <a:srgbClr val="FF0000"/>
                </a:solidFill>
                <a:latin typeface="Times New Roman" panose="02020603050405020304" pitchFamily="18" charset="0"/>
                <a:ea typeface="標楷體" panose="03000509000000000000" pitchFamily="65" charset="-120"/>
              </a:rPr>
              <a:t>25</a:t>
            </a:r>
            <a:r>
              <a:rPr lang="zh-TW" altLang="en-US" sz="3000" b="1" dirty="0" smtClean="0">
                <a:solidFill>
                  <a:srgbClr val="FF0000"/>
                </a:solidFill>
                <a:latin typeface="Times New Roman" panose="02020603050405020304" pitchFamily="18" charset="0"/>
                <a:ea typeface="標楷體" panose="03000509000000000000" pitchFamily="65" charset="-120"/>
              </a:rPr>
              <a:t>日至</a:t>
            </a:r>
            <a:r>
              <a:rPr lang="en-US" altLang="zh-TW" sz="3000" b="1" dirty="0" smtClean="0">
                <a:solidFill>
                  <a:srgbClr val="FF0000"/>
                </a:solidFill>
                <a:latin typeface="Times New Roman" panose="02020603050405020304" pitchFamily="18" charset="0"/>
                <a:ea typeface="標楷體" panose="03000509000000000000" pitchFamily="65" charset="-120"/>
              </a:rPr>
              <a:t>1</a:t>
            </a:r>
            <a:r>
              <a:rPr lang="zh-TW" altLang="en-US" sz="3000" b="1" dirty="0" smtClean="0">
                <a:solidFill>
                  <a:srgbClr val="FF0000"/>
                </a:solidFill>
                <a:latin typeface="Times New Roman" panose="02020603050405020304" pitchFamily="18" charset="0"/>
                <a:ea typeface="標楷體" panose="03000509000000000000" pitchFamily="65" charset="-120"/>
              </a:rPr>
              <a:t>月</a:t>
            </a:r>
            <a:r>
              <a:rPr lang="en-US" altLang="zh-TW" sz="3000" b="1" dirty="0" smtClean="0">
                <a:solidFill>
                  <a:srgbClr val="FF0000"/>
                </a:solidFill>
                <a:latin typeface="Times New Roman" panose="02020603050405020304" pitchFamily="18" charset="0"/>
                <a:ea typeface="標楷體" panose="03000509000000000000" pitchFamily="65" charset="-120"/>
              </a:rPr>
              <a:t>29</a:t>
            </a:r>
            <a:r>
              <a:rPr lang="zh-TW" altLang="en-US" sz="3000" b="1" dirty="0" smtClean="0">
                <a:solidFill>
                  <a:srgbClr val="FF0000"/>
                </a:solidFill>
                <a:latin typeface="Times New Roman" panose="02020603050405020304" pitchFamily="18" charset="0"/>
                <a:ea typeface="標楷體" panose="03000509000000000000" pitchFamily="65" charset="-120"/>
              </a:rPr>
              <a:t>日</a:t>
            </a:r>
            <a:endParaRPr lang="en-US" altLang="zh-TW" sz="3000" b="1" dirty="0" smtClean="0">
              <a:solidFill>
                <a:srgbClr val="FF0000"/>
              </a:solidFill>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函送下列計畫書：</a:t>
            </a:r>
          </a:p>
          <a:p>
            <a:pPr marL="676275" lvl="1" indent="-320675">
              <a:buNone/>
            </a:pPr>
            <a:r>
              <a:rPr lang="en-US" altLang="zh-TW" sz="2600" dirty="0" smtClean="0">
                <a:latin typeface="Times New Roman" panose="02020603050405020304" pitchFamily="18" charset="0"/>
                <a:ea typeface="標楷體" panose="03000509000000000000" pitchFamily="65" charset="-120"/>
              </a:rPr>
              <a:t>(1)105</a:t>
            </a:r>
            <a:r>
              <a:rPr lang="zh-TW" altLang="en-US" sz="2600" dirty="0">
                <a:latin typeface="Times New Roman" panose="02020603050405020304" pitchFamily="18" charset="0"/>
                <a:ea typeface="標楷體" panose="03000509000000000000" pitchFamily="65" charset="-120"/>
              </a:rPr>
              <a:t>、</a:t>
            </a:r>
            <a:r>
              <a:rPr lang="en-US" altLang="zh-TW" sz="2600" dirty="0">
                <a:latin typeface="Times New Roman" panose="02020603050405020304" pitchFamily="18" charset="0"/>
                <a:ea typeface="標楷體" panose="03000509000000000000" pitchFamily="65" charset="-120"/>
              </a:rPr>
              <a:t>106</a:t>
            </a:r>
            <a:r>
              <a:rPr lang="zh-TW" altLang="en-US" sz="2600" dirty="0">
                <a:latin typeface="Times New Roman" panose="02020603050405020304" pitchFamily="18" charset="0"/>
                <a:ea typeface="標楷體" panose="03000509000000000000" pitchFamily="65" charset="-120"/>
              </a:rPr>
              <a:t>年度校務發展年度經費支用計畫</a:t>
            </a:r>
            <a:r>
              <a:rPr lang="zh-TW" altLang="en-US" sz="2600" dirty="0" smtClean="0">
                <a:latin typeface="Times New Roman" panose="02020603050405020304" pitchFamily="18" charset="0"/>
                <a:ea typeface="標楷體" panose="03000509000000000000" pitchFamily="65" charset="-120"/>
              </a:rPr>
              <a:t>書</a:t>
            </a:r>
            <a:r>
              <a:rPr lang="en-US" altLang="zh-TW" sz="2600" dirty="0" smtClean="0">
                <a:latin typeface="Times New Roman" panose="02020603050405020304" pitchFamily="18" charset="0"/>
                <a:ea typeface="標楷體" panose="03000509000000000000" pitchFamily="65" charset="-120"/>
              </a:rPr>
              <a:t>-</a:t>
            </a:r>
            <a:r>
              <a:rPr lang="en-US" altLang="zh-TW" sz="2600" b="1" dirty="0" smtClean="0">
                <a:latin typeface="Times New Roman" panose="02020603050405020304" pitchFamily="18" charset="0"/>
                <a:ea typeface="標楷體" panose="03000509000000000000" pitchFamily="65" charset="-120"/>
              </a:rPr>
              <a:t>12</a:t>
            </a:r>
            <a:r>
              <a:rPr lang="zh-TW" altLang="en-US" sz="2600" b="1" dirty="0">
                <a:latin typeface="Times New Roman" panose="02020603050405020304" pitchFamily="18" charset="0"/>
                <a:ea typeface="標楷體" panose="03000509000000000000" pitchFamily="65" charset="-120"/>
              </a:rPr>
              <a:t>份</a:t>
            </a:r>
            <a:endParaRPr lang="en-US" altLang="zh-TW" sz="2600" dirty="0">
              <a:latin typeface="Times New Roman" panose="02020603050405020304" pitchFamily="18" charset="0"/>
              <a:ea typeface="標楷體" panose="03000509000000000000" pitchFamily="65" charset="-120"/>
            </a:endParaRPr>
          </a:p>
          <a:p>
            <a:pPr marL="804863" lvl="1" indent="0">
              <a:buNone/>
            </a:pPr>
            <a:r>
              <a:rPr lang="en-US" altLang="zh-TW" sz="2600" dirty="0" smtClean="0">
                <a:latin typeface="Times New Roman" panose="02020603050405020304" pitchFamily="18" charset="0"/>
                <a:ea typeface="標楷體" panose="03000509000000000000" pitchFamily="65" charset="-120"/>
              </a:rPr>
              <a:t>(</a:t>
            </a:r>
            <a:r>
              <a:rPr lang="zh-TW" altLang="en-US" sz="2600" dirty="0">
                <a:latin typeface="Times New Roman" panose="02020603050405020304" pitchFamily="18" charset="0"/>
                <a:ea typeface="標楷體" panose="03000509000000000000" pitchFamily="65" charset="-120"/>
              </a:rPr>
              <a:t>封面加蓋</a:t>
            </a:r>
            <a:r>
              <a:rPr lang="zh-TW" altLang="en-US" sz="2600" dirty="0" smtClean="0">
                <a:latin typeface="Times New Roman" panose="02020603050405020304" pitchFamily="18" charset="0"/>
                <a:ea typeface="標楷體" panose="03000509000000000000" pitchFamily="65" charset="-120"/>
              </a:rPr>
              <a:t>關防，含</a:t>
            </a:r>
            <a:r>
              <a:rPr lang="zh-TW" altLang="en-US" sz="2600" dirty="0">
                <a:latin typeface="Times New Roman" panose="02020603050405020304" pitchFamily="18" charset="0"/>
                <a:ea typeface="標楷體" panose="03000509000000000000" pitchFamily="65" charset="-120"/>
              </a:rPr>
              <a:t>「校務及財務資訊公開化報告」及「增加獎勵及補助經費申請書</a:t>
            </a:r>
            <a:r>
              <a:rPr lang="zh-TW" altLang="en-US" sz="2600" dirty="0" smtClean="0">
                <a:latin typeface="Times New Roman" panose="02020603050405020304" pitchFamily="18" charset="0"/>
                <a:ea typeface="標楷體" panose="03000509000000000000" pitchFamily="65" charset="-120"/>
              </a:rPr>
              <a:t>」</a:t>
            </a:r>
            <a:r>
              <a:rPr lang="en-US" altLang="zh-TW" sz="2600" dirty="0" smtClean="0">
                <a:latin typeface="Times New Roman" panose="02020603050405020304" pitchFamily="18" charset="0"/>
                <a:ea typeface="標楷體" panose="03000509000000000000" pitchFamily="65" charset="-120"/>
              </a:rPr>
              <a:t>)</a:t>
            </a:r>
            <a:endParaRPr lang="en-US" altLang="zh-TW" sz="2600" dirty="0">
              <a:latin typeface="Times New Roman" panose="02020603050405020304" pitchFamily="18" charset="0"/>
              <a:ea typeface="標楷體" panose="03000509000000000000" pitchFamily="65" charset="-120"/>
            </a:endParaRPr>
          </a:p>
          <a:p>
            <a:pPr marL="676275" lvl="1" indent="-320675">
              <a:buNone/>
            </a:pPr>
            <a:r>
              <a:rPr lang="en-US" altLang="zh-TW" sz="2600" dirty="0" smtClean="0">
                <a:latin typeface="Times New Roman" panose="02020603050405020304" pitchFamily="18" charset="0"/>
                <a:ea typeface="標楷體" panose="03000509000000000000" pitchFamily="65" charset="-120"/>
              </a:rPr>
              <a:t>(2) 103</a:t>
            </a:r>
            <a:r>
              <a:rPr lang="zh-TW" altLang="en-US" sz="2600" dirty="0">
                <a:latin typeface="Times New Roman" panose="02020603050405020304" pitchFamily="18" charset="0"/>
                <a:ea typeface="標楷體" panose="03000509000000000000" pitchFamily="65" charset="-120"/>
              </a:rPr>
              <a:t>年度校務發展年度經費執行績效</a:t>
            </a:r>
            <a:r>
              <a:rPr lang="zh-TW" altLang="en-US" sz="2600" dirty="0" smtClean="0">
                <a:latin typeface="Times New Roman" panose="02020603050405020304" pitchFamily="18" charset="0"/>
                <a:ea typeface="標楷體" panose="03000509000000000000" pitchFamily="65" charset="-120"/>
              </a:rPr>
              <a:t>表</a:t>
            </a:r>
            <a:r>
              <a:rPr lang="en-US" altLang="zh-TW" sz="2600" dirty="0" smtClean="0">
                <a:latin typeface="Times New Roman" panose="02020603050405020304" pitchFamily="18" charset="0"/>
                <a:ea typeface="標楷體" panose="03000509000000000000" pitchFamily="65" charset="-120"/>
              </a:rPr>
              <a:t>-</a:t>
            </a:r>
            <a:r>
              <a:rPr lang="en-US" altLang="zh-TW" sz="2600" b="1" dirty="0" smtClean="0">
                <a:latin typeface="Times New Roman" panose="02020603050405020304" pitchFamily="18" charset="0"/>
                <a:ea typeface="標楷體" panose="03000509000000000000" pitchFamily="65" charset="-120"/>
              </a:rPr>
              <a:t>12</a:t>
            </a:r>
            <a:r>
              <a:rPr lang="zh-TW" altLang="en-US" sz="2600" b="1" dirty="0">
                <a:latin typeface="Times New Roman" panose="02020603050405020304" pitchFamily="18" charset="0"/>
                <a:ea typeface="標楷體" panose="03000509000000000000" pitchFamily="65" charset="-120"/>
              </a:rPr>
              <a:t>份</a:t>
            </a:r>
            <a:endParaRPr lang="en-US" altLang="zh-TW" sz="2600" b="1" dirty="0" smtClean="0">
              <a:latin typeface="Times New Roman" panose="02020603050405020304" pitchFamily="18" charset="0"/>
              <a:ea typeface="標楷體" panose="03000509000000000000" pitchFamily="65" charset="-120"/>
            </a:endParaRPr>
          </a:p>
          <a:p>
            <a:pPr marL="804863" lvl="1" indent="0">
              <a:buNone/>
            </a:pPr>
            <a:r>
              <a:rPr lang="en-US" altLang="zh-TW" sz="2600" dirty="0" smtClean="0">
                <a:latin typeface="Times New Roman" panose="02020603050405020304" pitchFamily="18" charset="0"/>
                <a:ea typeface="標楷體" panose="03000509000000000000" pitchFamily="65" charset="-120"/>
              </a:rPr>
              <a:t>(</a:t>
            </a:r>
            <a:r>
              <a:rPr lang="zh-TW" altLang="en-US" sz="2600" dirty="0" smtClean="0">
                <a:latin typeface="Times New Roman" panose="02020603050405020304" pitchFamily="18" charset="0"/>
                <a:ea typeface="標楷體" panose="03000509000000000000" pitchFamily="65" charset="-120"/>
              </a:rPr>
              <a:t>請</a:t>
            </a:r>
            <a:r>
              <a:rPr lang="zh-TW" altLang="en-US" sz="2600" dirty="0">
                <a:latin typeface="Times New Roman" panose="02020603050405020304" pitchFamily="18" charset="0"/>
                <a:ea typeface="標楷體" panose="03000509000000000000" pitchFamily="65" charset="-120"/>
              </a:rPr>
              <a:t>提供</a:t>
            </a:r>
            <a:r>
              <a:rPr lang="en-US" altLang="zh-TW" sz="2600" dirty="0" smtClean="0">
                <a:latin typeface="Times New Roman" panose="02020603050405020304" pitchFamily="18" charset="0"/>
                <a:ea typeface="標楷體" panose="03000509000000000000" pitchFamily="65" charset="-120"/>
              </a:rPr>
              <a:t>104</a:t>
            </a:r>
            <a:r>
              <a:rPr lang="zh-TW" altLang="en-US" sz="2600" dirty="0" smtClean="0">
                <a:latin typeface="Times New Roman" panose="02020603050405020304" pitchFamily="18" charset="0"/>
                <a:ea typeface="標楷體" panose="03000509000000000000" pitchFamily="65" charset="-120"/>
              </a:rPr>
              <a:t>年</a:t>
            </a:r>
            <a:r>
              <a:rPr lang="en-US" altLang="zh-TW" sz="2600" dirty="0" smtClean="0">
                <a:latin typeface="Times New Roman" panose="02020603050405020304" pitchFamily="18" charset="0"/>
                <a:ea typeface="標楷體" panose="03000509000000000000" pitchFamily="65" charset="-120"/>
              </a:rPr>
              <a:t>7</a:t>
            </a:r>
            <a:r>
              <a:rPr lang="zh-TW" altLang="en-US" sz="2600" dirty="0" smtClean="0">
                <a:latin typeface="Times New Roman" panose="02020603050405020304" pitchFamily="18" charset="0"/>
                <a:ea typeface="標楷體" panose="03000509000000000000" pitchFamily="65" charset="-120"/>
              </a:rPr>
              <a:t>月</a:t>
            </a:r>
            <a:r>
              <a:rPr lang="zh-TW" altLang="en-US" sz="2600" dirty="0">
                <a:latin typeface="Times New Roman" panose="02020603050405020304" pitchFamily="18" charset="0"/>
                <a:ea typeface="標楷體" panose="03000509000000000000" pitchFamily="65" charset="-120"/>
              </a:rPr>
              <a:t>修正後之報部</a:t>
            </a:r>
            <a:r>
              <a:rPr lang="zh-TW" altLang="en-US" sz="2600" dirty="0" smtClean="0">
                <a:latin typeface="Times New Roman" panose="02020603050405020304" pitchFamily="18" charset="0"/>
                <a:ea typeface="標楷體" panose="03000509000000000000" pitchFamily="65" charset="-120"/>
              </a:rPr>
              <a:t>版本</a:t>
            </a:r>
            <a:r>
              <a:rPr lang="en-US" altLang="zh-TW" sz="2600" dirty="0" smtClean="0">
                <a:latin typeface="Times New Roman" panose="02020603050405020304" pitchFamily="18" charset="0"/>
                <a:ea typeface="標楷體" panose="03000509000000000000" pitchFamily="65" charset="-120"/>
              </a:rPr>
              <a:t>)</a:t>
            </a:r>
            <a:endParaRPr lang="en-US" altLang="zh-TW" sz="2600" dirty="0">
              <a:latin typeface="Times New Roman" panose="02020603050405020304" pitchFamily="18" charset="0"/>
              <a:ea typeface="標楷體" panose="03000509000000000000" pitchFamily="65" charset="-120"/>
            </a:endParaRPr>
          </a:p>
          <a:p>
            <a:pPr marL="676275" lvl="1" indent="-320675">
              <a:buNone/>
            </a:pPr>
            <a:r>
              <a:rPr lang="en-US" altLang="zh-TW" sz="2600" b="1" dirty="0" smtClean="0">
                <a:solidFill>
                  <a:srgbClr val="0000FF"/>
                </a:solidFill>
                <a:latin typeface="Times New Roman" panose="02020603050405020304" pitchFamily="18" charset="0"/>
                <a:ea typeface="標楷體" panose="03000509000000000000" pitchFamily="65" charset="-120"/>
              </a:rPr>
              <a:t>(3)</a:t>
            </a:r>
            <a:r>
              <a:rPr lang="zh-TW" altLang="en-US" sz="2600" b="1" dirty="0" smtClean="0">
                <a:solidFill>
                  <a:srgbClr val="0000FF"/>
                </a:solidFill>
                <a:latin typeface="Times New Roman" panose="02020603050405020304" pitchFamily="18" charset="0"/>
                <a:ea typeface="標楷體" panose="03000509000000000000" pitchFamily="65" charset="-120"/>
              </a:rPr>
              <a:t>檢</a:t>
            </a:r>
            <a:r>
              <a:rPr lang="zh-TW" altLang="en-US" sz="2600" b="1" dirty="0">
                <a:solidFill>
                  <a:srgbClr val="0000FF"/>
                </a:solidFill>
                <a:latin typeface="Times New Roman" panose="02020603050405020304" pitchFamily="18" charset="0"/>
                <a:ea typeface="標楷體" panose="03000509000000000000" pitchFamily="65" charset="-120"/>
              </a:rPr>
              <a:t>附</a:t>
            </a:r>
            <a:r>
              <a:rPr lang="en-US" altLang="zh-TW" sz="2600" b="1" dirty="0">
                <a:solidFill>
                  <a:srgbClr val="0000FF"/>
                </a:solidFill>
                <a:latin typeface="Times New Roman" panose="02020603050405020304" pitchFamily="18" charset="0"/>
                <a:ea typeface="標楷體" panose="03000509000000000000" pitchFamily="65" charset="-120"/>
              </a:rPr>
              <a:t>103</a:t>
            </a:r>
            <a:r>
              <a:rPr lang="zh-TW" altLang="en-US" sz="2600" b="1" dirty="0">
                <a:solidFill>
                  <a:srgbClr val="0000FF"/>
                </a:solidFill>
                <a:latin typeface="Times New Roman" panose="02020603050405020304" pitchFamily="18" charset="0"/>
                <a:ea typeface="標楷體" panose="03000509000000000000" pitchFamily="65" charset="-120"/>
              </a:rPr>
              <a:t>學年度決算會計師查核</a:t>
            </a:r>
            <a:r>
              <a:rPr lang="zh-TW" altLang="en-US" sz="2600" b="1" dirty="0" smtClean="0">
                <a:solidFill>
                  <a:srgbClr val="0000FF"/>
                </a:solidFill>
                <a:latin typeface="Times New Roman" panose="02020603050405020304" pitchFamily="18" charset="0"/>
                <a:ea typeface="標楷體" panose="03000509000000000000" pitchFamily="65" charset="-120"/>
              </a:rPr>
              <a:t>報告</a:t>
            </a:r>
            <a:r>
              <a:rPr lang="en-US" altLang="zh-TW" sz="2600" b="1" dirty="0" smtClean="0">
                <a:solidFill>
                  <a:srgbClr val="0000FF"/>
                </a:solidFill>
                <a:latin typeface="Times New Roman" panose="02020603050405020304" pitchFamily="18" charset="0"/>
                <a:ea typeface="標楷體" panose="03000509000000000000" pitchFamily="65" charset="-120"/>
              </a:rPr>
              <a:t>-</a:t>
            </a:r>
            <a:r>
              <a:rPr lang="zh-TW" altLang="en-US" sz="2600" b="1" dirty="0" smtClean="0">
                <a:solidFill>
                  <a:srgbClr val="0000FF"/>
                </a:solidFill>
                <a:latin typeface="Times New Roman" panose="02020603050405020304" pitchFamily="18" charset="0"/>
                <a:ea typeface="標楷體" panose="03000509000000000000" pitchFamily="65" charset="-120"/>
              </a:rPr>
              <a:t>正本</a:t>
            </a:r>
            <a:r>
              <a:rPr lang="en-US" altLang="zh-TW" sz="2600" b="1" dirty="0" smtClean="0">
                <a:solidFill>
                  <a:srgbClr val="0000FF"/>
                </a:solidFill>
                <a:latin typeface="Times New Roman" panose="02020603050405020304" pitchFamily="18" charset="0"/>
                <a:ea typeface="標楷體" panose="03000509000000000000" pitchFamily="65" charset="-120"/>
              </a:rPr>
              <a:t>1</a:t>
            </a:r>
            <a:r>
              <a:rPr lang="zh-TW" altLang="en-US" sz="2600" b="1" dirty="0" smtClean="0">
                <a:solidFill>
                  <a:srgbClr val="0000FF"/>
                </a:solidFill>
                <a:latin typeface="Times New Roman" panose="02020603050405020304" pitchFamily="18" charset="0"/>
                <a:ea typeface="標楷體" panose="03000509000000000000" pitchFamily="65" charset="-120"/>
              </a:rPr>
              <a:t>份</a:t>
            </a:r>
            <a:endParaRPr lang="en-US" altLang="zh-TW" sz="26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13</a:t>
            </a:fld>
            <a:endParaRPr lang="zh-TW" altLang="en-US" b="1" dirty="0"/>
          </a:p>
        </p:txBody>
      </p:sp>
      <p:sp>
        <p:nvSpPr>
          <p:cNvPr id="5" name="文字方塊 4"/>
          <p:cNvSpPr txBox="1"/>
          <p:nvPr/>
        </p:nvSpPr>
        <p:spPr>
          <a:xfrm>
            <a:off x="-36512" y="6516052"/>
            <a:ext cx="324036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9</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2931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第三階段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395943"/>
          </a:xfrm>
        </p:spPr>
        <p:txBody>
          <a:bodyPr vert="horz"/>
          <a:lstStyle/>
          <a:p>
            <a:pPr marL="109537"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3-3 </a:t>
            </a:r>
            <a:r>
              <a:rPr lang="zh-TW" altLang="en-US" sz="3000" b="1" dirty="0" smtClean="0">
                <a:latin typeface="Times New Roman" panose="02020603050405020304" pitchFamily="18" charset="0"/>
                <a:ea typeface="標楷體" panose="03000509000000000000" pitchFamily="65" charset="-120"/>
                <a:cs typeface="Times New Roman" pitchFamily="18" charset="0"/>
              </a:rPr>
              <a:t>函送質</a:t>
            </a:r>
            <a:r>
              <a:rPr lang="zh-TW" altLang="en-US" sz="3000" b="1" dirty="0">
                <a:latin typeface="Times New Roman" panose="02020603050405020304" pitchFamily="18" charset="0"/>
                <a:ea typeface="標楷體" panose="03000509000000000000" pitchFamily="65" charset="-120"/>
                <a:cs typeface="Times New Roman" pitchFamily="18" charset="0"/>
              </a:rPr>
              <a:t>化計畫書報部備查</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r>
              <a:rPr lang="zh-TW" altLang="en-US" sz="3000" b="1" dirty="0" smtClean="0">
                <a:latin typeface="Times New Roman" panose="02020603050405020304" pitchFamily="18" charset="0"/>
                <a:ea typeface="標楷體" panose="03000509000000000000" pitchFamily="65" charset="-120"/>
                <a:cs typeface="Times New Roman" pitchFamily="18" charset="0"/>
              </a:rPr>
              <a:t>續</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endParaRPr lang="zh-TW" altLang="en-US" sz="3000" b="1" dirty="0" smtClean="0">
              <a:latin typeface="Times New Roman" panose="02020603050405020304" pitchFamily="18" charset="0"/>
              <a:ea typeface="標楷體" panose="03000509000000000000" pitchFamily="65" charset="-120"/>
              <a:cs typeface="Times New Roman" pitchFamily="18" charset="0"/>
            </a:endParaRPr>
          </a:p>
          <a:p>
            <a:r>
              <a:rPr lang="zh-TW" altLang="en-US" sz="3000" b="1" dirty="0" smtClean="0">
                <a:latin typeface="Times New Roman" panose="02020603050405020304" pitchFamily="18" charset="0"/>
                <a:ea typeface="標楷體" panose="03000509000000000000" pitchFamily="65" charset="-120"/>
              </a:rPr>
              <a:t>公文</a:t>
            </a:r>
            <a:r>
              <a:rPr lang="zh-TW" altLang="en-US" sz="3000" b="1" dirty="0" smtClean="0">
                <a:latin typeface="Times New Roman" panose="02020603050405020304" pitchFamily="18" charset="0"/>
                <a:ea typeface="標楷體" panose="03000509000000000000" pitchFamily="65" charset="-120"/>
              </a:rPr>
              <a:t>一式兩份，公文正本予教育部</a:t>
            </a:r>
            <a:r>
              <a:rPr lang="zh-TW" altLang="en-US" sz="3000" b="1" dirty="0" smtClean="0">
                <a:latin typeface="Times New Roman" panose="02020603050405020304" pitchFamily="18" charset="0"/>
                <a:ea typeface="標楷體" panose="03000509000000000000" pitchFamily="65" charset="-120"/>
              </a:rPr>
              <a:t>，公文副本</a:t>
            </a:r>
            <a:r>
              <a:rPr lang="en-US" altLang="zh-TW" sz="3000" b="1" dirty="0" smtClean="0">
                <a:latin typeface="Times New Roman" panose="02020603050405020304" pitchFamily="18" charset="0"/>
                <a:ea typeface="標楷體" panose="03000509000000000000" pitchFamily="65" charset="-120"/>
              </a:rPr>
              <a:t/>
            </a:r>
            <a:br>
              <a:rPr lang="en-US" altLang="zh-TW" sz="3000" b="1" dirty="0" smtClean="0">
                <a:latin typeface="Times New Roman" panose="02020603050405020304" pitchFamily="18" charset="0"/>
                <a:ea typeface="標楷體" panose="03000509000000000000" pitchFamily="65" charset="-120"/>
              </a:rPr>
            </a:br>
            <a:r>
              <a:rPr lang="zh-TW" altLang="en-US" sz="3000" b="1" dirty="0" smtClean="0">
                <a:latin typeface="Times New Roman" panose="02020603050405020304" pitchFamily="18" charset="0"/>
                <a:ea typeface="標楷體" panose="03000509000000000000" pitchFamily="65" charset="-120"/>
              </a:rPr>
              <a:t>、計畫書</a:t>
            </a:r>
            <a:r>
              <a:rPr lang="zh-TW" altLang="en-US" sz="3000" b="1" dirty="0" smtClean="0">
                <a:latin typeface="Times New Roman" panose="02020603050405020304" pitchFamily="18" charset="0"/>
                <a:ea typeface="標楷體" panose="03000509000000000000" pitchFamily="65" charset="-120"/>
              </a:rPr>
              <a:t>及相關</a:t>
            </a:r>
            <a:r>
              <a:rPr lang="zh-TW" altLang="en-US" sz="3000" b="1" dirty="0" smtClean="0">
                <a:latin typeface="Times New Roman" panose="02020603050405020304" pitchFamily="18" charset="0"/>
                <a:ea typeface="標楷體" panose="03000509000000000000" pitchFamily="65" charset="-120"/>
              </a:rPr>
              <a:t>電子</a:t>
            </a:r>
            <a:r>
              <a:rPr lang="zh-TW" altLang="en-US" sz="3000" b="1" dirty="0" smtClean="0">
                <a:latin typeface="Times New Roman" panose="02020603050405020304" pitchFamily="18" charset="0"/>
                <a:ea typeface="標楷體" panose="03000509000000000000" pitchFamily="65" charset="-120"/>
              </a:rPr>
              <a:t>檔光碟</a:t>
            </a:r>
            <a:r>
              <a:rPr lang="en-US" altLang="zh-TW" sz="3000" b="1" u="sng" dirty="0" smtClean="0">
                <a:solidFill>
                  <a:srgbClr val="FF0000"/>
                </a:solidFill>
                <a:latin typeface="Times New Roman" panose="02020603050405020304" pitchFamily="18" charset="0"/>
                <a:ea typeface="標楷體" panose="03000509000000000000" pitchFamily="65" charset="-120"/>
              </a:rPr>
              <a:t>1</a:t>
            </a:r>
            <a:r>
              <a:rPr lang="zh-TW" altLang="en-US" sz="3000" b="1" dirty="0" smtClean="0">
                <a:latin typeface="Times New Roman" panose="02020603050405020304" pitchFamily="18" charset="0"/>
                <a:ea typeface="標楷體" panose="03000509000000000000" pitchFamily="65" charset="-120"/>
              </a:rPr>
              <a:t>份，寄送至國立雲林科技大學私立大學校院獎補助作業小組</a:t>
            </a:r>
            <a:r>
              <a:rPr lang="en-US" altLang="zh-TW" sz="3000" dirty="0" smtClean="0">
                <a:latin typeface="Times New Roman" panose="02020603050405020304" pitchFamily="18" charset="0"/>
                <a:ea typeface="標楷體" panose="03000509000000000000" pitchFamily="65" charset="-120"/>
              </a:rPr>
              <a:t>(</a:t>
            </a:r>
            <a:r>
              <a:rPr lang="zh-TW" altLang="en-US" sz="3000" dirty="0" smtClean="0">
                <a:latin typeface="Times New Roman" panose="02020603050405020304" pitchFamily="18" charset="0"/>
                <a:ea typeface="標楷體" panose="03000509000000000000" pitchFamily="65" charset="-120"/>
              </a:rPr>
              <a:t>以郵戳為憑</a:t>
            </a:r>
            <a:r>
              <a:rPr lang="en-US" altLang="zh-TW" sz="3000" dirty="0" smtClean="0">
                <a:latin typeface="Times New Roman" panose="02020603050405020304" pitchFamily="18" charset="0"/>
                <a:ea typeface="標楷體" panose="03000509000000000000" pitchFamily="65" charset="-120"/>
              </a:rPr>
              <a:t>)</a:t>
            </a:r>
            <a:r>
              <a:rPr lang="zh-TW" altLang="en-US" sz="3000" dirty="0" smtClean="0">
                <a:latin typeface="Times New Roman" panose="02020603050405020304" pitchFamily="18" charset="0"/>
                <a:ea typeface="標楷體" panose="03000509000000000000" pitchFamily="65" charset="-120"/>
              </a:rPr>
              <a:t>。</a:t>
            </a:r>
            <a:endParaRPr lang="en-US" altLang="zh-TW" sz="3000" dirty="0" smtClean="0">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地址</a:t>
            </a:r>
            <a:r>
              <a:rPr lang="zh-TW" altLang="en-US" sz="3000" dirty="0" smtClean="0">
                <a:latin typeface="Times New Roman" panose="02020603050405020304" pitchFamily="18" charset="0"/>
                <a:ea typeface="標楷體" panose="03000509000000000000" pitchFamily="65" charset="-120"/>
              </a:rPr>
              <a:t>：</a:t>
            </a:r>
            <a:r>
              <a:rPr lang="en-US" altLang="zh-TW" sz="3000" dirty="0" smtClean="0">
                <a:latin typeface="Times New Roman" panose="02020603050405020304" pitchFamily="18" charset="0"/>
                <a:ea typeface="標楷體" panose="03000509000000000000" pitchFamily="65" charset="-120"/>
              </a:rPr>
              <a:t/>
            </a:r>
            <a:br>
              <a:rPr lang="en-US" altLang="zh-TW" sz="3000" dirty="0" smtClean="0">
                <a:latin typeface="Times New Roman" panose="02020603050405020304" pitchFamily="18" charset="0"/>
                <a:ea typeface="標楷體" panose="03000509000000000000" pitchFamily="65" charset="-120"/>
              </a:rPr>
            </a:br>
            <a:r>
              <a:rPr lang="en-US" altLang="zh-TW" sz="3000" dirty="0" smtClean="0">
                <a:latin typeface="Times New Roman" panose="02020603050405020304" pitchFamily="18" charset="0"/>
                <a:ea typeface="標楷體" panose="03000509000000000000" pitchFamily="65" charset="-120"/>
              </a:rPr>
              <a:t>64002 </a:t>
            </a:r>
            <a:r>
              <a:rPr lang="zh-TW" altLang="en-US" sz="3000" dirty="0" smtClean="0">
                <a:latin typeface="Times New Roman" panose="02020603050405020304" pitchFamily="18" charset="0"/>
                <a:ea typeface="標楷體" panose="03000509000000000000" pitchFamily="65" charset="-120"/>
              </a:rPr>
              <a:t>雲林縣斗六市大學路</a:t>
            </a:r>
            <a:r>
              <a:rPr lang="en-US" altLang="zh-TW" sz="3000" dirty="0" smtClean="0">
                <a:latin typeface="Times New Roman" panose="02020603050405020304" pitchFamily="18" charset="0"/>
                <a:ea typeface="標楷體" panose="03000509000000000000" pitchFamily="65" charset="-120"/>
              </a:rPr>
              <a:t>3</a:t>
            </a:r>
            <a:r>
              <a:rPr lang="zh-TW" altLang="en-US" sz="3000" dirty="0" smtClean="0">
                <a:latin typeface="Times New Roman" panose="02020603050405020304" pitchFamily="18" charset="0"/>
                <a:ea typeface="標楷體" panose="03000509000000000000" pitchFamily="65" charset="-120"/>
              </a:rPr>
              <a:t>段</a:t>
            </a:r>
            <a:r>
              <a:rPr lang="en-US" altLang="zh-TW" sz="3000" dirty="0" smtClean="0">
                <a:latin typeface="Times New Roman" panose="02020603050405020304" pitchFamily="18" charset="0"/>
                <a:ea typeface="標楷體" panose="03000509000000000000" pitchFamily="65" charset="-120"/>
              </a:rPr>
              <a:t>123</a:t>
            </a:r>
            <a:r>
              <a:rPr lang="zh-TW" altLang="en-US" sz="3000" dirty="0" smtClean="0">
                <a:latin typeface="Times New Roman" panose="02020603050405020304" pitchFamily="18" charset="0"/>
                <a:ea typeface="標楷體" panose="03000509000000000000" pitchFamily="65" charset="-120"/>
              </a:rPr>
              <a:t>號</a:t>
            </a:r>
            <a:r>
              <a:rPr lang="en-US" altLang="zh-TW" sz="3000" dirty="0" smtClean="0">
                <a:latin typeface="Times New Roman" panose="02020603050405020304" pitchFamily="18" charset="0"/>
                <a:ea typeface="標楷體" panose="03000509000000000000" pitchFamily="65" charset="-120"/>
              </a:rPr>
              <a:t/>
            </a:r>
            <a:br>
              <a:rPr lang="en-US" altLang="zh-TW" sz="3000" dirty="0" smtClean="0">
                <a:latin typeface="Times New Roman" panose="02020603050405020304" pitchFamily="18" charset="0"/>
                <a:ea typeface="標楷體" panose="03000509000000000000" pitchFamily="65" charset="-120"/>
              </a:rPr>
            </a:br>
            <a:r>
              <a:rPr lang="zh-TW" altLang="en-US" sz="3000" dirty="0" smtClean="0">
                <a:latin typeface="Times New Roman" panose="02020603050405020304" pitchFamily="18" charset="0"/>
                <a:ea typeface="標楷體" panose="03000509000000000000" pitchFamily="65" charset="-120"/>
              </a:rPr>
              <a:t>國立雲林科技大學</a:t>
            </a:r>
            <a:r>
              <a:rPr lang="en-US" altLang="zh-TW" sz="3000" dirty="0" smtClean="0">
                <a:latin typeface="Times New Roman" panose="02020603050405020304" pitchFamily="18" charset="0"/>
                <a:ea typeface="標楷體" panose="03000509000000000000" pitchFamily="65" charset="-120"/>
              </a:rPr>
              <a:t/>
            </a:r>
            <a:br>
              <a:rPr lang="en-US" altLang="zh-TW" sz="3000" dirty="0" smtClean="0">
                <a:latin typeface="Times New Roman" panose="02020603050405020304" pitchFamily="18" charset="0"/>
                <a:ea typeface="標楷體" panose="03000509000000000000" pitchFamily="65" charset="-120"/>
              </a:rPr>
            </a:br>
            <a:r>
              <a:rPr lang="zh-TW" altLang="en-US" sz="3000" dirty="0" smtClean="0">
                <a:latin typeface="Times New Roman" panose="02020603050405020304" pitchFamily="18" charset="0"/>
                <a:ea typeface="標楷體" panose="03000509000000000000" pitchFamily="65" charset="-120"/>
              </a:rPr>
              <a:t>私立大學校院獎補助作業小組收</a:t>
            </a:r>
            <a:endParaRPr lang="zh-TW" altLang="en-US"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14</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16052"/>
            <a:ext cx="316835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10</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0486391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latin typeface="Times New Roman" panose="02020603050405020304" pitchFamily="18" charset="0"/>
                <a:ea typeface="標楷體" panose="03000509000000000000" pitchFamily="65" charset="-120"/>
              </a:rPr>
              <a:t>第四階段</a:t>
            </a:r>
            <a:endParaRPr lang="zh-TW" altLang="en-US" sz="4400" dirty="0">
              <a:solidFill>
                <a:schemeClr val="tx1"/>
              </a:solidFill>
            </a:endParaRPr>
          </a:p>
        </p:txBody>
      </p:sp>
      <p:sp>
        <p:nvSpPr>
          <p:cNvPr id="3" name="直排文字版面配置區 2"/>
          <p:cNvSpPr>
            <a:spLocks noGrp="1"/>
          </p:cNvSpPr>
          <p:nvPr>
            <p:ph type="body" orient="vert" idx="1"/>
          </p:nvPr>
        </p:nvSpPr>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4-1 </a:t>
            </a:r>
            <a:r>
              <a:rPr lang="zh-TW" altLang="en-US" sz="3000" b="1" dirty="0" smtClean="0">
                <a:latin typeface="Times New Roman" panose="02020603050405020304" pitchFamily="18" charset="0"/>
                <a:ea typeface="標楷體" panose="03000509000000000000" pitchFamily="65" charset="-120"/>
                <a:cs typeface="Times New Roman" pitchFamily="18" charset="0"/>
              </a:rPr>
              <a:t>學校</a:t>
            </a:r>
            <a:r>
              <a:rPr lang="zh-TW" altLang="en-US" sz="3000" b="1" dirty="0">
                <a:latin typeface="Times New Roman" panose="02020603050405020304" pitchFamily="18" charset="0"/>
                <a:ea typeface="標楷體" panose="03000509000000000000" pitchFamily="65" charset="-120"/>
                <a:cs typeface="Times New Roman" pitchFamily="18" charset="0"/>
              </a:rPr>
              <a:t>到部簡報</a:t>
            </a:r>
          </a:p>
          <a:p>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105</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2</a:t>
            </a:r>
            <a:r>
              <a:rPr lang="zh-TW" altLang="en-US" sz="3000" dirty="0" smtClean="0">
                <a:solidFill>
                  <a:srgbClr val="FF0000"/>
                </a:solidFill>
                <a:latin typeface="Times New Roman" panose="02020603050405020304" pitchFamily="18" charset="0"/>
                <a:ea typeface="標楷體" panose="03000509000000000000" pitchFamily="65" charset="-120"/>
              </a:rPr>
              <a:t>月至</a:t>
            </a:r>
            <a:r>
              <a:rPr lang="en-US" altLang="zh-TW" sz="3000" dirty="0" smtClean="0">
                <a:solidFill>
                  <a:srgbClr val="FF0000"/>
                </a:solidFill>
                <a:latin typeface="Times New Roman" panose="02020603050405020304" pitchFamily="18" charset="0"/>
                <a:ea typeface="標楷體" panose="03000509000000000000" pitchFamily="65" charset="-120"/>
              </a:rPr>
              <a:t>3</a:t>
            </a:r>
            <a:r>
              <a:rPr lang="zh-TW" altLang="en-US" sz="3000" dirty="0" smtClean="0">
                <a:solidFill>
                  <a:srgbClr val="FF0000"/>
                </a:solidFill>
                <a:latin typeface="Times New Roman" panose="02020603050405020304" pitchFamily="18" charset="0"/>
                <a:ea typeface="標楷體" panose="03000509000000000000" pitchFamily="65" charset="-120"/>
              </a:rPr>
              <a:t>月</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en-US" sz="3000" dirty="0">
                <a:latin typeface="Times New Roman" panose="02020603050405020304" pitchFamily="18" charset="0"/>
                <a:ea typeface="標楷體" panose="03000509000000000000" pitchFamily="65" charset="-120"/>
              </a:rPr>
              <a:t>學校針對「</a:t>
            </a:r>
            <a:r>
              <a:rPr lang="en-US" altLang="zh-TW" sz="3000" dirty="0">
                <a:latin typeface="Times New Roman" panose="02020603050405020304" pitchFamily="18" charset="0"/>
                <a:ea typeface="標楷體" panose="03000509000000000000" pitchFamily="65" charset="-120"/>
              </a:rPr>
              <a:t>105</a:t>
            </a:r>
            <a:r>
              <a:rPr lang="zh-TW" altLang="en-US" sz="3000" dirty="0">
                <a:latin typeface="Times New Roman" panose="02020603050405020304" pitchFamily="18" charset="0"/>
                <a:ea typeface="標楷體" panose="03000509000000000000" pitchFamily="65" charset="-120"/>
              </a:rPr>
              <a:t>、</a:t>
            </a:r>
            <a:r>
              <a:rPr lang="en-US" altLang="zh-TW" sz="3000" dirty="0">
                <a:latin typeface="Times New Roman" panose="02020603050405020304" pitchFamily="18" charset="0"/>
                <a:ea typeface="標楷體" panose="03000509000000000000" pitchFamily="65" charset="-120"/>
              </a:rPr>
              <a:t>106</a:t>
            </a:r>
            <a:r>
              <a:rPr lang="zh-TW" altLang="en-US" sz="3000" dirty="0">
                <a:latin typeface="Times New Roman" panose="02020603050405020304" pitchFamily="18" charset="0"/>
                <a:ea typeface="標楷體" panose="03000509000000000000" pitchFamily="65" charset="-120"/>
              </a:rPr>
              <a:t>年度校務發展年度經費支用計畫書」到部進行簡報及答詢。</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15</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16052"/>
            <a:ext cx="259494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2</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8319081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zh-TW" altLang="en-US" sz="4400" dirty="0">
                <a:solidFill>
                  <a:schemeClr val="tx1"/>
                </a:solidFill>
                <a:effectLst/>
                <a:latin typeface="Times New Roman" panose="02020603050405020304" pitchFamily="18" charset="0"/>
                <a:ea typeface="標楷體" panose="03000509000000000000" pitchFamily="65" charset="-120"/>
              </a:rPr>
              <a:t>二、</a:t>
            </a:r>
            <a:r>
              <a:rPr lang="en-US" altLang="zh-TW" sz="4400" dirty="0" smtClean="0">
                <a:solidFill>
                  <a:schemeClr val="tx1"/>
                </a:solidFill>
                <a:effectLst/>
                <a:latin typeface="Times New Roman" panose="02020603050405020304" pitchFamily="18" charset="0"/>
                <a:ea typeface="標楷體" panose="03000509000000000000" pitchFamily="65" charset="-120"/>
              </a:rPr>
              <a:t>105</a:t>
            </a:r>
            <a:r>
              <a:rPr lang="zh-TW" altLang="en-US" sz="4400" dirty="0" smtClean="0">
                <a:solidFill>
                  <a:schemeClr val="tx1"/>
                </a:solidFill>
                <a:effectLst/>
                <a:latin typeface="Times New Roman" panose="02020603050405020304" pitchFamily="18" charset="0"/>
                <a:ea typeface="標楷體" panose="03000509000000000000" pitchFamily="65" charset="-120"/>
              </a:rPr>
              <a:t>年度</a:t>
            </a:r>
            <a:r>
              <a:rPr lang="zh-TW" altLang="en-US" sz="4400" dirty="0">
                <a:solidFill>
                  <a:schemeClr val="tx1"/>
                </a:solidFill>
                <a:effectLst/>
                <a:latin typeface="Times New Roman" panose="02020603050405020304" pitchFamily="18" charset="0"/>
                <a:ea typeface="標楷體" panose="03000509000000000000" pitchFamily="65" charset="-120"/>
              </a:rPr>
              <a:t>要點修正草案</a:t>
            </a:r>
            <a:r>
              <a:rPr lang="zh-TW" altLang="en-US" sz="4400" dirty="0" smtClean="0">
                <a:solidFill>
                  <a:schemeClr val="tx1"/>
                </a:solidFill>
                <a:effectLst/>
                <a:latin typeface="Times New Roman" panose="02020603050405020304" pitchFamily="18" charset="0"/>
                <a:ea typeface="標楷體" panose="03000509000000000000" pitchFamily="65" charset="-120"/>
              </a:rPr>
              <a:t>重點</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a:xfrm>
            <a:off x="457200" y="1628800"/>
            <a:ext cx="8291264" cy="3960440"/>
          </a:xfrm>
        </p:spPr>
        <p:txBody>
          <a:bodyPr vert="horz"/>
          <a:lstStyle/>
          <a:p>
            <a:pPr marL="900113" indent="0" defTabSz="1350963">
              <a:lnSpc>
                <a:spcPct val="150000"/>
              </a:lnSpc>
              <a:spcBef>
                <a:spcPts val="0"/>
              </a:spcBef>
              <a:buNone/>
            </a:pPr>
            <a:r>
              <a:rPr lang="en-US" altLang="zh-TW" sz="3600" b="1" dirty="0" smtClean="0">
                <a:latin typeface="標楷體" pitchFamily="65" charset="-120"/>
                <a:ea typeface="標楷體" pitchFamily="65" charset="-120"/>
                <a:hlinkClick r:id="rId2" action="ppaction://hlinksldjump"/>
              </a:rPr>
              <a:t>(</a:t>
            </a:r>
            <a:r>
              <a:rPr lang="zh-TW" altLang="en-US" sz="3600" b="1" dirty="0" smtClean="0">
                <a:latin typeface="標楷體" pitchFamily="65" charset="-120"/>
                <a:ea typeface="標楷體" pitchFamily="65" charset="-120"/>
                <a:hlinkClick r:id="rId2" action="ppaction://hlinksldjump"/>
              </a:rPr>
              <a:t>一</a:t>
            </a:r>
            <a:r>
              <a:rPr lang="en-US" altLang="zh-TW" sz="3600" b="1" dirty="0" smtClean="0">
                <a:latin typeface="標楷體" pitchFamily="65" charset="-120"/>
                <a:ea typeface="標楷體" pitchFamily="65" charset="-120"/>
                <a:hlinkClick r:id="rId2" action="ppaction://hlinksldjump"/>
              </a:rPr>
              <a:t>)</a:t>
            </a:r>
            <a:r>
              <a:rPr lang="zh-TW" altLang="en-US" sz="3600" b="1" dirty="0">
                <a:latin typeface="標楷體" pitchFamily="65" charset="-120"/>
                <a:ea typeface="標楷體" pitchFamily="65" charset="-120"/>
                <a:hlinkClick r:id="rId2" action="ppaction://hlinksldjump"/>
              </a:rPr>
              <a:t>條文</a:t>
            </a:r>
            <a:r>
              <a:rPr lang="zh-TW" altLang="en-US" sz="3600" b="1" dirty="0">
                <a:latin typeface="Times New Roman" panose="02020603050405020304" pitchFamily="18" charset="0"/>
                <a:ea typeface="標楷體" panose="03000509000000000000" pitchFamily="65" charset="-120"/>
                <a:hlinkClick r:id="rId2" action="ppaction://hlinksldjump"/>
              </a:rPr>
              <a:t>修訂</a:t>
            </a:r>
            <a:endParaRPr lang="en-US" altLang="zh-TW" sz="3600" b="1" dirty="0">
              <a:latin typeface="Times New Roman" panose="02020603050405020304" pitchFamily="18" charset="0"/>
              <a:ea typeface="標楷體" panose="03000509000000000000" pitchFamily="65" charset="-120"/>
            </a:endParaRPr>
          </a:p>
          <a:p>
            <a:pPr marL="900113" indent="0">
              <a:lnSpc>
                <a:spcPct val="150000"/>
              </a:lnSpc>
              <a:spcBef>
                <a:spcPts val="0"/>
              </a:spcBef>
              <a:buNone/>
            </a:pPr>
            <a:r>
              <a:rPr lang="en-US" altLang="zh-TW" sz="3600" b="1" dirty="0" smtClean="0">
                <a:latin typeface="標楷體" pitchFamily="65" charset="-120"/>
                <a:ea typeface="標楷體" pitchFamily="65" charset="-120"/>
                <a:hlinkClick r:id="rId3" action="ppaction://hlinksldjump"/>
              </a:rPr>
              <a:t>(</a:t>
            </a:r>
            <a:r>
              <a:rPr lang="zh-TW" altLang="en-US" sz="3600" b="1" dirty="0" smtClean="0">
                <a:latin typeface="標楷體" pitchFamily="65" charset="-120"/>
                <a:ea typeface="標楷體" pitchFamily="65" charset="-120"/>
                <a:hlinkClick r:id="rId3" action="ppaction://hlinksldjump"/>
              </a:rPr>
              <a:t>二</a:t>
            </a:r>
            <a:r>
              <a:rPr lang="en-US" altLang="zh-TW" sz="3600" b="1" dirty="0" smtClean="0">
                <a:latin typeface="標楷體" pitchFamily="65" charset="-120"/>
                <a:ea typeface="標楷體" pitchFamily="65" charset="-120"/>
                <a:hlinkClick r:id="rId3" action="ppaction://hlinksldjump"/>
              </a:rPr>
              <a:t>)</a:t>
            </a:r>
            <a:r>
              <a:rPr lang="zh-TW" altLang="en-US" sz="3600" b="1" dirty="0" smtClean="0">
                <a:latin typeface="標楷體" pitchFamily="65" charset="-120"/>
                <a:ea typeface="標楷體" pitchFamily="65" charset="-120"/>
                <a:hlinkClick r:id="rId3" action="ppaction://hlinksldjump"/>
              </a:rPr>
              <a:t>獎勵</a:t>
            </a:r>
            <a:r>
              <a:rPr lang="zh-TW" altLang="en-US" sz="3600" b="1" dirty="0">
                <a:latin typeface="標楷體" pitchFamily="65" charset="-120"/>
                <a:ea typeface="標楷體" pitchFamily="65" charset="-120"/>
                <a:hlinkClick r:id="rId3" action="ppaction://hlinksldjump"/>
              </a:rPr>
              <a:t>、補助經費使用原則修訂</a:t>
            </a:r>
            <a:endParaRPr lang="zh-TW" altLang="en-US" sz="3600" b="1" dirty="0">
              <a:latin typeface="標楷體" pitchFamily="65" charset="-120"/>
              <a:ea typeface="標楷體" pitchFamily="65" charset="-120"/>
            </a:endParaRPr>
          </a:p>
          <a:p>
            <a:pPr marL="82550" indent="0">
              <a:lnSpc>
                <a:spcPct val="150000"/>
              </a:lnSpc>
              <a:spcBef>
                <a:spcPts val="0"/>
              </a:spcBef>
              <a:buNone/>
            </a:pPr>
            <a:endParaRPr lang="en-US" altLang="zh-TW" sz="3600" b="1"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16</a:t>
            </a:fld>
            <a:endParaRPr lang="zh-TW" altLang="en-US" b="1" dirty="0"/>
          </a:p>
        </p:txBody>
      </p:sp>
    </p:spTree>
    <p:extLst>
      <p:ext uri="{BB962C8B-B14F-4D97-AF65-F5344CB8AC3E}">
        <p14:creationId xmlns:p14="http://schemas.microsoft.com/office/powerpoint/2010/main" val="19669073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FontTx/>
              <a:buNone/>
            </a:pPr>
            <a:r>
              <a:rPr kumimoji="0" lang="en-US" altLang="zh-TW" sz="3600" b="1" dirty="0" smtClean="0">
                <a:latin typeface="標楷體" pitchFamily="65" charset="-120"/>
                <a:ea typeface="標楷體" pitchFamily="65" charset="-120"/>
              </a:rPr>
              <a:t>(</a:t>
            </a:r>
            <a:r>
              <a:rPr kumimoji="0" lang="zh-TW" altLang="en-US" sz="3600" b="1" dirty="0" smtClean="0">
                <a:latin typeface="標楷體" pitchFamily="65" charset="-120"/>
                <a:ea typeface="標楷體" pitchFamily="65" charset="-120"/>
              </a:rPr>
              <a:t>一</a:t>
            </a:r>
            <a:r>
              <a:rPr kumimoji="0" lang="en-US" altLang="zh-TW" sz="3600" b="1" dirty="0" smtClean="0">
                <a:latin typeface="標楷體" pitchFamily="65" charset="-120"/>
                <a:ea typeface="標楷體" pitchFamily="65" charset="-120"/>
              </a:rPr>
              <a:t>)</a:t>
            </a:r>
            <a:r>
              <a:rPr kumimoji="0" lang="zh-TW" altLang="en-US" sz="3600" b="1" dirty="0">
                <a:latin typeface="標楷體" pitchFamily="65" charset="-120"/>
                <a:ea typeface="標楷體" pitchFamily="65" charset="-120"/>
              </a:rPr>
              <a:t>條文修訂</a:t>
            </a:r>
            <a:endParaRPr kumimoji="0" lang="en-US" altLang="zh-TW" sz="36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062646457"/>
              </p:ext>
            </p:extLst>
          </p:nvPr>
        </p:nvGraphicFramePr>
        <p:xfrm>
          <a:off x="94072" y="1121584"/>
          <a:ext cx="8964488" cy="4827696"/>
        </p:xfrm>
        <a:graphic>
          <a:graphicData uri="http://schemas.openxmlformats.org/drawingml/2006/table">
            <a:tbl>
              <a:tblPr firstRow="1" bandRow="1">
                <a:tableStyleId>{5940675A-B579-460E-94D1-54222C63F5DA}</a:tableStyleId>
              </a:tblPr>
              <a:tblGrid>
                <a:gridCol w="4482244"/>
                <a:gridCol w="4482244"/>
              </a:tblGrid>
              <a:tr h="713596">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105</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年度修正條文</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104</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年度原辦法</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14100">
                <a:tc>
                  <a:txBody>
                    <a:bodyPr/>
                    <a:lstStyle/>
                    <a:p>
                      <a:pPr marL="630238" indent="-630238" algn="just">
                        <a:lnSpc>
                          <a:spcPct val="100000"/>
                        </a:lnSpc>
                        <a:tabLst/>
                      </a:pPr>
                      <a:r>
                        <a:rPr lang="en-US" altLang="zh-TW" sz="2600" u="none" dirty="0" smtClean="0">
                          <a:solidFill>
                            <a:schemeClr val="tx1"/>
                          </a:solidFill>
                          <a:latin typeface="標楷體" panose="03000509000000000000" pitchFamily="65" charset="-120"/>
                          <a:ea typeface="標楷體" panose="03000509000000000000" pitchFamily="65" charset="-120"/>
                        </a:rPr>
                        <a:t>(</a:t>
                      </a:r>
                      <a:r>
                        <a:rPr lang="zh-TW" altLang="en-US" sz="2600" u="none" dirty="0" smtClean="0">
                          <a:solidFill>
                            <a:schemeClr val="tx1"/>
                          </a:solidFill>
                          <a:latin typeface="標楷體" panose="03000509000000000000" pitchFamily="65" charset="-120"/>
                          <a:ea typeface="標楷體" panose="03000509000000000000" pitchFamily="65" charset="-120"/>
                        </a:rPr>
                        <a:t>五</a:t>
                      </a:r>
                      <a:r>
                        <a:rPr lang="en-US" altLang="zh-TW" sz="2600" u="none" dirty="0" smtClean="0">
                          <a:solidFill>
                            <a:schemeClr val="tx1"/>
                          </a:solidFill>
                          <a:latin typeface="標楷體" panose="03000509000000000000" pitchFamily="65" charset="-120"/>
                          <a:ea typeface="標楷體" panose="03000509000000000000" pitchFamily="65" charset="-120"/>
                        </a:rPr>
                        <a:t>)</a:t>
                      </a:r>
                      <a:r>
                        <a:rPr lang="zh-TW" altLang="en-US" sz="2600" b="1" u="sng" dirty="0" smtClean="0">
                          <a:solidFill>
                            <a:srgbClr val="0000FF"/>
                          </a:solidFill>
                          <a:latin typeface="標楷體" panose="03000509000000000000" pitchFamily="65" charset="-120"/>
                          <a:ea typeface="標楷體" panose="03000509000000000000" pitchFamily="65" charset="-120"/>
                        </a:rPr>
                        <a:t>學校符合下列規定者，得提送年度申請書，由本部邀集學者專家成立獎勵補助審查小組，經審核通過後，增加其獎勵經費：</a:t>
                      </a:r>
                      <a:endParaRPr lang="en-US" altLang="zh-TW" sz="2600" b="1" u="sng" dirty="0" smtClean="0">
                        <a:solidFill>
                          <a:srgbClr val="0000FF"/>
                        </a:solidFill>
                        <a:latin typeface="標楷體" panose="03000509000000000000" pitchFamily="65" charset="-120"/>
                        <a:ea typeface="標楷體" panose="03000509000000000000" pitchFamily="65" charset="-120"/>
                      </a:endParaRPr>
                    </a:p>
                    <a:p>
                      <a:pPr marL="982663" indent="-352425" algn="just">
                        <a:lnSpc>
                          <a:spcPct val="100000"/>
                        </a:lnSpc>
                        <a:tabLst/>
                      </a:pPr>
                      <a:r>
                        <a:rPr lang="en-US" altLang="zh-TW" sz="2600" dirty="0" smtClean="0">
                          <a:latin typeface="標楷體" panose="03000509000000000000" pitchFamily="65" charset="-120"/>
                          <a:ea typeface="標楷體" panose="03000509000000000000" pitchFamily="65" charset="-120"/>
                        </a:rPr>
                        <a:t>1.</a:t>
                      </a:r>
                      <a:r>
                        <a:rPr lang="zh-TW" altLang="en-US" sz="2600" dirty="0" smtClean="0">
                          <a:latin typeface="標楷體" panose="03000509000000000000" pitchFamily="65" charset="-120"/>
                          <a:ea typeface="標楷體" panose="03000509000000000000" pitchFamily="65" charset="-120"/>
                        </a:rPr>
                        <a:t>學校</a:t>
                      </a:r>
                      <a:r>
                        <a:rPr lang="zh-TW" altLang="en-US" sz="2600" b="1" u="sng" dirty="0" smtClean="0">
                          <a:solidFill>
                            <a:srgbClr val="0000FF"/>
                          </a:solidFill>
                          <a:latin typeface="標楷體" panose="03000509000000000000" pitchFamily="65" charset="-120"/>
                          <a:ea typeface="標楷體" panose="03000509000000000000" pitchFamily="65" charset="-120"/>
                        </a:rPr>
                        <a:t>於前一年度</a:t>
                      </a:r>
                      <a:r>
                        <a:rPr lang="zh-TW" altLang="en-US" sz="2600" dirty="0" smtClean="0">
                          <a:latin typeface="標楷體" panose="03000509000000000000" pitchFamily="65" charset="-120"/>
                          <a:ea typeface="標楷體" panose="03000509000000000000" pitchFamily="65" charset="-120"/>
                        </a:rPr>
                        <a:t>透過本部介聘機制聘任因學校法人停辦所設學校之合格專任教師者</a:t>
                      </a:r>
                      <a:r>
                        <a:rPr lang="zh-TW" altLang="en-US" sz="2600" b="1" u="sng" dirty="0" smtClean="0">
                          <a:solidFill>
                            <a:srgbClr val="0000FF"/>
                          </a:solidFill>
                          <a:latin typeface="標楷體" panose="03000509000000000000" pitchFamily="65" charset="-120"/>
                          <a:ea typeface="標楷體" panose="03000509000000000000" pitchFamily="65" charset="-120"/>
                        </a:rPr>
                        <a:t>，但以申請一次為限</a:t>
                      </a:r>
                      <a:r>
                        <a:rPr lang="zh-TW" altLang="en-US" sz="2600" dirty="0" smtClean="0">
                          <a:latin typeface="標楷體" panose="03000509000000000000" pitchFamily="65" charset="-120"/>
                          <a:ea typeface="標楷體" panose="03000509000000000000" pitchFamily="65" charset="-120"/>
                        </a:rPr>
                        <a:t>。</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627063" marR="0" lvl="2" indent="-627063" algn="l" defTabSz="914400" rtl="0" eaLnBrk="1" fontAlgn="auto" latinLnBrk="0" hangingPunct="1">
                        <a:lnSpc>
                          <a:spcPct val="100000"/>
                        </a:lnSpc>
                        <a:spcBef>
                          <a:spcPts val="0"/>
                        </a:spcBef>
                        <a:spcAft>
                          <a:spcPts val="0"/>
                        </a:spcAft>
                        <a:buClrTx/>
                        <a:buSzPct val="70000"/>
                        <a:buFont typeface="Wingdings" pitchFamily="2" charset="2"/>
                        <a:buNone/>
                        <a:tabLst/>
                        <a:defRPr/>
                      </a:pPr>
                      <a:r>
                        <a:rPr lang="en-US" altLang="zh-TW" sz="2600" b="0" u="none" dirty="0" smtClean="0">
                          <a:solidFill>
                            <a:schemeClr val="tx1"/>
                          </a:solidFill>
                          <a:latin typeface="標楷體" panose="03000509000000000000" pitchFamily="65" charset="-120"/>
                          <a:ea typeface="標楷體" panose="03000509000000000000" pitchFamily="65" charset="-120"/>
                        </a:rPr>
                        <a:t>(</a:t>
                      </a:r>
                      <a:r>
                        <a:rPr lang="zh-TW" altLang="en-US" sz="2600" b="0" u="none" dirty="0" smtClean="0">
                          <a:solidFill>
                            <a:schemeClr val="tx1"/>
                          </a:solidFill>
                          <a:latin typeface="標楷體" panose="03000509000000000000" pitchFamily="65" charset="-120"/>
                          <a:ea typeface="標楷體" panose="03000509000000000000" pitchFamily="65" charset="-120"/>
                        </a:rPr>
                        <a:t>五</a:t>
                      </a:r>
                      <a:r>
                        <a:rPr lang="en-US" altLang="zh-TW" sz="2600" b="0" u="none" dirty="0" smtClean="0">
                          <a:solidFill>
                            <a:schemeClr val="tx1"/>
                          </a:solidFill>
                          <a:latin typeface="標楷體" panose="03000509000000000000" pitchFamily="65" charset="-120"/>
                          <a:ea typeface="標楷體" panose="03000509000000000000" pitchFamily="65" charset="-120"/>
                        </a:rPr>
                        <a:t>)</a:t>
                      </a:r>
                      <a:r>
                        <a:rPr lang="zh-TW" altLang="en-US" sz="2600" b="0" u="none" dirty="0" smtClean="0">
                          <a:solidFill>
                            <a:schemeClr val="tx1"/>
                          </a:solidFill>
                          <a:latin typeface="標楷體" panose="03000509000000000000" pitchFamily="65" charset="-120"/>
                          <a:ea typeface="標楷體" panose="03000509000000000000" pitchFamily="65" charset="-120"/>
                        </a:rPr>
                        <a:t>學校透過本部介聘機制聘任因學校法人停辦所設學校之合格專任教師者，得提送年度申請書，由本部邀集學者專家成立獎勵補助審查小組，經審核通過後，增加其獎勵、補助經費。</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8" name="文字方塊 7"/>
          <p:cNvSpPr txBox="1"/>
          <p:nvPr/>
        </p:nvSpPr>
        <p:spPr>
          <a:xfrm>
            <a:off x="-36512" y="6516052"/>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13</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fld id="{62CD1D15-BD06-4922-A13C-6A688DBCA86F}" type="slidenum">
              <a:rPr lang="zh-TW" altLang="en-US" b="1" smtClean="0"/>
              <a:pPr>
                <a:defRPr/>
              </a:pPr>
              <a:t>17</a:t>
            </a:fld>
            <a:endParaRPr lang="zh-TW" altLang="en-US" b="1" dirty="0"/>
          </a:p>
        </p:txBody>
      </p:sp>
    </p:spTree>
    <p:extLst>
      <p:ext uri="{BB962C8B-B14F-4D97-AF65-F5344CB8AC3E}">
        <p14:creationId xmlns:p14="http://schemas.microsoft.com/office/powerpoint/2010/main" val="3552653485"/>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FontTx/>
              <a:buNone/>
            </a:pPr>
            <a:r>
              <a:rPr kumimoji="0" lang="en-US" altLang="zh-TW" sz="3600" b="1" dirty="0" smtClean="0">
                <a:latin typeface="標楷體" pitchFamily="65" charset="-120"/>
                <a:ea typeface="標楷體" pitchFamily="65" charset="-120"/>
              </a:rPr>
              <a:t>(</a:t>
            </a:r>
            <a:r>
              <a:rPr kumimoji="0" lang="zh-TW" altLang="en-US" sz="3600" b="1" dirty="0" smtClean="0">
                <a:latin typeface="標楷體" pitchFamily="65" charset="-120"/>
                <a:ea typeface="標楷體" pitchFamily="65" charset="-120"/>
              </a:rPr>
              <a:t>一</a:t>
            </a:r>
            <a:r>
              <a:rPr kumimoji="0" lang="en-US" altLang="zh-TW" sz="3600" b="1" dirty="0" smtClean="0">
                <a:latin typeface="標楷體" pitchFamily="65" charset="-120"/>
                <a:ea typeface="標楷體" pitchFamily="65" charset="-120"/>
              </a:rPr>
              <a:t>)</a:t>
            </a:r>
            <a:r>
              <a:rPr kumimoji="0" lang="zh-TW" altLang="en-US" sz="3600" b="1" dirty="0">
                <a:latin typeface="標楷體" pitchFamily="65" charset="-120"/>
                <a:ea typeface="標楷體" pitchFamily="65" charset="-120"/>
              </a:rPr>
              <a:t>條文</a:t>
            </a:r>
            <a:r>
              <a:rPr kumimoji="0" lang="zh-TW" altLang="en-US" sz="3600" b="1" dirty="0" smtClean="0">
                <a:latin typeface="標楷體" pitchFamily="65" charset="-120"/>
                <a:ea typeface="標楷體" pitchFamily="65" charset="-120"/>
              </a:rPr>
              <a:t>修訂</a:t>
            </a:r>
            <a:r>
              <a:rPr kumimoji="0" lang="en-US" altLang="zh-TW" sz="3600" b="1" dirty="0">
                <a:latin typeface="標楷體" pitchFamily="65" charset="-120"/>
                <a:ea typeface="標楷體" pitchFamily="65" charset="-120"/>
              </a:rPr>
              <a:t>(</a:t>
            </a:r>
            <a:r>
              <a:rPr kumimoji="0" lang="zh-TW" altLang="en-US" sz="3600" b="1" dirty="0">
                <a:latin typeface="標楷體" pitchFamily="65" charset="-120"/>
                <a:ea typeface="標楷體" pitchFamily="65" charset="-120"/>
              </a:rPr>
              <a:t>續</a:t>
            </a:r>
            <a:r>
              <a:rPr kumimoji="0" lang="en-US" altLang="zh-TW" sz="3600" b="1" dirty="0">
                <a:latin typeface="標楷體" pitchFamily="65" charset="-120"/>
                <a:ea typeface="標楷體" pitchFamily="65" charset="-120"/>
              </a:rPr>
              <a:t>)</a:t>
            </a:r>
          </a:p>
        </p:txBody>
      </p:sp>
      <p:graphicFrame>
        <p:nvGraphicFramePr>
          <p:cNvPr id="7" name="表格 6"/>
          <p:cNvGraphicFramePr>
            <a:graphicFrameLocks noGrp="1"/>
          </p:cNvGraphicFramePr>
          <p:nvPr>
            <p:extLst>
              <p:ext uri="{D42A27DB-BD31-4B8C-83A1-F6EECF244321}">
                <p14:modId xmlns:p14="http://schemas.microsoft.com/office/powerpoint/2010/main" val="376033620"/>
              </p:ext>
            </p:extLst>
          </p:nvPr>
        </p:nvGraphicFramePr>
        <p:xfrm>
          <a:off x="94072" y="1121584"/>
          <a:ext cx="8964488" cy="4323640"/>
        </p:xfrm>
        <a:graphic>
          <a:graphicData uri="http://schemas.openxmlformats.org/drawingml/2006/table">
            <a:tbl>
              <a:tblPr firstRow="1" bandRow="1">
                <a:tableStyleId>{5940675A-B579-460E-94D1-54222C63F5DA}</a:tableStyleId>
              </a:tblPr>
              <a:tblGrid>
                <a:gridCol w="4482244"/>
                <a:gridCol w="4482244"/>
              </a:tblGrid>
              <a:tr h="713596">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105</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年度修正條文</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104</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年度原辦法</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10044">
                <a:tc>
                  <a:txBody>
                    <a:bodyPr/>
                    <a:lstStyle/>
                    <a:p>
                      <a:pPr marL="355600" indent="-355600" algn="just">
                        <a:lnSpc>
                          <a:spcPct val="100000"/>
                        </a:lnSpc>
                        <a:tabLst/>
                      </a:pPr>
                      <a:r>
                        <a:rPr lang="en-US" altLang="zh-TW" sz="3000" b="1" u="sng" dirty="0" smtClean="0">
                          <a:solidFill>
                            <a:srgbClr val="0000FF"/>
                          </a:solidFill>
                          <a:latin typeface="標楷體" panose="03000509000000000000" pitchFamily="65" charset="-120"/>
                          <a:ea typeface="標楷體" panose="03000509000000000000" pitchFamily="65" charset="-120"/>
                        </a:rPr>
                        <a:t>2.</a:t>
                      </a:r>
                      <a:r>
                        <a:rPr lang="zh-TW" altLang="en-US" sz="3000" b="1" u="sng" dirty="0" smtClean="0">
                          <a:solidFill>
                            <a:srgbClr val="0000FF"/>
                          </a:solidFill>
                          <a:latin typeface="標楷體" panose="03000509000000000000" pitchFamily="65" charset="-120"/>
                          <a:ea typeface="標楷體" panose="03000509000000000000" pitchFamily="65" charset="-120"/>
                        </a:rPr>
                        <a:t>學校最近一學年度日間學制學士班新生註冊率達百分之八十以上者，曾於前一年度申請調減下一學年度日間學制學士班招生名額，但以申請一次為限。</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531813" lvl="2" indent="-531813" algn="just">
                        <a:buSzPct val="70000"/>
                        <a:buFont typeface="Wingdings" pitchFamily="2" charset="2"/>
                        <a:buNone/>
                      </a:pPr>
                      <a:r>
                        <a:rPr lang="zh-TW" altLang="en-US" sz="3000" b="1" dirty="0" smtClean="0">
                          <a:solidFill>
                            <a:schemeClr val="tx1"/>
                          </a:solidFill>
                          <a:latin typeface="標楷體" panose="03000509000000000000" pitchFamily="65" charset="-120"/>
                          <a:ea typeface="標楷體" panose="03000509000000000000" pitchFamily="65" charset="-120"/>
                        </a:rPr>
                        <a:t>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8" name="文字方塊 7"/>
          <p:cNvSpPr txBox="1"/>
          <p:nvPr/>
        </p:nvSpPr>
        <p:spPr>
          <a:xfrm>
            <a:off x="-36512" y="6525344"/>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13</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fld id="{62CD1D15-BD06-4922-A13C-6A688DBCA86F}" type="slidenum">
              <a:rPr lang="zh-TW" altLang="en-US" b="1" smtClean="0"/>
              <a:pPr>
                <a:defRPr/>
              </a:pPr>
              <a:t>18</a:t>
            </a:fld>
            <a:endParaRPr lang="zh-TW" altLang="en-US" b="1" dirty="0"/>
          </a:p>
        </p:txBody>
      </p:sp>
    </p:spTree>
    <p:extLst>
      <p:ext uri="{BB962C8B-B14F-4D97-AF65-F5344CB8AC3E}">
        <p14:creationId xmlns:p14="http://schemas.microsoft.com/office/powerpoint/2010/main" val="167137272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5000" dirty="0">
                <a:solidFill>
                  <a:schemeClr val="tx1"/>
                </a:solidFill>
                <a:effectLst/>
                <a:ea typeface="標楷體" pitchFamily="65" charset="-120"/>
              </a:rPr>
              <a:t>簡報大綱</a:t>
            </a:r>
            <a:endParaRPr lang="zh-TW" altLang="en-US" sz="5000" dirty="0">
              <a:solidFill>
                <a:schemeClr val="tx1"/>
              </a:solidFill>
              <a:effectLst/>
            </a:endParaRPr>
          </a:p>
        </p:txBody>
      </p:sp>
      <p:sp>
        <p:nvSpPr>
          <p:cNvPr id="3" name="直排文字版面配置區 2"/>
          <p:cNvSpPr>
            <a:spLocks noGrp="1"/>
          </p:cNvSpPr>
          <p:nvPr>
            <p:ph type="body" orient="vert" idx="1"/>
          </p:nvPr>
        </p:nvSpPr>
        <p:spPr>
          <a:xfrm>
            <a:off x="457200" y="1196752"/>
            <a:ext cx="8229600" cy="5044015"/>
          </a:xfrm>
        </p:spPr>
        <p:txBody>
          <a:bodyPr vert="horz">
            <a:noAutofit/>
          </a:bodyPr>
          <a:lstStyle/>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3" action="ppaction://hlinksldjump"/>
              </a:rPr>
              <a:t>一、作業流程</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4" action="ppaction://hlinksldjump"/>
              </a:rPr>
              <a:t>二、</a:t>
            </a:r>
            <a:r>
              <a:rPr lang="en-US" altLang="zh-TW" sz="3500" b="1" dirty="0" smtClean="0">
                <a:solidFill>
                  <a:srgbClr val="0000FF"/>
                </a:solidFill>
                <a:latin typeface="Times New Roman" panose="02020603050405020304" pitchFamily="18" charset="0"/>
                <a:ea typeface="標楷體" panose="03000509000000000000" pitchFamily="65" charset="-120"/>
                <a:hlinkClick r:id="rId4" action="ppaction://hlinksldjump"/>
              </a:rPr>
              <a:t>105</a:t>
            </a:r>
            <a:r>
              <a:rPr lang="zh-TW" altLang="en-US" sz="3500" b="1" dirty="0" smtClean="0">
                <a:solidFill>
                  <a:srgbClr val="0000FF"/>
                </a:solidFill>
                <a:latin typeface="Times New Roman" panose="02020603050405020304" pitchFamily="18" charset="0"/>
                <a:ea typeface="標楷體" panose="03000509000000000000" pitchFamily="65" charset="-120"/>
                <a:hlinkClick r:id="rId4" action="ppaction://hlinksldjump"/>
              </a:rPr>
              <a:t>年度</a:t>
            </a:r>
            <a:r>
              <a:rPr lang="zh-TW" altLang="en-US" sz="3500" b="1" dirty="0">
                <a:solidFill>
                  <a:srgbClr val="0000FF"/>
                </a:solidFill>
                <a:latin typeface="Times New Roman" panose="02020603050405020304" pitchFamily="18" charset="0"/>
                <a:ea typeface="標楷體" panose="03000509000000000000" pitchFamily="65" charset="-120"/>
                <a:hlinkClick r:id="rId4" action="ppaction://hlinksldjump"/>
              </a:rPr>
              <a:t>要點修正草案重點</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5" action="ppaction://hlinksldjump"/>
              </a:rPr>
              <a:t>三</a:t>
            </a:r>
            <a:r>
              <a:rPr lang="zh-TW" altLang="en-US" sz="3500" b="1" dirty="0" smtClean="0">
                <a:solidFill>
                  <a:srgbClr val="0000FF"/>
                </a:solidFill>
                <a:latin typeface="Times New Roman" panose="02020603050405020304" pitchFamily="18" charset="0"/>
                <a:ea typeface="標楷體" panose="03000509000000000000" pitchFamily="65" charset="-120"/>
                <a:hlinkClick r:id="rId5" action="ppaction://hlinksldjump"/>
              </a:rPr>
              <a:t>、</a:t>
            </a:r>
            <a:r>
              <a:rPr lang="zh-TW" altLang="en-US" sz="3500" b="1" dirty="0">
                <a:solidFill>
                  <a:srgbClr val="0000FF"/>
                </a:solidFill>
                <a:latin typeface="Times New Roman" panose="02020603050405020304" pitchFamily="18" charset="0"/>
                <a:ea typeface="標楷體" panose="03000509000000000000" pitchFamily="65" charset="-120"/>
                <a:hlinkClick r:id="rId5" action="ppaction://hlinksldjump"/>
              </a:rPr>
              <a:t>填表注意事項</a:t>
            </a:r>
            <a:endParaRPr lang="en-US" altLang="zh-TW" sz="3500" b="1" dirty="0">
              <a:solidFill>
                <a:srgbClr val="0000FF"/>
              </a:solidFill>
              <a:latin typeface="Times New Roman" panose="02020603050405020304" pitchFamily="18" charset="0"/>
              <a:ea typeface="標楷體" panose="03000509000000000000" pitchFamily="65" charset="-120"/>
              <a:hlinkClick r:id="rId6" action="ppaction://hlinksldjump"/>
            </a:endParaRPr>
          </a:p>
          <a:p>
            <a:pPr marL="723900" indent="0">
              <a:lnSpc>
                <a:spcPct val="150000"/>
              </a:lnSpc>
              <a:spcBef>
                <a:spcPts val="0"/>
              </a:spcBef>
              <a:buNone/>
            </a:pPr>
            <a:r>
              <a:rPr lang="zh-TW" altLang="en-US" sz="3500" b="1" dirty="0" smtClean="0">
                <a:solidFill>
                  <a:srgbClr val="0000FF"/>
                </a:solidFill>
                <a:latin typeface="Times New Roman" panose="02020603050405020304" pitchFamily="18" charset="0"/>
                <a:ea typeface="標楷體" panose="03000509000000000000" pitchFamily="65" charset="-120"/>
                <a:hlinkClick r:id="rId7" action="ppaction://hlinksldjump"/>
              </a:rPr>
              <a:t>四、</a:t>
            </a:r>
            <a:r>
              <a:rPr lang="zh-TW" altLang="en-US" sz="3500" b="1" dirty="0">
                <a:solidFill>
                  <a:srgbClr val="0000FF"/>
                </a:solidFill>
                <a:latin typeface="Times New Roman" panose="02020603050405020304" pitchFamily="18" charset="0"/>
                <a:ea typeface="標楷體" panose="03000509000000000000" pitchFamily="65" charset="-120"/>
                <a:hlinkClick r:id="rId7" action="ppaction://hlinksldjump"/>
              </a:rPr>
              <a:t>資料採計期間及來源對照表</a:t>
            </a:r>
            <a:endParaRPr lang="zh-TW" altLang="en-US" sz="3500" b="1" dirty="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smtClean="0">
                <a:solidFill>
                  <a:srgbClr val="0000FF"/>
                </a:solidFill>
                <a:latin typeface="Times New Roman" panose="02020603050405020304" pitchFamily="18" charset="0"/>
                <a:ea typeface="標楷體" panose="03000509000000000000" pitchFamily="65" charset="-120"/>
                <a:hlinkClick r:id="rId8" action="ppaction://hlinksldjump"/>
              </a:rPr>
              <a:t>五、</a:t>
            </a:r>
            <a:r>
              <a:rPr lang="zh-TW" altLang="en-US" sz="3500" b="1" dirty="0">
                <a:solidFill>
                  <a:srgbClr val="0000FF"/>
                </a:solidFill>
                <a:latin typeface="Times New Roman" panose="02020603050405020304" pitchFamily="18" charset="0"/>
                <a:ea typeface="標楷體" panose="03000509000000000000" pitchFamily="65" charset="-120"/>
                <a:hlinkClick r:id="rId8" action="ppaction://hlinksldjump"/>
              </a:rPr>
              <a:t>年度經費支用計畫書內容</a:t>
            </a:r>
            <a:endParaRPr lang="en-US" altLang="zh-TW" sz="3500" b="1" dirty="0" smtClean="0">
              <a:solidFill>
                <a:srgbClr val="0000FF"/>
              </a:solidFill>
              <a:latin typeface="Times New Roman" panose="02020603050405020304" pitchFamily="18" charset="0"/>
              <a:ea typeface="標楷體" panose="03000509000000000000" pitchFamily="65" charset="-120"/>
            </a:endParaRPr>
          </a:p>
          <a:p>
            <a:pPr marL="723900" indent="0">
              <a:lnSpc>
                <a:spcPct val="150000"/>
              </a:lnSpc>
              <a:spcBef>
                <a:spcPts val="0"/>
              </a:spcBef>
              <a:buNone/>
            </a:pPr>
            <a:r>
              <a:rPr lang="zh-TW" altLang="en-US" sz="3500" b="1" dirty="0">
                <a:solidFill>
                  <a:srgbClr val="0000FF"/>
                </a:solidFill>
                <a:latin typeface="Times New Roman" panose="02020603050405020304" pitchFamily="18" charset="0"/>
                <a:ea typeface="標楷體" panose="03000509000000000000" pitchFamily="65" charset="-120"/>
                <a:hlinkClick r:id="rId9" action="ppaction://hlinksldjump"/>
              </a:rPr>
              <a:t>六</a:t>
            </a:r>
            <a:r>
              <a:rPr lang="zh-TW" altLang="en-US" sz="3500" b="1" dirty="0" smtClean="0">
                <a:solidFill>
                  <a:srgbClr val="0000FF"/>
                </a:solidFill>
                <a:latin typeface="Times New Roman" panose="02020603050405020304" pitchFamily="18" charset="0"/>
                <a:ea typeface="標楷體" panose="03000509000000000000" pitchFamily="65" charset="-120"/>
                <a:hlinkClick r:id="rId9" action="ppaction://hlinksldjump"/>
              </a:rPr>
              <a:t>、</a:t>
            </a:r>
            <a:r>
              <a:rPr lang="zh-TW" altLang="en-US" sz="3500" b="1" dirty="0">
                <a:solidFill>
                  <a:srgbClr val="0000FF"/>
                </a:solidFill>
                <a:latin typeface="Times New Roman" panose="02020603050405020304" pitchFamily="18" charset="0"/>
                <a:ea typeface="標楷體" panose="03000509000000000000" pitchFamily="65" charset="-120"/>
                <a:hlinkClick r:id="rId9" action="ppaction://hlinksldjump"/>
              </a:rPr>
              <a:t>配合措施</a:t>
            </a:r>
            <a:endParaRPr lang="zh-TW" altLang="en-US" sz="3500" b="1" dirty="0">
              <a:solidFill>
                <a:srgbClr val="0000FF"/>
              </a:solidFill>
              <a:latin typeface="Times New Roman" panose="02020603050405020304" pitchFamily="18" charset="0"/>
              <a:ea typeface="標楷體" panose="03000509000000000000"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1</a:t>
            </a:fld>
            <a:endParaRPr lang="zh-TW" altLang="en-US" b="1" dirty="0"/>
          </a:p>
        </p:txBody>
      </p:sp>
    </p:spTree>
    <p:extLst>
      <p:ext uri="{BB962C8B-B14F-4D97-AF65-F5344CB8AC3E}">
        <p14:creationId xmlns:p14="http://schemas.microsoft.com/office/powerpoint/2010/main" val="4493933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FontTx/>
              <a:buNone/>
            </a:pPr>
            <a:r>
              <a:rPr kumimoji="0" lang="en-US" altLang="zh-TW" sz="3600" b="1" dirty="0" smtClean="0">
                <a:latin typeface="標楷體" pitchFamily="65" charset="-120"/>
                <a:ea typeface="標楷體" pitchFamily="65" charset="-120"/>
              </a:rPr>
              <a:t>(</a:t>
            </a:r>
            <a:r>
              <a:rPr kumimoji="0" lang="zh-TW" altLang="en-US" sz="3600" b="1" dirty="0" smtClean="0">
                <a:latin typeface="標楷體" pitchFamily="65" charset="-120"/>
                <a:ea typeface="標楷體" pitchFamily="65" charset="-120"/>
              </a:rPr>
              <a:t>一</a:t>
            </a:r>
            <a:r>
              <a:rPr kumimoji="0" lang="en-US" altLang="zh-TW" sz="3600" b="1" dirty="0" smtClean="0">
                <a:latin typeface="標楷體" pitchFamily="65" charset="-120"/>
                <a:ea typeface="標楷體" pitchFamily="65" charset="-120"/>
              </a:rPr>
              <a:t>)</a:t>
            </a:r>
            <a:r>
              <a:rPr kumimoji="0" lang="zh-TW" altLang="en-US" sz="3600" b="1" dirty="0">
                <a:latin typeface="標楷體" pitchFamily="65" charset="-120"/>
                <a:ea typeface="標楷體" pitchFamily="65" charset="-120"/>
              </a:rPr>
              <a:t>條文</a:t>
            </a:r>
            <a:r>
              <a:rPr kumimoji="0" lang="zh-TW" altLang="en-US" sz="3600" b="1" dirty="0" smtClean="0">
                <a:latin typeface="標楷體" pitchFamily="65" charset="-120"/>
                <a:ea typeface="標楷體" pitchFamily="65" charset="-120"/>
              </a:rPr>
              <a:t>修訂</a:t>
            </a:r>
            <a:r>
              <a:rPr kumimoji="0" lang="en-US" altLang="zh-TW" sz="3600" b="1" dirty="0">
                <a:latin typeface="標楷體" pitchFamily="65" charset="-120"/>
                <a:ea typeface="標楷體" pitchFamily="65" charset="-120"/>
              </a:rPr>
              <a:t>(</a:t>
            </a:r>
            <a:r>
              <a:rPr kumimoji="0" lang="zh-TW" altLang="en-US" sz="3600" b="1" dirty="0">
                <a:latin typeface="標楷體" pitchFamily="65" charset="-120"/>
                <a:ea typeface="標楷體" pitchFamily="65" charset="-120"/>
              </a:rPr>
              <a:t>續</a:t>
            </a:r>
            <a:r>
              <a:rPr kumimoji="0" lang="en-US" altLang="zh-TW" sz="3600" b="1" dirty="0">
                <a:latin typeface="標楷體" pitchFamily="65" charset="-120"/>
                <a:ea typeface="標楷體" pitchFamily="65" charset="-120"/>
              </a:rPr>
              <a:t>)</a:t>
            </a:r>
          </a:p>
        </p:txBody>
      </p:sp>
      <p:graphicFrame>
        <p:nvGraphicFramePr>
          <p:cNvPr id="7" name="表格 6"/>
          <p:cNvGraphicFramePr>
            <a:graphicFrameLocks noGrp="1"/>
          </p:cNvGraphicFramePr>
          <p:nvPr>
            <p:extLst>
              <p:ext uri="{D42A27DB-BD31-4B8C-83A1-F6EECF244321}">
                <p14:modId xmlns:p14="http://schemas.microsoft.com/office/powerpoint/2010/main" val="4117009619"/>
              </p:ext>
            </p:extLst>
          </p:nvPr>
        </p:nvGraphicFramePr>
        <p:xfrm>
          <a:off x="94072" y="1121584"/>
          <a:ext cx="8964488" cy="4645516"/>
        </p:xfrm>
        <a:graphic>
          <a:graphicData uri="http://schemas.openxmlformats.org/drawingml/2006/table">
            <a:tbl>
              <a:tblPr firstRow="1" bandRow="1">
                <a:tableStyleId>{5940675A-B579-460E-94D1-54222C63F5DA}</a:tableStyleId>
              </a:tblPr>
              <a:tblGrid>
                <a:gridCol w="4482244"/>
                <a:gridCol w="4482244"/>
              </a:tblGrid>
              <a:tr h="713596">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105</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年度修正條文</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104</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年度原辦法</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3610044">
                <a:tc>
                  <a:txBody>
                    <a:bodyPr/>
                    <a:lstStyle/>
                    <a:p>
                      <a:pPr marL="355600" indent="-355600" algn="just">
                        <a:lnSpc>
                          <a:spcPct val="100000"/>
                        </a:lnSpc>
                        <a:tabLst/>
                      </a:pPr>
                      <a:r>
                        <a:rPr lang="en-US" altLang="zh-TW" sz="2800" b="1" u="sng" dirty="0" smtClean="0">
                          <a:solidFill>
                            <a:srgbClr val="0000FF"/>
                          </a:solidFill>
                          <a:latin typeface="標楷體" panose="03000509000000000000" pitchFamily="65" charset="-120"/>
                          <a:ea typeface="標楷體" panose="03000509000000000000" pitchFamily="65" charset="-120"/>
                        </a:rPr>
                        <a:t>3.</a:t>
                      </a:r>
                      <a:r>
                        <a:rPr lang="zh-TW" altLang="en-US" sz="2800" b="1" u="sng" dirty="0" smtClean="0">
                          <a:solidFill>
                            <a:srgbClr val="0000FF"/>
                          </a:solidFill>
                          <a:latin typeface="標楷體" panose="03000509000000000000" pitchFamily="65" charset="-120"/>
                          <a:ea typeface="標楷體" panose="03000509000000000000" pitchFamily="65" charset="-120"/>
                        </a:rPr>
                        <a:t>學校符合專科以上學校總量發展規模與資源條件標準規定之全校生師比值、日間學制生師比值、研究生生師比值、專任助理教授以上師資結構，且自</a:t>
                      </a:r>
                      <a:r>
                        <a:rPr lang="en-US" altLang="zh-TW" sz="2800" b="1" u="sng" dirty="0" smtClean="0">
                          <a:solidFill>
                            <a:srgbClr val="0000FF"/>
                          </a:solidFill>
                          <a:latin typeface="標楷體" panose="03000509000000000000" pitchFamily="65" charset="-120"/>
                          <a:ea typeface="標楷體" panose="03000509000000000000" pitchFamily="65" charset="-120"/>
                        </a:rPr>
                        <a:t>105</a:t>
                      </a:r>
                      <a:r>
                        <a:rPr lang="zh-TW" altLang="en-US" sz="2800" b="1" u="sng" dirty="0" smtClean="0">
                          <a:solidFill>
                            <a:srgbClr val="0000FF"/>
                          </a:solidFill>
                          <a:latin typeface="標楷體" panose="03000509000000000000" pitchFamily="65" charset="-120"/>
                          <a:ea typeface="標楷體" panose="03000509000000000000" pitchFamily="65" charset="-120"/>
                        </a:rPr>
                        <a:t>年</a:t>
                      </a:r>
                      <a:r>
                        <a:rPr lang="en-US" altLang="zh-TW" sz="2800" b="1" u="sng" dirty="0" smtClean="0">
                          <a:solidFill>
                            <a:srgbClr val="0000FF"/>
                          </a:solidFill>
                          <a:latin typeface="標楷體" panose="03000509000000000000" pitchFamily="65" charset="-120"/>
                          <a:ea typeface="標楷體" panose="03000509000000000000" pitchFamily="65" charset="-120"/>
                        </a:rPr>
                        <a:t>1</a:t>
                      </a:r>
                      <a:r>
                        <a:rPr lang="zh-TW" altLang="en-US" sz="2800" b="1" u="sng" dirty="0" smtClean="0">
                          <a:solidFill>
                            <a:srgbClr val="0000FF"/>
                          </a:solidFill>
                          <a:latin typeface="標楷體" panose="03000509000000000000" pitchFamily="65" charset="-120"/>
                          <a:ea typeface="標楷體" panose="03000509000000000000" pitchFamily="65" charset="-120"/>
                        </a:rPr>
                        <a:t>月</a:t>
                      </a:r>
                      <a:r>
                        <a:rPr lang="en-US" altLang="zh-TW" sz="2800" b="1" u="sng" dirty="0" smtClean="0">
                          <a:solidFill>
                            <a:srgbClr val="0000FF"/>
                          </a:solidFill>
                          <a:latin typeface="標楷體" panose="03000509000000000000" pitchFamily="65" charset="-120"/>
                          <a:ea typeface="標楷體" panose="03000509000000000000" pitchFamily="65" charset="-120"/>
                        </a:rPr>
                        <a:t>1</a:t>
                      </a:r>
                      <a:r>
                        <a:rPr lang="zh-TW" altLang="en-US" sz="2800" b="1" u="sng" dirty="0" smtClean="0">
                          <a:solidFill>
                            <a:srgbClr val="0000FF"/>
                          </a:solidFill>
                          <a:latin typeface="標楷體" panose="03000509000000000000" pitchFamily="65" charset="-120"/>
                          <a:ea typeface="標楷體" panose="03000509000000000000" pitchFamily="65" charset="-120"/>
                        </a:rPr>
                        <a:t>日起各職級兼任教師鐘點費支給標準皆不低於公立學校標準者。</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531813" lvl="2" indent="-531813" algn="just">
                        <a:buSzPct val="70000"/>
                        <a:buFont typeface="Wingdings" pitchFamily="2" charset="2"/>
                        <a:buNone/>
                      </a:pPr>
                      <a:r>
                        <a:rPr lang="zh-TW" altLang="en-US" sz="3000" b="1" dirty="0" smtClean="0">
                          <a:solidFill>
                            <a:schemeClr val="tx1"/>
                          </a:solidFill>
                          <a:latin typeface="標楷體" panose="03000509000000000000" pitchFamily="65" charset="-120"/>
                          <a:ea typeface="標楷體" panose="03000509000000000000" pitchFamily="65" charset="-120"/>
                        </a:rPr>
                        <a:t>無</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8" name="文字方塊 7"/>
          <p:cNvSpPr txBox="1"/>
          <p:nvPr/>
        </p:nvSpPr>
        <p:spPr>
          <a:xfrm>
            <a:off x="-36512" y="6525344"/>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13</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fld id="{62CD1D15-BD06-4922-A13C-6A688DBCA86F}" type="slidenum">
              <a:rPr lang="zh-TW" altLang="en-US" b="1" smtClean="0"/>
              <a:pPr>
                <a:defRPr/>
              </a:pPr>
              <a:t>19</a:t>
            </a:fld>
            <a:endParaRPr lang="zh-TW" altLang="en-US" b="1" dirty="0"/>
          </a:p>
        </p:txBody>
      </p:sp>
      <p:sp>
        <p:nvSpPr>
          <p:cNvPr id="10" name="動作按鈕: 返回 9">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645225820"/>
      </p:ext>
    </p:extLst>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5" name="標題 1"/>
          <p:cNvSpPr txBox="1">
            <a:spLocks/>
          </p:cNvSpPr>
          <p:nvPr/>
        </p:nvSpPr>
        <p:spPr bwMode="auto">
          <a:xfrm>
            <a:off x="251520" y="372716"/>
            <a:ext cx="864959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charset="-120"/>
              </a:defRPr>
            </a:lvl9pPr>
          </a:lstStyle>
          <a:p>
            <a:pPr algn="ctr">
              <a:spcBef>
                <a:spcPct val="0"/>
              </a:spcBef>
              <a:buNone/>
            </a:pPr>
            <a:r>
              <a:rPr kumimoji="0" lang="en-US" altLang="zh-TW" sz="3600" b="1" dirty="0" smtClean="0">
                <a:latin typeface="標楷體" pitchFamily="65" charset="-120"/>
                <a:ea typeface="標楷體" pitchFamily="65" charset="-120"/>
              </a:rPr>
              <a:t>(</a:t>
            </a:r>
            <a:r>
              <a:rPr kumimoji="0" lang="zh-TW" altLang="en-US" sz="3600" b="1" dirty="0" smtClean="0">
                <a:latin typeface="標楷體" pitchFamily="65" charset="-120"/>
                <a:ea typeface="標楷體" pitchFamily="65" charset="-120"/>
              </a:rPr>
              <a:t>二</a:t>
            </a:r>
            <a:r>
              <a:rPr kumimoji="0" lang="en-US" altLang="zh-TW" sz="3600" b="1" dirty="0" smtClean="0">
                <a:latin typeface="標楷體" pitchFamily="65" charset="-120"/>
                <a:ea typeface="標楷體" pitchFamily="65" charset="-120"/>
              </a:rPr>
              <a:t>)</a:t>
            </a:r>
            <a:r>
              <a:rPr kumimoji="0" lang="zh-TW" altLang="en-US" sz="3600" b="1" dirty="0">
                <a:latin typeface="標楷體" pitchFamily="65" charset="-120"/>
                <a:ea typeface="標楷體" pitchFamily="65" charset="-120"/>
              </a:rPr>
              <a:t>獎勵、補助經費使用原則</a:t>
            </a:r>
            <a:r>
              <a:rPr kumimoji="0" lang="zh-TW" altLang="en-US" sz="3600" b="1" dirty="0" smtClean="0">
                <a:latin typeface="標楷體" pitchFamily="65" charset="-120"/>
                <a:ea typeface="標楷體" pitchFamily="65" charset="-120"/>
              </a:rPr>
              <a:t>修訂</a:t>
            </a:r>
            <a:endParaRPr kumimoji="0" lang="zh-TW" altLang="en-US" sz="3600" b="1" dirty="0">
              <a:latin typeface="標楷體" pitchFamily="65" charset="-120"/>
              <a:ea typeface="標楷體" pitchFamily="65"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168211819"/>
              </p:ext>
            </p:extLst>
          </p:nvPr>
        </p:nvGraphicFramePr>
        <p:xfrm>
          <a:off x="94072" y="1121584"/>
          <a:ext cx="8964488" cy="4874400"/>
        </p:xfrm>
        <a:graphic>
          <a:graphicData uri="http://schemas.openxmlformats.org/drawingml/2006/table">
            <a:tbl>
              <a:tblPr firstRow="1" bandRow="1">
                <a:tableStyleId>{5940675A-B579-460E-94D1-54222C63F5DA}</a:tableStyleId>
              </a:tblPr>
              <a:tblGrid>
                <a:gridCol w="4482244"/>
                <a:gridCol w="4482244"/>
              </a:tblGrid>
              <a:tr h="723240">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105</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年度修正條文</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algn="ctr" rtl="0" eaLnBrk="1" latinLnBrk="0" hangingPunct="1"/>
                      <a:r>
                        <a:rPr kumimoji="0" lang="en-US" altLang="zh-TW" sz="3000" b="1" kern="1200" baseline="0" dirty="0" smtClean="0">
                          <a:solidFill>
                            <a:schemeClr val="tx1"/>
                          </a:solidFill>
                          <a:latin typeface="Times New Roman" panose="02020603050405020304" pitchFamily="18" charset="0"/>
                          <a:ea typeface="標楷體" panose="03000509000000000000" pitchFamily="65" charset="-120"/>
                          <a:cs typeface="+mn-cs"/>
                        </a:rPr>
                        <a:t>104</a:t>
                      </a:r>
                      <a:r>
                        <a:rPr kumimoji="0" lang="zh-TW" altLang="en-US" sz="3000" b="1" kern="1200" baseline="0" dirty="0" smtClean="0">
                          <a:solidFill>
                            <a:schemeClr val="tx1"/>
                          </a:solidFill>
                          <a:latin typeface="Times New Roman" panose="02020603050405020304" pitchFamily="18" charset="0"/>
                          <a:ea typeface="標楷體" panose="03000509000000000000" pitchFamily="65" charset="-120"/>
                          <a:cs typeface="+mn-cs"/>
                        </a:rPr>
                        <a:t>年度原辦法</a:t>
                      </a:r>
                      <a:endParaRPr kumimoji="0" lang="zh-TW" altLang="en-US" sz="3000" b="1" kern="1200" baseline="0" dirty="0">
                        <a:solidFill>
                          <a:schemeClr val="tx1"/>
                        </a:solidFill>
                        <a:latin typeface="Times New Roman" panose="02020603050405020304" pitchFamily="18" charset="0"/>
                        <a:ea typeface="標楷體" panose="03000509000000000000" pitchFamily="65" charset="-120"/>
                        <a:cs typeface="+mn-cs"/>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51160">
                <a:tc>
                  <a:txBody>
                    <a:bodyPr/>
                    <a:lstStyle/>
                    <a:p>
                      <a:pPr marL="273050" lvl="1" indent="-273050" algn="just">
                        <a:buFont typeface="Wingdings 2" pitchFamily="18" charset="2"/>
                        <a:buNone/>
                        <a:defRPr/>
                      </a:pPr>
                      <a:r>
                        <a:rPr lang="en-US" altLang="zh-TW" sz="2400" b="0" dirty="0" smtClean="0">
                          <a:latin typeface="標楷體" panose="03000509000000000000" pitchFamily="65" charset="-120"/>
                          <a:ea typeface="標楷體" panose="03000509000000000000" pitchFamily="65" charset="-120"/>
                        </a:rPr>
                        <a:t>4.</a:t>
                      </a:r>
                      <a:r>
                        <a:rPr lang="zh-TW" altLang="en-US" sz="2400" b="0" dirty="0" smtClean="0">
                          <a:latin typeface="標楷體" panose="03000509000000000000" pitchFamily="65" charset="-120"/>
                          <a:ea typeface="標楷體" panose="03000509000000000000" pitchFamily="65" charset="-120"/>
                        </a:rPr>
                        <a:t>工程建築經費：支應修建與教學直接相關環境之校舍建築，並不得用於新建校舍工程建築</a:t>
                      </a:r>
                      <a:r>
                        <a:rPr lang="en-US" altLang="zh-TW" sz="2400" b="0" dirty="0" smtClean="0">
                          <a:latin typeface="標楷體" panose="03000509000000000000" pitchFamily="65" charset="-120"/>
                          <a:ea typeface="標楷體" panose="03000509000000000000" pitchFamily="65" charset="-120"/>
                        </a:rPr>
                        <a:t/>
                      </a:r>
                      <a:br>
                        <a:rPr lang="en-US" altLang="zh-TW" sz="2400" b="0" dirty="0" smtClean="0">
                          <a:latin typeface="標楷體" panose="03000509000000000000" pitchFamily="65" charset="-120"/>
                          <a:ea typeface="標楷體" panose="03000509000000000000" pitchFamily="65" charset="-120"/>
                        </a:rPr>
                      </a:br>
                      <a:r>
                        <a:rPr lang="zh-TW" altLang="en-US" sz="2400" b="0" dirty="0" smtClean="0">
                          <a:latin typeface="標楷體" panose="03000509000000000000" pitchFamily="65" charset="-120"/>
                          <a:ea typeface="標楷體" panose="03000509000000000000" pitchFamily="65" charset="-120"/>
                        </a:rPr>
                        <a:t>、建築貸款利息補助及附屬機構其支用計畫及經費應事前報經本部核准，且應以總獎勵、補助經費之百分之十為限。</a:t>
                      </a:r>
                      <a:r>
                        <a:rPr lang="zh-TW" altLang="en-US" sz="2400" b="1" u="sng" dirty="0" smtClean="0">
                          <a:solidFill>
                            <a:srgbClr val="0000FF"/>
                          </a:solidFill>
                          <a:latin typeface="標楷體" panose="03000509000000000000" pitchFamily="65" charset="-120"/>
                          <a:ea typeface="標楷體" panose="03000509000000000000" pitchFamily="65" charset="-120"/>
                        </a:rPr>
                        <a:t>但學校用於建物因遭受突發性、不可抗力之災害所需之安全查核、鑑定評估、復建等事項，不在此限。</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355600" lvl="1" indent="-355600" algn="just">
                        <a:buFont typeface="Wingdings 2" pitchFamily="18" charset="2"/>
                        <a:buNone/>
                        <a:defRPr/>
                      </a:pPr>
                      <a:r>
                        <a:rPr lang="en-US" altLang="zh-TW" sz="2500" b="0" dirty="0" smtClean="0">
                          <a:latin typeface="標楷體" panose="03000509000000000000" pitchFamily="65" charset="-120"/>
                          <a:ea typeface="標楷體" panose="03000509000000000000" pitchFamily="65" charset="-120"/>
                        </a:rPr>
                        <a:t>4.</a:t>
                      </a:r>
                      <a:r>
                        <a:rPr lang="zh-TW" altLang="en-US" sz="2500" b="0" dirty="0" smtClean="0">
                          <a:latin typeface="標楷體" panose="03000509000000000000" pitchFamily="65" charset="-120"/>
                          <a:ea typeface="標楷體" panose="03000509000000000000" pitchFamily="65" charset="-120"/>
                        </a:rPr>
                        <a:t>工程建築經費：支應修建與教學直接相關環境之校舍建築，並不得用於新建校舍工程建築、建築貸款利息補助及附屬機構其支用計畫及經費應事前報經本部核准，且應以總獎勵、補助經費之百分之十為限。</a:t>
                      </a:r>
                      <a:endParaRPr lang="zh-TW" altLang="en-US" sz="2500" spc="-300" dirty="0" smtClean="0">
                        <a:latin typeface="標楷體" panose="03000509000000000000" pitchFamily="65" charset="-120"/>
                        <a:ea typeface="標楷體" panose="03000509000000000000" pitchFamily="65" charset="-12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8" name="文字方塊 7"/>
          <p:cNvSpPr txBox="1"/>
          <p:nvPr/>
        </p:nvSpPr>
        <p:spPr>
          <a:xfrm>
            <a:off x="-36512" y="6525344"/>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31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
        <p:nvSpPr>
          <p:cNvPr id="9" name="投影片編號版面配置區 3"/>
          <p:cNvSpPr>
            <a:spLocks noGrp="1"/>
          </p:cNvSpPr>
          <p:nvPr>
            <p:ph type="sldNum" sz="quarter" idx="12"/>
          </p:nvPr>
        </p:nvSpPr>
        <p:spPr>
          <a:xfrm>
            <a:off x="8460432" y="6408738"/>
            <a:ext cx="553393" cy="365125"/>
          </a:xfrm>
        </p:spPr>
        <p:txBody>
          <a:bodyPr/>
          <a:lstStyle/>
          <a:p>
            <a:pPr>
              <a:defRPr/>
            </a:pPr>
            <a:fld id="{62CD1D15-BD06-4922-A13C-6A688DBCA86F}" type="slidenum">
              <a:rPr lang="zh-TW" altLang="en-US" b="1" smtClean="0"/>
              <a:pPr>
                <a:defRPr/>
              </a:pPr>
              <a:t>20</a:t>
            </a:fld>
            <a:endParaRPr lang="zh-TW" altLang="en-US"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029285178"/>
      </p:ext>
    </p:extLst>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三、</a:t>
            </a:r>
            <a:r>
              <a:rPr lang="zh-TW" altLang="en-US" sz="4400" dirty="0">
                <a:solidFill>
                  <a:schemeClr val="tx1"/>
                </a:solidFill>
                <a:effectLst/>
                <a:latin typeface="Times New Roman" panose="02020603050405020304" pitchFamily="18" charset="0"/>
                <a:ea typeface="標楷體" panose="03000509000000000000" pitchFamily="65" charset="-120"/>
              </a:rPr>
              <a:t>填表注意事項</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21</a:t>
            </a:fld>
            <a:endParaRPr lang="zh-TW" altLang="en-US" b="1" dirty="0"/>
          </a:p>
        </p:txBody>
      </p:sp>
      <p:sp>
        <p:nvSpPr>
          <p:cNvPr id="3" name="直排文字版面配置區 2"/>
          <p:cNvSpPr>
            <a:spLocks noGrp="1"/>
          </p:cNvSpPr>
          <p:nvPr>
            <p:ph type="body" orient="vert" idx="1"/>
          </p:nvPr>
        </p:nvSpPr>
        <p:spPr>
          <a:xfrm>
            <a:off x="446856" y="2204864"/>
            <a:ext cx="8229600" cy="3230488"/>
          </a:xfrm>
        </p:spPr>
        <p:txBody>
          <a:bodyPr vert="horz"/>
          <a:lstStyle/>
          <a:p>
            <a:pPr marL="109537" indent="0" algn="ctr">
              <a:lnSpc>
                <a:spcPct val="150000"/>
              </a:lnSpc>
              <a:spcBef>
                <a:spcPts val="0"/>
              </a:spcBef>
              <a:buNone/>
            </a:pP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58</a:t>
            </a:r>
            <a:r>
              <a:rPr lang="zh-TW" altLang="en-US" sz="4000" b="1" dirty="0" smtClean="0">
                <a:latin typeface="Times New Roman" panose="02020603050405020304" pitchFamily="18" charset="0"/>
                <a:ea typeface="標楷體" panose="03000509000000000000" pitchFamily="65" charset="-120"/>
              </a:rPr>
              <a:t>頁至</a:t>
            </a:r>
            <a:r>
              <a:rPr lang="en-US" altLang="zh-TW" sz="4000" b="1" dirty="0" smtClean="0">
                <a:latin typeface="Times New Roman" panose="02020603050405020304" pitchFamily="18" charset="0"/>
                <a:ea typeface="標楷體" panose="03000509000000000000" pitchFamily="65" charset="-120"/>
              </a:rPr>
              <a:t>80</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0503982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marL="0" indent="0" algn="ctr">
              <a:lnSpc>
                <a:spcPct val="150000"/>
              </a:lnSpc>
            </a:pPr>
            <a:r>
              <a:rPr lang="zh-TW" altLang="en-US" sz="4400" dirty="0" smtClean="0">
                <a:solidFill>
                  <a:schemeClr val="tx1"/>
                </a:solidFill>
                <a:effectLst/>
                <a:latin typeface="Times New Roman" panose="02020603050405020304" pitchFamily="18" charset="0"/>
                <a:ea typeface="標楷體" panose="03000509000000000000" pitchFamily="65" charset="-120"/>
              </a:rPr>
              <a:t>四、資料</a:t>
            </a:r>
            <a:r>
              <a:rPr lang="zh-TW" altLang="en-US" sz="4400" dirty="0">
                <a:solidFill>
                  <a:schemeClr val="tx1"/>
                </a:solidFill>
                <a:effectLst/>
                <a:latin typeface="Times New Roman" panose="02020603050405020304" pitchFamily="18" charset="0"/>
                <a:ea typeface="標楷體" panose="03000509000000000000" pitchFamily="65" charset="-120"/>
              </a:rPr>
              <a:t>採計</a:t>
            </a:r>
            <a:r>
              <a:rPr lang="zh-TW" altLang="en-US" sz="4400" dirty="0" smtClean="0">
                <a:solidFill>
                  <a:schemeClr val="tx1"/>
                </a:solidFill>
                <a:effectLst/>
                <a:latin typeface="Times New Roman" panose="02020603050405020304" pitchFamily="18" charset="0"/>
                <a:ea typeface="標楷體" panose="03000509000000000000" pitchFamily="65" charset="-120"/>
              </a:rPr>
              <a:t>期間及來源</a:t>
            </a:r>
            <a:r>
              <a:rPr lang="zh-TW" altLang="en-US" sz="4400" dirty="0">
                <a:solidFill>
                  <a:schemeClr val="tx1"/>
                </a:solidFill>
                <a:effectLst/>
                <a:latin typeface="Times New Roman" panose="02020603050405020304" pitchFamily="18" charset="0"/>
                <a:ea typeface="標楷體" panose="03000509000000000000" pitchFamily="65" charset="-120"/>
              </a:rPr>
              <a:t>對照表</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22</a:t>
            </a:fld>
            <a:endParaRPr lang="zh-TW" altLang="en-US" b="1" dirty="0"/>
          </a:p>
        </p:txBody>
      </p:sp>
      <p:sp>
        <p:nvSpPr>
          <p:cNvPr id="3" name="直排文字版面配置區 2"/>
          <p:cNvSpPr>
            <a:spLocks noGrp="1"/>
          </p:cNvSpPr>
          <p:nvPr>
            <p:ph type="body" orient="vert" idx="1"/>
          </p:nvPr>
        </p:nvSpPr>
        <p:spPr/>
        <p:txBody>
          <a:bodyPr vert="horz"/>
          <a:lstStyle/>
          <a:p>
            <a:pPr marL="722313" indent="0">
              <a:lnSpc>
                <a:spcPct val="150000"/>
              </a:lnSpc>
              <a:spcBef>
                <a:spcPts val="0"/>
              </a:spcBef>
              <a:buNone/>
            </a:pPr>
            <a:r>
              <a:rPr lang="en-US" altLang="zh-TW" sz="3600" dirty="0">
                <a:latin typeface="標楷體" pitchFamily="65" charset="-120"/>
                <a:ea typeface="標楷體" pitchFamily="65" charset="-120"/>
                <a:hlinkClick r:id="rId2" action="ppaction://hlinksldjump"/>
              </a:rPr>
              <a:t>(</a:t>
            </a:r>
            <a:r>
              <a:rPr lang="zh-TW" altLang="en-US" sz="3600" dirty="0">
                <a:latin typeface="標楷體" pitchFamily="65" charset="-120"/>
                <a:ea typeface="標楷體" pitchFamily="65" charset="-120"/>
                <a:hlinkClick r:id="rId2" action="ppaction://hlinksldjump"/>
              </a:rPr>
              <a:t>一</a:t>
            </a:r>
            <a:r>
              <a:rPr lang="en-US" altLang="zh-TW" sz="3600" dirty="0">
                <a:latin typeface="標楷體" pitchFamily="65" charset="-120"/>
                <a:ea typeface="標楷體" pitchFamily="65" charset="-120"/>
                <a:hlinkClick r:id="rId2" action="ppaction://hlinksldjump"/>
              </a:rPr>
              <a:t>) </a:t>
            </a:r>
            <a:r>
              <a:rPr lang="x-none" altLang="zh-TW" sz="3600" b="1" dirty="0" smtClean="0">
                <a:latin typeface="Times New Roman" panose="02020603050405020304" pitchFamily="18" charset="0"/>
                <a:ea typeface="標楷體" panose="03000509000000000000" pitchFamily="65" charset="-120"/>
                <a:hlinkClick r:id="rId2" action="ppaction://hlinksldjump"/>
              </a:rPr>
              <a:t>大學校院校務資料庫蒐集</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2" action="ppaction://hlinksldjump"/>
              </a:rPr>
              <a:t>表冊</a:t>
            </a:r>
            <a:endParaRPr lang="zh-TW" altLang="zh-TW" sz="3600" b="1" dirty="0">
              <a:latin typeface="Times New Roman" panose="02020603050405020304" pitchFamily="18" charset="0"/>
              <a:ea typeface="標楷體" panose="03000509000000000000" pitchFamily="65" charset="-120"/>
            </a:endParaRPr>
          </a:p>
          <a:p>
            <a:pPr marL="722313" indent="0">
              <a:lnSpc>
                <a:spcPct val="150000"/>
              </a:lnSpc>
              <a:spcBef>
                <a:spcPts val="0"/>
              </a:spcBef>
              <a:buNone/>
            </a:pPr>
            <a:r>
              <a:rPr lang="en-US" altLang="zh-TW" sz="3600" dirty="0" smtClean="0">
                <a:latin typeface="標楷體" pitchFamily="65" charset="-120"/>
                <a:ea typeface="標楷體" pitchFamily="65" charset="-120"/>
                <a:hlinkClick r:id="rId3" action="ppaction://hlinksldjump"/>
              </a:rPr>
              <a:t>(</a:t>
            </a:r>
            <a:r>
              <a:rPr lang="zh-TW" altLang="en-US" sz="3600" dirty="0" smtClean="0">
                <a:latin typeface="標楷體" pitchFamily="65" charset="-120"/>
                <a:ea typeface="標楷體" pitchFamily="65" charset="-120"/>
                <a:hlinkClick r:id="rId3" action="ppaction://hlinksldjump"/>
              </a:rPr>
              <a:t>二</a:t>
            </a:r>
            <a:r>
              <a:rPr lang="en-US" altLang="zh-TW" sz="3600" dirty="0" smtClean="0">
                <a:latin typeface="標楷體" pitchFamily="65" charset="-120"/>
                <a:ea typeface="標楷體" pitchFamily="65" charset="-120"/>
                <a:hlinkClick r:id="rId3" action="ppaction://hlinksldjump"/>
              </a:rPr>
              <a:t>) </a:t>
            </a:r>
            <a:r>
              <a:rPr lang="x-none" altLang="zh-TW" sz="3600" b="1" dirty="0" smtClean="0">
                <a:latin typeface="Times New Roman" panose="02020603050405020304" pitchFamily="18" charset="0"/>
                <a:ea typeface="標楷體" panose="03000509000000000000" pitchFamily="65" charset="-120"/>
                <a:hlinkClick r:id="rId3" action="ppaction://hlinksldjump"/>
              </a:rPr>
              <a:t>獎補助小組蒐集</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3" action="ppaction://hlinksldjump"/>
              </a:rPr>
              <a:t>表冊</a:t>
            </a:r>
            <a:endParaRPr lang="zh-TW" altLang="zh-TW" sz="3600" b="1" dirty="0">
              <a:latin typeface="Times New Roman" panose="02020603050405020304" pitchFamily="18" charset="0"/>
              <a:ea typeface="標楷體" panose="03000509000000000000" pitchFamily="65" charset="-120"/>
            </a:endParaRPr>
          </a:p>
          <a:p>
            <a:pPr marL="722313" indent="0">
              <a:lnSpc>
                <a:spcPct val="150000"/>
              </a:lnSpc>
              <a:spcBef>
                <a:spcPts val="0"/>
              </a:spcBef>
              <a:buNone/>
            </a:pPr>
            <a:r>
              <a:rPr lang="en-US" altLang="zh-TW" sz="3600" dirty="0" smtClean="0">
                <a:latin typeface="標楷體" pitchFamily="65" charset="-120"/>
                <a:ea typeface="標楷體" pitchFamily="65" charset="-120"/>
                <a:hlinkClick r:id="rId4" action="ppaction://hlinksldjump"/>
              </a:rPr>
              <a:t>(</a:t>
            </a:r>
            <a:r>
              <a:rPr lang="zh-TW" altLang="en-US" sz="3600" dirty="0" smtClean="0">
                <a:latin typeface="標楷體" pitchFamily="65" charset="-120"/>
                <a:ea typeface="標楷體" pitchFamily="65" charset="-120"/>
                <a:hlinkClick r:id="rId4" action="ppaction://hlinksldjump"/>
              </a:rPr>
              <a:t>三</a:t>
            </a:r>
            <a:r>
              <a:rPr lang="en-US" altLang="zh-TW" sz="3600" dirty="0" smtClean="0">
                <a:latin typeface="標楷體" pitchFamily="65" charset="-120"/>
                <a:ea typeface="標楷體" pitchFamily="65" charset="-120"/>
                <a:hlinkClick r:id="rId4" action="ppaction://hlinksldjump"/>
              </a:rPr>
              <a:t>)</a:t>
            </a:r>
            <a:r>
              <a:rPr lang="zh-TW" altLang="en-US" sz="3600" u="sng" dirty="0" smtClean="0">
                <a:latin typeface="標楷體" pitchFamily="65" charset="-120"/>
                <a:ea typeface="標楷體" pitchFamily="65" charset="-120"/>
                <a:hlinkClick r:id="rId4" action="ppaction://hlinksldjump"/>
              </a:rPr>
              <a:t> </a:t>
            </a:r>
            <a:r>
              <a:rPr lang="zh-TW" altLang="zh-TW" sz="3600" b="1" dirty="0" smtClean="0">
                <a:latin typeface="Times New Roman" panose="02020603050405020304" pitchFamily="18" charset="0"/>
                <a:ea typeface="標楷體" panose="03000509000000000000" pitchFamily="65" charset="-120"/>
                <a:hlinkClick r:id="rId4" action="ppaction://hlinksldjump"/>
              </a:rPr>
              <a:t>由本部相關單位提供成績</a:t>
            </a:r>
            <a:r>
              <a:rPr lang="zh-TW" altLang="en-US" sz="3600" b="1" dirty="0" smtClean="0">
                <a:solidFill>
                  <a:srgbClr val="080808"/>
                </a:solidFill>
                <a:latin typeface="Times New Roman" panose="02020603050405020304" pitchFamily="18" charset="0"/>
                <a:ea typeface="標楷體" panose="03000509000000000000" pitchFamily="65" charset="-120"/>
                <a:cs typeface="Arial Unicode MS" pitchFamily="34" charset="-120"/>
                <a:hlinkClick r:id="rId4" action="ppaction://hlinksldjump"/>
              </a:rPr>
              <a:t>表冊</a:t>
            </a:r>
            <a:endParaRPr lang="zh-TW" altLang="en-US" b="1" dirty="0"/>
          </a:p>
        </p:txBody>
      </p:sp>
    </p:spTree>
    <p:extLst>
      <p:ext uri="{BB962C8B-B14F-4D97-AF65-F5344CB8AC3E}">
        <p14:creationId xmlns:p14="http://schemas.microsoft.com/office/powerpoint/2010/main" val="3068626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a:solidFill>
                  <a:schemeClr val="tx1"/>
                </a:solidFill>
                <a:effectLst/>
                <a:latin typeface="標楷體" pitchFamily="65" charset="-120"/>
                <a:ea typeface="標楷體" pitchFamily="65" charset="-120"/>
              </a:rPr>
              <a:t>(</a:t>
            </a:r>
            <a:r>
              <a:rPr lang="zh-TW" altLang="en-US" sz="4000" dirty="0">
                <a:solidFill>
                  <a:schemeClr val="tx1"/>
                </a:solidFill>
                <a:effectLst/>
                <a:latin typeface="標楷體" pitchFamily="65" charset="-120"/>
                <a:ea typeface="標楷體" pitchFamily="65" charset="-120"/>
              </a:rPr>
              <a:t>一</a:t>
            </a:r>
            <a:r>
              <a:rPr lang="en-US" altLang="zh-TW" sz="4000" dirty="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Times New Roman" panose="02020603050405020304" pitchFamily="18" charset="0"/>
                <a:ea typeface="標楷體" panose="03000509000000000000" pitchFamily="65" charset="-120"/>
              </a:rPr>
              <a:t>大</a:t>
            </a:r>
            <a:r>
              <a:rPr lang="zh-TW" altLang="en-US" sz="4000" dirty="0">
                <a:solidFill>
                  <a:schemeClr val="tx1"/>
                </a:solidFill>
                <a:effectLst/>
                <a:latin typeface="Times New Roman" panose="02020603050405020304" pitchFamily="18" charset="0"/>
                <a:ea typeface="標楷體" panose="03000509000000000000" pitchFamily="65" charset="-120"/>
              </a:rPr>
              <a:t>學校院校務資料庫</a:t>
            </a:r>
            <a:r>
              <a:rPr lang="zh-TW" altLang="en-US" sz="4000" dirty="0" smtClean="0">
                <a:solidFill>
                  <a:schemeClr val="tx1"/>
                </a:solidFill>
                <a:effectLst/>
                <a:latin typeface="Times New Roman" panose="02020603050405020304" pitchFamily="18" charset="0"/>
                <a:ea typeface="標楷體" panose="03000509000000000000" pitchFamily="65" charset="-120"/>
              </a:rPr>
              <a:t>蒐集表冊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23</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a:t>
            </a:r>
            <a:r>
              <a:rPr lang="zh-TW" altLang="en-US" sz="4000" b="1" dirty="0" smtClean="0">
                <a:latin typeface="Times New Roman" panose="02020603050405020304" pitchFamily="18" charset="0"/>
                <a:ea typeface="標楷體" panose="03000509000000000000" pitchFamily="65" charset="-120"/>
              </a:rPr>
              <a:t>第</a:t>
            </a:r>
            <a:r>
              <a:rPr lang="en-US" altLang="zh-TW" sz="4000" b="1" dirty="0" smtClean="0">
                <a:latin typeface="Times New Roman" panose="02020603050405020304" pitchFamily="18" charset="0"/>
                <a:ea typeface="標楷體" panose="03000509000000000000" pitchFamily="65" charset="-120"/>
              </a:rPr>
              <a:t>4</a:t>
            </a:r>
            <a:r>
              <a:rPr lang="zh-TW" altLang="en-US" sz="4000" b="1" dirty="0" smtClean="0">
                <a:latin typeface="Times New Roman" panose="02020603050405020304" pitchFamily="18" charset="0"/>
                <a:ea typeface="標楷體" panose="03000509000000000000" pitchFamily="65" charset="-120"/>
              </a:rPr>
              <a:t>頁至第</a:t>
            </a:r>
            <a:r>
              <a:rPr lang="en-US" altLang="zh-TW" sz="4000" b="1" dirty="0" smtClean="0">
                <a:latin typeface="Times New Roman" panose="02020603050405020304" pitchFamily="18" charset="0"/>
                <a:ea typeface="標楷體" panose="03000509000000000000" pitchFamily="65" charset="-120"/>
              </a:rPr>
              <a:t>5</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3330759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smtClean="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標楷體" pitchFamily="65" charset="-120"/>
                <a:ea typeface="標楷體" pitchFamily="65" charset="-120"/>
              </a:rPr>
              <a:t>二</a:t>
            </a:r>
            <a:r>
              <a:rPr lang="en-US" altLang="zh-TW" sz="4000" dirty="0" smtClean="0">
                <a:solidFill>
                  <a:schemeClr val="tx1"/>
                </a:solidFill>
                <a:effectLst/>
                <a:latin typeface="標楷體" pitchFamily="65" charset="-120"/>
                <a:ea typeface="標楷體" pitchFamily="65" charset="-120"/>
              </a:rPr>
              <a:t>)</a:t>
            </a:r>
            <a:r>
              <a:rPr lang="zh-TW" altLang="en-US" sz="4000" dirty="0">
                <a:solidFill>
                  <a:schemeClr val="tx1"/>
                </a:solidFill>
                <a:effectLst/>
                <a:latin typeface="Times New Roman" panose="02020603050405020304" pitchFamily="18" charset="0"/>
                <a:ea typeface="標楷體" panose="03000509000000000000" pitchFamily="65" charset="-120"/>
              </a:rPr>
              <a:t>獎補助小組</a:t>
            </a:r>
            <a:r>
              <a:rPr lang="zh-TW" altLang="en-US" sz="4000" dirty="0" smtClean="0">
                <a:solidFill>
                  <a:schemeClr val="tx1"/>
                </a:solidFill>
                <a:effectLst/>
                <a:latin typeface="Times New Roman" panose="02020603050405020304" pitchFamily="18" charset="0"/>
                <a:ea typeface="標楷體" panose="03000509000000000000" pitchFamily="65" charset="-120"/>
              </a:rPr>
              <a:t>蒐集表冊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24</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6</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567554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Autofit/>
          </a:bodyPr>
          <a:lstStyle/>
          <a:p>
            <a:pPr marL="0" indent="0" algn="ctr">
              <a:lnSpc>
                <a:spcPct val="150000"/>
              </a:lnSpc>
            </a:pPr>
            <a:r>
              <a:rPr lang="en-US" altLang="zh-TW" sz="4000" dirty="0" smtClean="0">
                <a:solidFill>
                  <a:schemeClr val="tx1"/>
                </a:solidFill>
                <a:effectLst/>
                <a:latin typeface="標楷體" pitchFamily="65" charset="-120"/>
                <a:ea typeface="標楷體" pitchFamily="65" charset="-120"/>
              </a:rPr>
              <a:t>(</a:t>
            </a:r>
            <a:r>
              <a:rPr lang="zh-TW" altLang="en-US" sz="4000" dirty="0" smtClean="0">
                <a:solidFill>
                  <a:schemeClr val="tx1"/>
                </a:solidFill>
                <a:effectLst/>
                <a:latin typeface="標楷體" pitchFamily="65" charset="-120"/>
                <a:ea typeface="標楷體" pitchFamily="65" charset="-120"/>
              </a:rPr>
              <a:t>三</a:t>
            </a:r>
            <a:r>
              <a:rPr lang="en-US" altLang="zh-TW" sz="4000" dirty="0" smtClean="0">
                <a:solidFill>
                  <a:schemeClr val="tx1"/>
                </a:solidFill>
                <a:effectLst/>
                <a:latin typeface="標楷體" pitchFamily="65" charset="-120"/>
                <a:ea typeface="標楷體" pitchFamily="65" charset="-120"/>
              </a:rPr>
              <a:t>)</a:t>
            </a:r>
            <a:r>
              <a:rPr lang="zh-TW" altLang="en-US" sz="4000" dirty="0">
                <a:solidFill>
                  <a:schemeClr val="tx1"/>
                </a:solidFill>
                <a:effectLst/>
                <a:latin typeface="Times New Roman" panose="02020603050405020304" pitchFamily="18" charset="0"/>
                <a:ea typeface="標楷體" panose="03000509000000000000" pitchFamily="65" charset="-120"/>
              </a:rPr>
              <a:t>由本部相關單位</a:t>
            </a:r>
            <a:r>
              <a:rPr lang="zh-TW" altLang="en-US" sz="4000">
                <a:solidFill>
                  <a:schemeClr val="tx1"/>
                </a:solidFill>
                <a:effectLst/>
                <a:latin typeface="Times New Roman" panose="02020603050405020304" pitchFamily="18" charset="0"/>
                <a:ea typeface="標楷體" panose="03000509000000000000" pitchFamily="65" charset="-120"/>
              </a:rPr>
              <a:t>提供</a:t>
            </a:r>
            <a:r>
              <a:rPr lang="zh-TW" altLang="en-US" sz="4000" smtClean="0">
                <a:solidFill>
                  <a:schemeClr val="tx1"/>
                </a:solidFill>
                <a:effectLst/>
                <a:latin typeface="Times New Roman" panose="02020603050405020304" pitchFamily="18" charset="0"/>
                <a:ea typeface="標楷體" panose="03000509000000000000" pitchFamily="65" charset="-120"/>
              </a:rPr>
              <a:t>成績表冊</a:t>
            </a:r>
            <a:endParaRPr lang="zh-TW" altLang="en-US" sz="4000" dirty="0">
              <a:solidFill>
                <a:schemeClr val="tx1"/>
              </a:solidFill>
              <a:effectLst/>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25</a:t>
            </a:fld>
            <a:endParaRPr lang="zh-TW" altLang="en-US" b="1" dirty="0"/>
          </a:p>
        </p:txBody>
      </p:sp>
      <p:sp>
        <p:nvSpPr>
          <p:cNvPr id="6" name="動作按鈕: 返回 5">
            <a:hlinkClick r:id="rId2" action="ppaction://hlinksldjump" highlightClick="1"/>
          </p:cNvPr>
          <p:cNvSpPr/>
          <p:nvPr/>
        </p:nvSpPr>
        <p:spPr>
          <a:xfrm>
            <a:off x="8244408" y="6381328"/>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467544" y="2276872"/>
            <a:ext cx="7776864" cy="707886"/>
          </a:xfrm>
          <a:prstGeom prst="rect">
            <a:avLst/>
          </a:prstGeom>
          <a:noFill/>
        </p:spPr>
        <p:txBody>
          <a:bodyPr wrap="square" rtlCol="0">
            <a:spAutoFit/>
          </a:bodyPr>
          <a:lstStyle/>
          <a:p>
            <a:pPr algn="ctr"/>
            <a:r>
              <a:rPr lang="zh-TW" altLang="en-US" sz="4000" b="1" dirty="0">
                <a:latin typeface="Times New Roman" panose="02020603050405020304" pitchFamily="18" charset="0"/>
                <a:ea typeface="標楷體" panose="03000509000000000000" pitchFamily="65" charset="-120"/>
              </a:rPr>
              <a:t>請參閱手冊第</a:t>
            </a:r>
            <a:r>
              <a:rPr lang="en-US" altLang="zh-TW" sz="4000" b="1" dirty="0" smtClean="0">
                <a:latin typeface="Times New Roman" panose="02020603050405020304" pitchFamily="18" charset="0"/>
                <a:ea typeface="標楷體" panose="03000509000000000000" pitchFamily="65" charset="-120"/>
              </a:rPr>
              <a:t>85</a:t>
            </a:r>
            <a:r>
              <a:rPr lang="zh-TW" altLang="en-US" sz="4000" b="1" dirty="0" smtClean="0">
                <a:latin typeface="Times New Roman" panose="02020603050405020304" pitchFamily="18" charset="0"/>
                <a:ea typeface="標楷體" panose="03000509000000000000" pitchFamily="65" charset="-120"/>
              </a:rPr>
              <a:t>頁</a:t>
            </a:r>
            <a:endParaRPr lang="zh-TW" altLang="en-US" sz="4000"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8883660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808" y="274638"/>
            <a:ext cx="9129192"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五、年度經費支用計畫書內容</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pPr marL="109537" indent="0">
              <a:buNone/>
            </a:pPr>
            <a:r>
              <a:rPr lang="zh-TW" altLang="en-US" sz="3000" b="1" dirty="0">
                <a:latin typeface="Times New Roman" panose="02020603050405020304" pitchFamily="18" charset="0"/>
                <a:ea typeface="標楷體" pitchFamily="65" charset="-120"/>
              </a:rPr>
              <a:t>第一</a:t>
            </a:r>
            <a:r>
              <a:rPr lang="zh-TW" altLang="en-US" sz="3000" b="1" dirty="0" smtClean="0">
                <a:latin typeface="Times New Roman" panose="02020603050405020304" pitchFamily="18" charset="0"/>
                <a:ea typeface="標楷體" pitchFamily="65" charset="-120"/>
              </a:rPr>
              <a:t>部分　</a:t>
            </a:r>
            <a:r>
              <a:rPr lang="zh-TW" altLang="zh-TW" sz="3000" b="1" dirty="0" smtClean="0">
                <a:latin typeface="Times New Roman" panose="02020603050405020304" pitchFamily="18" charset="0"/>
                <a:ea typeface="標楷體" pitchFamily="65" charset="-120"/>
              </a:rPr>
              <a:t>學校概況</a:t>
            </a:r>
            <a:endParaRPr lang="en-US" altLang="zh-TW" sz="3000" b="1" dirty="0" smtClean="0">
              <a:latin typeface="Times New Roman" panose="02020603050405020304" pitchFamily="18" charset="0"/>
              <a:ea typeface="標楷體" pitchFamily="65" charset="-120"/>
            </a:endParaRPr>
          </a:p>
          <a:p>
            <a:pPr marL="109537" indent="0">
              <a:buNone/>
            </a:pPr>
            <a:r>
              <a:rPr lang="zh-TW" altLang="en-US" sz="3000" b="1" dirty="0" smtClean="0">
                <a:latin typeface="Times New Roman" panose="02020603050405020304" pitchFamily="18" charset="0"/>
                <a:ea typeface="標楷體" pitchFamily="65" charset="-120"/>
              </a:rPr>
              <a:t>（</a:t>
            </a:r>
            <a:r>
              <a:rPr lang="zh-TW" altLang="en-US" sz="3000" b="1" dirty="0">
                <a:latin typeface="Times New Roman" panose="02020603050405020304" pitchFamily="18" charset="0"/>
                <a:ea typeface="標楷體" pitchFamily="65" charset="-120"/>
              </a:rPr>
              <a:t>第一部分至第三部分合計頁數以</a:t>
            </a:r>
            <a:r>
              <a:rPr lang="en-US" altLang="zh-TW" sz="3000" b="1" dirty="0">
                <a:latin typeface="Times New Roman" panose="02020603050405020304" pitchFamily="18" charset="0"/>
                <a:ea typeface="標楷體" pitchFamily="65" charset="-120"/>
              </a:rPr>
              <a:t>100</a:t>
            </a:r>
            <a:r>
              <a:rPr lang="zh-TW" altLang="en-US" sz="3000" b="1" dirty="0">
                <a:latin typeface="Times New Roman" panose="02020603050405020304" pitchFamily="18" charset="0"/>
                <a:ea typeface="標楷體" pitchFamily="65" charset="-120"/>
              </a:rPr>
              <a:t>頁為限</a:t>
            </a:r>
            <a:r>
              <a:rPr lang="zh-TW" altLang="en-US" sz="3000" b="1" dirty="0" smtClean="0">
                <a:latin typeface="Times New Roman" panose="02020603050405020304" pitchFamily="18" charset="0"/>
                <a:ea typeface="標楷體" pitchFamily="65" charset="-120"/>
              </a:rPr>
              <a:t>）</a:t>
            </a:r>
            <a:endParaRPr lang="en-US" altLang="zh-TW" sz="3000" b="1" dirty="0" smtClean="0">
              <a:latin typeface="Times New Roman" panose="02020603050405020304" pitchFamily="18" charset="0"/>
              <a:ea typeface="標楷體" pitchFamily="65" charset="-120"/>
            </a:endParaRPr>
          </a:p>
          <a:p>
            <a:pPr marL="1255713" indent="-720725">
              <a:buNone/>
            </a:pPr>
            <a:r>
              <a:rPr lang="zh-TW" altLang="en-US" sz="3000" dirty="0" smtClean="0">
                <a:latin typeface="Times New Roman" panose="02020603050405020304" pitchFamily="18" charset="0"/>
                <a:ea typeface="標楷體" pitchFamily="65" charset="-120"/>
              </a:rPr>
              <a:t>壹、學校發展願景及中長程校務發展計畫</a:t>
            </a:r>
            <a:endParaRPr lang="en-US" altLang="zh-TW" sz="3000" dirty="0" smtClean="0">
              <a:latin typeface="Times New Roman" panose="02020603050405020304" pitchFamily="18" charset="0"/>
              <a:ea typeface="標楷體" pitchFamily="65" charset="-120"/>
            </a:endParaRPr>
          </a:p>
          <a:p>
            <a:pPr marL="1255713" lvl="0" indent="-720725">
              <a:buNone/>
            </a:pPr>
            <a:r>
              <a:rPr lang="zh-TW" altLang="en-US" sz="3000" dirty="0" smtClean="0">
                <a:latin typeface="Times New Roman" panose="02020603050405020304" pitchFamily="18" charset="0"/>
                <a:ea typeface="標楷體" pitchFamily="65" charset="-120"/>
              </a:rPr>
              <a:t>貳、</a:t>
            </a:r>
            <a:r>
              <a:rPr lang="en-US" altLang="zh-TW" sz="3000" u="sng" dirty="0" smtClean="0">
                <a:solidFill>
                  <a:srgbClr val="FF0000"/>
                </a:solidFill>
                <a:latin typeface="Times New Roman" panose="02020603050405020304" pitchFamily="18" charset="0"/>
                <a:ea typeface="標楷體" pitchFamily="65" charset="-120"/>
              </a:rPr>
              <a:t>105</a:t>
            </a:r>
            <a:r>
              <a:rPr lang="zh-TW" altLang="en-US" sz="3000" u="sng" dirty="0" smtClean="0">
                <a:solidFill>
                  <a:srgbClr val="FF0000"/>
                </a:solidFill>
                <a:latin typeface="Times New Roman" panose="02020603050405020304" pitchFamily="18" charset="0"/>
                <a:ea typeface="標楷體" pitchFamily="65" charset="-120"/>
              </a:rPr>
              <a:t>、</a:t>
            </a:r>
            <a:r>
              <a:rPr lang="en-US" altLang="zh-TW" sz="3000" u="sng" dirty="0" smtClean="0">
                <a:solidFill>
                  <a:srgbClr val="FF0000"/>
                </a:solidFill>
                <a:latin typeface="Times New Roman" panose="02020603050405020304" pitchFamily="18" charset="0"/>
                <a:ea typeface="標楷體" pitchFamily="65" charset="-120"/>
              </a:rPr>
              <a:t>106</a:t>
            </a:r>
            <a:r>
              <a:rPr lang="zh-TW" altLang="en-US" sz="3000" dirty="0" smtClean="0">
                <a:latin typeface="Times New Roman" panose="02020603050405020304" pitchFamily="18" charset="0"/>
                <a:ea typeface="標楷體" pitchFamily="65" charset="-120"/>
              </a:rPr>
              <a:t>年度</a:t>
            </a:r>
            <a:r>
              <a:rPr lang="zh-TW" altLang="en-US" sz="3000" dirty="0">
                <a:latin typeface="Times New Roman" panose="02020603050405020304" pitchFamily="18" charset="0"/>
                <a:ea typeface="標楷體" pitchFamily="65" charset="-120"/>
              </a:rPr>
              <a:t>校務發展計畫</a:t>
            </a:r>
            <a:endParaRPr lang="en-US" altLang="zh-TW" sz="3000" dirty="0" smtClean="0">
              <a:latin typeface="Times New Roman" panose="02020603050405020304" pitchFamily="18" charset="0"/>
              <a:ea typeface="標楷體" pitchFamily="65" charset="-120"/>
            </a:endParaRPr>
          </a:p>
          <a:p>
            <a:pPr marL="1255713" lvl="0" indent="-720725">
              <a:buNone/>
            </a:pPr>
            <a:r>
              <a:rPr lang="zh-TW" altLang="en-US" sz="3000" dirty="0" smtClean="0">
                <a:latin typeface="Times New Roman" panose="02020603050405020304" pitchFamily="18" charset="0"/>
                <a:ea typeface="標楷體" pitchFamily="65" charset="-120"/>
              </a:rPr>
              <a:t>參、</a:t>
            </a:r>
            <a:r>
              <a:rPr lang="zh-TW" altLang="en-US" sz="3000" dirty="0">
                <a:latin typeface="Times New Roman" panose="02020603050405020304" pitchFamily="18" charset="0"/>
                <a:ea typeface="標楷體" pitchFamily="65" charset="-120"/>
              </a:rPr>
              <a:t>學校自行選擇辦學特色之面向與中長程校務發展計畫關聯</a:t>
            </a:r>
            <a:r>
              <a:rPr lang="zh-TW" altLang="en-US" sz="3000" dirty="0" smtClean="0">
                <a:latin typeface="Times New Roman" panose="02020603050405020304" pitchFamily="18" charset="0"/>
                <a:ea typeface="標楷體" pitchFamily="65" charset="-120"/>
              </a:rPr>
              <a:t>說明</a:t>
            </a:r>
            <a:endParaRPr lang="en-US" altLang="zh-TW" sz="3000" dirty="0" smtClean="0">
              <a:latin typeface="Times New Roman" panose="02020603050405020304" pitchFamily="18" charset="0"/>
              <a:ea typeface="標楷體" pitchFamily="65" charset="-120"/>
            </a:endParaRPr>
          </a:p>
          <a:p>
            <a:pPr marL="1255713" lvl="0" indent="-720725">
              <a:buNone/>
            </a:pPr>
            <a:r>
              <a:rPr lang="zh-TW" altLang="en-US" sz="3000" dirty="0">
                <a:latin typeface="Times New Roman" panose="02020603050405020304" pitchFamily="18" charset="0"/>
                <a:ea typeface="標楷體" pitchFamily="65" charset="-120"/>
              </a:rPr>
              <a:t>肆</a:t>
            </a:r>
            <a:r>
              <a:rPr lang="zh-TW" altLang="en-US" sz="3000" dirty="0" smtClean="0">
                <a:latin typeface="Times New Roman" panose="02020603050405020304" pitchFamily="18" charset="0"/>
                <a:ea typeface="標楷體" pitchFamily="65" charset="-120"/>
              </a:rPr>
              <a:t>、近三</a:t>
            </a:r>
            <a:r>
              <a:rPr lang="zh-TW" altLang="en-US" sz="3000" dirty="0">
                <a:latin typeface="Times New Roman" panose="02020603050405020304" pitchFamily="18" charset="0"/>
                <a:ea typeface="標楷體" pitchFamily="65" charset="-120"/>
              </a:rPr>
              <a:t>年獲本部獎勵私立大學校院校務發展計畫經費</a:t>
            </a:r>
            <a:r>
              <a:rPr lang="zh-TW" altLang="en-US" sz="3000" dirty="0" smtClean="0">
                <a:latin typeface="Times New Roman" panose="02020603050405020304" pitchFamily="18" charset="0"/>
                <a:ea typeface="標楷體" pitchFamily="65" charset="-120"/>
              </a:rPr>
              <a:t>情形</a:t>
            </a:r>
            <a:endParaRPr lang="en-US" altLang="zh-TW" sz="3000" dirty="0" smtClean="0">
              <a:latin typeface="Times New Roman" panose="02020603050405020304" pitchFamily="18" charset="0"/>
              <a:ea typeface="標楷體" pitchFamily="65" charset="-120"/>
            </a:endParaRPr>
          </a:p>
          <a:p>
            <a:pPr marL="1255713" lvl="0" indent="-720725">
              <a:buNone/>
            </a:pPr>
            <a:r>
              <a:rPr lang="zh-TW" altLang="en-US" sz="3000" dirty="0">
                <a:latin typeface="Times New Roman" panose="02020603050405020304" pitchFamily="18" charset="0"/>
                <a:ea typeface="標楷體" pitchFamily="65" charset="-120"/>
              </a:rPr>
              <a:t>伍</a:t>
            </a:r>
            <a:r>
              <a:rPr lang="zh-TW" altLang="en-US" sz="3000" dirty="0" smtClean="0">
                <a:latin typeface="Times New Roman" panose="02020603050405020304" pitchFamily="18" charset="0"/>
                <a:ea typeface="標楷體" pitchFamily="65" charset="-120"/>
              </a:rPr>
              <a:t>、前一</a:t>
            </a:r>
            <a:r>
              <a:rPr lang="zh-TW" altLang="en-US" sz="3000" dirty="0">
                <a:latin typeface="Times New Roman" panose="02020603050405020304" pitchFamily="18" charset="0"/>
                <a:ea typeface="標楷體" pitchFamily="65" charset="-120"/>
              </a:rPr>
              <a:t>年度</a:t>
            </a:r>
            <a:r>
              <a:rPr lang="en-US" altLang="zh-TW" sz="3000" dirty="0">
                <a:latin typeface="Times New Roman" panose="02020603050405020304" pitchFamily="18" charset="0"/>
                <a:ea typeface="標楷體" pitchFamily="65" charset="-120"/>
              </a:rPr>
              <a:t>(</a:t>
            </a:r>
            <a:r>
              <a:rPr lang="en-US" altLang="zh-TW" sz="3000" dirty="0" smtClean="0">
                <a:solidFill>
                  <a:srgbClr val="FF0000"/>
                </a:solidFill>
                <a:latin typeface="Times New Roman" panose="02020603050405020304" pitchFamily="18" charset="0"/>
                <a:ea typeface="標楷體" pitchFamily="65" charset="-120"/>
              </a:rPr>
              <a:t>104</a:t>
            </a:r>
            <a:r>
              <a:rPr lang="zh-TW" altLang="en-US" sz="3000" dirty="0" smtClean="0">
                <a:solidFill>
                  <a:srgbClr val="FF0000"/>
                </a:solidFill>
                <a:latin typeface="Times New Roman" panose="02020603050405020304" pitchFamily="18" charset="0"/>
                <a:ea typeface="標楷體" pitchFamily="65" charset="-120"/>
              </a:rPr>
              <a:t>年度</a:t>
            </a:r>
            <a:r>
              <a:rPr lang="en-US" altLang="zh-TW" sz="3000" dirty="0">
                <a:latin typeface="Times New Roman" panose="02020603050405020304" pitchFamily="18" charset="0"/>
                <a:ea typeface="標楷體" pitchFamily="65" charset="-120"/>
              </a:rPr>
              <a:t>)</a:t>
            </a:r>
            <a:r>
              <a:rPr lang="zh-TW" altLang="en-US" sz="3000" dirty="0">
                <a:latin typeface="Times New Roman" panose="02020603050405020304" pitchFamily="18" charset="0"/>
                <a:ea typeface="標楷體" pitchFamily="65" charset="-120"/>
              </a:rPr>
              <a:t>學校年度校務發展計畫經費情形</a:t>
            </a:r>
            <a:endParaRPr lang="zh-TW" altLang="zh-TW" sz="3000" dirty="0" smtClean="0">
              <a:latin typeface="Times New Roman" panose="02020603050405020304" pitchFamily="18" charset="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26</a:t>
            </a:fld>
            <a:endParaRPr lang="zh-TW" altLang="en-US" b="1" dirty="0"/>
          </a:p>
        </p:txBody>
      </p:sp>
      <p:sp>
        <p:nvSpPr>
          <p:cNvPr id="5" name="文字方塊 4"/>
          <p:cNvSpPr txBox="1"/>
          <p:nvPr/>
        </p:nvSpPr>
        <p:spPr>
          <a:xfrm>
            <a:off x="-36512" y="6525344"/>
            <a:ext cx="352839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50-51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4026340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effectLst/>
                <a:latin typeface="Times New Roman" panose="02020603050405020304" pitchFamily="18" charset="0"/>
                <a:ea typeface="標楷體" panose="03000509000000000000" pitchFamily="65" charset="-120"/>
              </a:rPr>
              <a:t>五、年度經費</a:t>
            </a:r>
            <a:r>
              <a:rPr lang="zh-TW" altLang="en-US" sz="4400" dirty="0">
                <a:solidFill>
                  <a:schemeClr val="tx1"/>
                </a:solidFill>
                <a:effectLst/>
                <a:latin typeface="Times New Roman" panose="02020603050405020304" pitchFamily="18" charset="0"/>
                <a:ea typeface="標楷體" panose="03000509000000000000" pitchFamily="65" charset="-120"/>
              </a:rPr>
              <a:t>支用計畫書</a:t>
            </a:r>
            <a:r>
              <a:rPr lang="zh-TW" altLang="en-US" sz="4400" dirty="0" smtClean="0">
                <a:solidFill>
                  <a:schemeClr val="tx1"/>
                </a:solidFill>
                <a:effectLst/>
                <a:latin typeface="Times New Roman" panose="02020603050405020304" pitchFamily="18" charset="0"/>
                <a:ea typeface="標楷體" panose="03000509000000000000" pitchFamily="65" charset="-120"/>
              </a:rPr>
              <a:t>內容</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noAutofit/>
          </a:bodyPr>
          <a:lstStyle/>
          <a:p>
            <a:pPr marL="95250" indent="0">
              <a:buNone/>
            </a:pPr>
            <a:r>
              <a:rPr lang="zh-TW" altLang="zh-TW" sz="3000" b="1" dirty="0" smtClean="0">
                <a:latin typeface="Times New Roman" panose="02020603050405020304" pitchFamily="18" charset="0"/>
                <a:ea typeface="標楷體" pitchFamily="65" charset="-120"/>
              </a:rPr>
              <a:t>第二部分</a:t>
            </a:r>
            <a:r>
              <a:rPr lang="zh-TW" altLang="en-US" sz="3000" b="1" dirty="0">
                <a:latin typeface="Times New Roman" panose="02020603050405020304" pitchFamily="18" charset="0"/>
                <a:ea typeface="標楷體" pitchFamily="65" charset="-120"/>
              </a:rPr>
              <a:t>　</a:t>
            </a:r>
            <a:r>
              <a:rPr lang="en-US" altLang="zh-TW" sz="3000" b="1" u="sng" dirty="0" smtClean="0">
                <a:solidFill>
                  <a:srgbClr val="FF0000"/>
                </a:solidFill>
                <a:latin typeface="Times New Roman" panose="02020603050405020304" pitchFamily="18" charset="0"/>
                <a:ea typeface="標楷體" pitchFamily="65" charset="-120"/>
              </a:rPr>
              <a:t>105</a:t>
            </a:r>
            <a:r>
              <a:rPr lang="zh-TW" altLang="en-US" sz="3000" b="1" u="sng" dirty="0" smtClean="0">
                <a:solidFill>
                  <a:srgbClr val="FF0000"/>
                </a:solidFill>
                <a:latin typeface="Times New Roman" panose="02020603050405020304" pitchFamily="18" charset="0"/>
                <a:ea typeface="標楷體" pitchFamily="65" charset="-120"/>
              </a:rPr>
              <a:t>、</a:t>
            </a:r>
            <a:r>
              <a:rPr lang="en-US" altLang="zh-TW" sz="3000" b="1" u="sng" dirty="0" smtClean="0">
                <a:solidFill>
                  <a:srgbClr val="FF0000"/>
                </a:solidFill>
                <a:latin typeface="Times New Roman" panose="02020603050405020304" pitchFamily="18" charset="0"/>
                <a:ea typeface="標楷體" pitchFamily="65" charset="-120"/>
              </a:rPr>
              <a:t>106</a:t>
            </a:r>
            <a:r>
              <a:rPr lang="zh-TW" altLang="en-US" sz="3000" b="1" dirty="0" smtClean="0">
                <a:latin typeface="Times New Roman" panose="02020603050405020304" pitchFamily="18" charset="0"/>
                <a:ea typeface="標楷體" pitchFamily="65" charset="-120"/>
              </a:rPr>
              <a:t>年度校務</a:t>
            </a:r>
            <a:r>
              <a:rPr lang="zh-TW" altLang="en-US" sz="3000" b="1" dirty="0">
                <a:latin typeface="Times New Roman" panose="02020603050405020304" pitchFamily="18" charset="0"/>
                <a:ea typeface="標楷體" pitchFamily="65" charset="-120"/>
              </a:rPr>
              <a:t>發展計畫</a:t>
            </a:r>
            <a:r>
              <a:rPr lang="zh-TW" altLang="en-US" sz="3000" b="1" dirty="0" smtClean="0">
                <a:latin typeface="Times New Roman" panose="02020603050405020304" pitchFamily="18" charset="0"/>
                <a:ea typeface="標楷體" pitchFamily="65" charset="-120"/>
              </a:rPr>
              <a:t>內容</a:t>
            </a:r>
            <a:endParaRPr lang="en-US" altLang="zh-TW" sz="3000" b="1" dirty="0" smtClean="0">
              <a:latin typeface="Times New Roman" panose="02020603050405020304" pitchFamily="18" charset="0"/>
              <a:ea typeface="標楷體" pitchFamily="65" charset="-120"/>
            </a:endParaRPr>
          </a:p>
          <a:p>
            <a:pPr marL="1255713" indent="-723900">
              <a:buNone/>
            </a:pPr>
            <a:r>
              <a:rPr lang="zh-TW" altLang="en-US" sz="3000" dirty="0" smtClean="0">
                <a:latin typeface="Times New Roman" panose="02020603050405020304" pitchFamily="18" charset="0"/>
                <a:ea typeface="標楷體" pitchFamily="65" charset="-120"/>
              </a:rPr>
              <a:t>壹、</a:t>
            </a:r>
            <a:r>
              <a:rPr lang="en-US" altLang="zh-TW" sz="3000" u="sng" spc="-40" dirty="0" smtClean="0">
                <a:solidFill>
                  <a:srgbClr val="FF0000"/>
                </a:solidFill>
                <a:latin typeface="Times New Roman" panose="02020603050405020304" pitchFamily="18" charset="0"/>
                <a:ea typeface="標楷體" pitchFamily="65" charset="-120"/>
              </a:rPr>
              <a:t>105</a:t>
            </a:r>
            <a:r>
              <a:rPr lang="zh-TW" altLang="en-US" sz="3000" u="sng" spc="-40" dirty="0" smtClean="0">
                <a:solidFill>
                  <a:srgbClr val="FF0000"/>
                </a:solidFill>
                <a:latin typeface="Times New Roman" panose="02020603050405020304" pitchFamily="18" charset="0"/>
                <a:ea typeface="標楷體" pitchFamily="65" charset="-120"/>
              </a:rPr>
              <a:t>、</a:t>
            </a:r>
            <a:r>
              <a:rPr lang="en-US" altLang="zh-TW" sz="3000" u="sng" spc="-40" dirty="0" smtClean="0">
                <a:solidFill>
                  <a:srgbClr val="FF0000"/>
                </a:solidFill>
                <a:latin typeface="Times New Roman" panose="02020603050405020304" pitchFamily="18" charset="0"/>
                <a:ea typeface="標楷體" pitchFamily="65" charset="-120"/>
              </a:rPr>
              <a:t>106</a:t>
            </a:r>
            <a:r>
              <a:rPr lang="zh-TW" altLang="en-US" sz="3000" spc="-40" dirty="0" smtClean="0">
                <a:latin typeface="Times New Roman" panose="02020603050405020304" pitchFamily="18" charset="0"/>
                <a:ea typeface="標楷體" pitchFamily="65" charset="-120"/>
              </a:rPr>
              <a:t>年度</a:t>
            </a:r>
            <a:r>
              <a:rPr lang="zh-TW" altLang="en-US" sz="3000" dirty="0" smtClean="0">
                <a:latin typeface="Times New Roman" panose="02020603050405020304" pitchFamily="18" charset="0"/>
                <a:ea typeface="標楷體" pitchFamily="65" charset="-120"/>
              </a:rPr>
              <a:t>各</a:t>
            </a:r>
            <a:r>
              <a:rPr lang="zh-TW" altLang="en-US" sz="3000" dirty="0">
                <a:latin typeface="Times New Roman" panose="02020603050405020304" pitchFamily="18" charset="0"/>
                <a:ea typeface="標楷體" pitchFamily="65" charset="-120"/>
              </a:rPr>
              <a:t>年度計畫目標</a:t>
            </a:r>
            <a:endParaRPr lang="zh-TW" altLang="zh-TW" sz="3000" dirty="0">
              <a:latin typeface="Times New Roman" panose="02020603050405020304" pitchFamily="18" charset="0"/>
              <a:ea typeface="標楷體" pitchFamily="65" charset="-120"/>
            </a:endParaRPr>
          </a:p>
          <a:p>
            <a:pPr marL="1255713" lvl="3" indent="-723900">
              <a:spcBef>
                <a:spcPts val="400"/>
              </a:spcBef>
              <a:buClr>
                <a:schemeClr val="accent1"/>
              </a:buClr>
              <a:buSzPct val="68000"/>
              <a:buNone/>
            </a:pPr>
            <a:r>
              <a:rPr lang="zh-TW" altLang="en-US" sz="3000" dirty="0">
                <a:latin typeface="Times New Roman" panose="02020603050405020304" pitchFamily="18" charset="0"/>
                <a:ea typeface="標楷體" pitchFamily="65" charset="-120"/>
              </a:rPr>
              <a:t>貳</a:t>
            </a:r>
            <a:r>
              <a:rPr lang="zh-TW" altLang="en-US" sz="3000" dirty="0" smtClean="0">
                <a:latin typeface="Times New Roman" panose="02020603050405020304" pitchFamily="18" charset="0"/>
                <a:ea typeface="標楷體" pitchFamily="65" charset="-120"/>
              </a:rPr>
              <a:t>、</a:t>
            </a:r>
            <a:r>
              <a:rPr lang="en-US" altLang="zh-TW" sz="3000" u="sng" spc="-40" dirty="0" smtClean="0">
                <a:solidFill>
                  <a:srgbClr val="FF0000"/>
                </a:solidFill>
                <a:latin typeface="Times New Roman" panose="02020603050405020304" pitchFamily="18" charset="0"/>
                <a:ea typeface="標楷體" pitchFamily="65" charset="-120"/>
              </a:rPr>
              <a:t>105</a:t>
            </a:r>
            <a:r>
              <a:rPr lang="zh-TW" altLang="en-US" sz="3000" u="sng" spc="-40" dirty="0">
                <a:solidFill>
                  <a:srgbClr val="FF0000"/>
                </a:solidFill>
                <a:latin typeface="Times New Roman" panose="02020603050405020304" pitchFamily="18" charset="0"/>
                <a:ea typeface="標楷體" pitchFamily="65" charset="-120"/>
              </a:rPr>
              <a:t>、</a:t>
            </a:r>
            <a:r>
              <a:rPr lang="en-US" altLang="zh-TW" sz="3000" u="sng" spc="-40" dirty="0" smtClean="0">
                <a:solidFill>
                  <a:srgbClr val="FF0000"/>
                </a:solidFill>
                <a:latin typeface="Times New Roman" panose="02020603050405020304" pitchFamily="18" charset="0"/>
                <a:ea typeface="標楷體" pitchFamily="65" charset="-120"/>
              </a:rPr>
              <a:t>106</a:t>
            </a:r>
            <a:r>
              <a:rPr lang="zh-TW" altLang="en-US" sz="3000" spc="-40" dirty="0">
                <a:latin typeface="Times New Roman" panose="02020603050405020304" pitchFamily="18" charset="0"/>
                <a:ea typeface="標楷體" pitchFamily="65" charset="-120"/>
              </a:rPr>
              <a:t>年度校務發展計畫經費預估情形與校務規劃之關聯</a:t>
            </a:r>
            <a:endParaRPr lang="en-US" altLang="zh-TW" sz="3000" dirty="0" smtClean="0">
              <a:latin typeface="Times New Roman" panose="02020603050405020304" pitchFamily="18" charset="0"/>
              <a:ea typeface="標楷體" pitchFamily="65" charset="-120"/>
            </a:endParaRPr>
          </a:p>
          <a:p>
            <a:pPr marL="1255713" lvl="3" indent="-723900">
              <a:spcBef>
                <a:spcPts val="400"/>
              </a:spcBef>
              <a:buClr>
                <a:schemeClr val="accent1"/>
              </a:buClr>
              <a:buSzPct val="68000"/>
              <a:buNone/>
            </a:pPr>
            <a:r>
              <a:rPr lang="zh-TW" altLang="en-US" sz="3000" spc="-40" dirty="0">
                <a:latin typeface="Times New Roman" panose="02020603050405020304" pitchFamily="18" charset="0"/>
                <a:ea typeface="標楷體" pitchFamily="65" charset="-120"/>
              </a:rPr>
              <a:t>參</a:t>
            </a:r>
            <a:r>
              <a:rPr lang="zh-TW" altLang="en-US" sz="3000" spc="-40" dirty="0" smtClean="0">
                <a:latin typeface="Times New Roman" panose="02020603050405020304" pitchFamily="18" charset="0"/>
                <a:ea typeface="標楷體" pitchFamily="65" charset="-120"/>
              </a:rPr>
              <a:t>、學校</a:t>
            </a:r>
            <a:r>
              <a:rPr lang="zh-TW" altLang="en-US" sz="3000" spc="-40" dirty="0">
                <a:latin typeface="Times New Roman" panose="02020603050405020304" pitchFamily="18" charset="0"/>
                <a:ea typeface="標楷體" pitchFamily="65" charset="-120"/>
              </a:rPr>
              <a:t>自選辦學特色面向所預計辦理</a:t>
            </a:r>
            <a:r>
              <a:rPr lang="en-US" altLang="zh-TW" sz="3000" u="sng" spc="-40" dirty="0">
                <a:solidFill>
                  <a:srgbClr val="FF0000"/>
                </a:solidFill>
                <a:latin typeface="Times New Roman" panose="02020603050405020304" pitchFamily="18" charset="0"/>
                <a:ea typeface="標楷體" pitchFamily="65" charset="-120"/>
              </a:rPr>
              <a:t>105</a:t>
            </a:r>
            <a:r>
              <a:rPr lang="zh-TW" altLang="en-US" sz="3000" u="sng" spc="-40" dirty="0">
                <a:solidFill>
                  <a:srgbClr val="FF0000"/>
                </a:solidFill>
                <a:latin typeface="Times New Roman" panose="02020603050405020304" pitchFamily="18" charset="0"/>
                <a:ea typeface="標楷體" pitchFamily="65" charset="-120"/>
              </a:rPr>
              <a:t>、</a:t>
            </a:r>
            <a:r>
              <a:rPr lang="en-US" altLang="zh-TW" sz="3000" u="sng" spc="-40" dirty="0">
                <a:solidFill>
                  <a:srgbClr val="FF0000"/>
                </a:solidFill>
                <a:latin typeface="Times New Roman" panose="02020603050405020304" pitchFamily="18" charset="0"/>
                <a:ea typeface="標楷體" pitchFamily="65" charset="-120"/>
              </a:rPr>
              <a:t>106</a:t>
            </a:r>
            <a:r>
              <a:rPr lang="zh-TW" altLang="en-US" sz="3000" spc="-40" dirty="0">
                <a:latin typeface="Times New Roman" panose="02020603050405020304" pitchFamily="18" charset="0"/>
                <a:ea typeface="標楷體" pitchFamily="65" charset="-120"/>
              </a:rPr>
              <a:t>年度校務發展計畫子計畫之執行內容</a:t>
            </a:r>
            <a:endParaRPr lang="en-US" altLang="zh-TW" sz="3000" spc="-40" dirty="0">
              <a:latin typeface="Times New Roman" panose="02020603050405020304" pitchFamily="18" charset="0"/>
              <a:ea typeface="標楷體" pitchFamily="65" charset="-120"/>
            </a:endParaRPr>
          </a:p>
          <a:p>
            <a:pPr marL="1255713" lvl="3" indent="-723900">
              <a:spcBef>
                <a:spcPts val="400"/>
              </a:spcBef>
              <a:buClr>
                <a:schemeClr val="accent1"/>
              </a:buClr>
              <a:buSzPct val="68000"/>
              <a:buNone/>
            </a:pPr>
            <a:r>
              <a:rPr lang="zh-TW" altLang="en-US" sz="3000" dirty="0">
                <a:latin typeface="Times New Roman" panose="02020603050405020304" pitchFamily="18" charset="0"/>
                <a:ea typeface="標楷體" pitchFamily="65" charset="-120"/>
              </a:rPr>
              <a:t>肆</a:t>
            </a:r>
            <a:r>
              <a:rPr lang="zh-TW" altLang="en-US" sz="3000" dirty="0" smtClean="0">
                <a:latin typeface="Times New Roman" panose="02020603050405020304" pitchFamily="18" charset="0"/>
                <a:ea typeface="標楷體" pitchFamily="65" charset="-120"/>
              </a:rPr>
              <a:t>、</a:t>
            </a:r>
            <a:r>
              <a:rPr lang="en-US" altLang="zh-TW" sz="3000" u="sng" spc="-40" dirty="0" smtClean="0">
                <a:solidFill>
                  <a:srgbClr val="FF0000"/>
                </a:solidFill>
                <a:latin typeface="Times New Roman" panose="02020603050405020304" pitchFamily="18" charset="0"/>
                <a:ea typeface="標楷體" pitchFamily="65" charset="-120"/>
              </a:rPr>
              <a:t>105</a:t>
            </a:r>
            <a:r>
              <a:rPr lang="zh-TW" altLang="en-US" sz="3000" u="sng" spc="-40" dirty="0">
                <a:solidFill>
                  <a:srgbClr val="FF0000"/>
                </a:solidFill>
                <a:latin typeface="Times New Roman" panose="02020603050405020304" pitchFamily="18" charset="0"/>
                <a:ea typeface="標楷體" pitchFamily="65" charset="-120"/>
              </a:rPr>
              <a:t>、</a:t>
            </a:r>
            <a:r>
              <a:rPr lang="en-US" altLang="zh-TW" sz="3000" u="sng" spc="-40" dirty="0">
                <a:solidFill>
                  <a:srgbClr val="FF0000"/>
                </a:solidFill>
                <a:latin typeface="Times New Roman" panose="02020603050405020304" pitchFamily="18" charset="0"/>
                <a:ea typeface="標楷體" pitchFamily="65" charset="-120"/>
              </a:rPr>
              <a:t>106</a:t>
            </a:r>
            <a:r>
              <a:rPr lang="zh-TW" altLang="en-US" sz="3000" dirty="0" smtClean="0">
                <a:latin typeface="Times New Roman" panose="02020603050405020304" pitchFamily="18" charset="0"/>
                <a:ea typeface="標楷體" pitchFamily="65" charset="-120"/>
              </a:rPr>
              <a:t>年度</a:t>
            </a:r>
            <a:r>
              <a:rPr lang="zh-TW" altLang="en-US" sz="3000" dirty="0">
                <a:latin typeface="Times New Roman" panose="02020603050405020304" pitchFamily="18" charset="0"/>
                <a:ea typeface="標楷體" pitchFamily="65" charset="-120"/>
              </a:rPr>
              <a:t>私校獎補助計畫經費分配及使用原則</a:t>
            </a:r>
            <a:endParaRPr lang="zh-TW" altLang="zh-TW" sz="3000" dirty="0">
              <a:latin typeface="Times New Roman" panose="02020603050405020304" pitchFamily="18" charset="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27</a:t>
            </a:fld>
            <a:endParaRPr lang="zh-TW" altLang="en-US" b="1" dirty="0"/>
          </a:p>
        </p:txBody>
      </p:sp>
      <p:sp>
        <p:nvSpPr>
          <p:cNvPr id="5" name="文字方塊 4"/>
          <p:cNvSpPr txBox="1"/>
          <p:nvPr/>
        </p:nvSpPr>
        <p:spPr>
          <a:xfrm>
            <a:off x="-36512" y="6525344"/>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52</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187501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effectLst/>
                <a:latin typeface="Times New Roman" panose="02020603050405020304" pitchFamily="18" charset="0"/>
                <a:ea typeface="標楷體" panose="03000509000000000000" pitchFamily="65" charset="-120"/>
              </a:rPr>
              <a:t>五、年度經費</a:t>
            </a:r>
            <a:r>
              <a:rPr lang="zh-TW" altLang="en-US" sz="4400" dirty="0">
                <a:solidFill>
                  <a:schemeClr val="tx1"/>
                </a:solidFill>
                <a:effectLst/>
                <a:latin typeface="Times New Roman" panose="02020603050405020304" pitchFamily="18" charset="0"/>
                <a:ea typeface="標楷體" panose="03000509000000000000" pitchFamily="65" charset="-120"/>
              </a:rPr>
              <a:t>支用計畫書</a:t>
            </a:r>
            <a:r>
              <a:rPr lang="zh-TW" altLang="en-US" sz="4400" dirty="0" smtClean="0">
                <a:solidFill>
                  <a:schemeClr val="tx1"/>
                </a:solidFill>
                <a:effectLst/>
                <a:latin typeface="Times New Roman" panose="02020603050405020304" pitchFamily="18" charset="0"/>
                <a:ea typeface="標楷體" panose="03000509000000000000" pitchFamily="65" charset="-120"/>
              </a:rPr>
              <a:t>內容</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noAutofit/>
          </a:bodyPr>
          <a:lstStyle/>
          <a:p>
            <a:pPr marL="95250" indent="12700">
              <a:buNone/>
            </a:pPr>
            <a:r>
              <a:rPr lang="zh-TW" altLang="en-US" sz="3000" b="1" dirty="0">
                <a:latin typeface="Times New Roman" panose="02020603050405020304" pitchFamily="18" charset="0"/>
                <a:ea typeface="標楷體" pitchFamily="65" charset="-120"/>
              </a:rPr>
              <a:t>第三</a:t>
            </a:r>
            <a:r>
              <a:rPr lang="zh-TW" altLang="en-US" sz="3000" b="1" dirty="0" smtClean="0">
                <a:latin typeface="Times New Roman" panose="02020603050405020304" pitchFamily="18" charset="0"/>
                <a:ea typeface="標楷體" pitchFamily="65" charset="-120"/>
              </a:rPr>
              <a:t>部分　前一年度</a:t>
            </a:r>
            <a:r>
              <a:rPr lang="en-US" altLang="zh-TW" sz="3000" b="1" dirty="0" smtClean="0">
                <a:latin typeface="Times New Roman" panose="02020603050405020304" pitchFamily="18" charset="0"/>
                <a:ea typeface="標楷體" pitchFamily="65" charset="-120"/>
              </a:rPr>
              <a:t>(</a:t>
            </a:r>
            <a:r>
              <a:rPr lang="en-US" altLang="zh-TW" sz="3000" b="1" u="sng" dirty="0" smtClean="0">
                <a:solidFill>
                  <a:srgbClr val="FF0000"/>
                </a:solidFill>
                <a:latin typeface="Times New Roman" panose="02020603050405020304" pitchFamily="18" charset="0"/>
                <a:ea typeface="標楷體" pitchFamily="65" charset="-120"/>
              </a:rPr>
              <a:t>104</a:t>
            </a:r>
            <a:r>
              <a:rPr lang="zh-TW" altLang="en-US" sz="3000" b="1" dirty="0" smtClean="0">
                <a:latin typeface="Times New Roman" panose="02020603050405020304" pitchFamily="18" charset="0"/>
                <a:ea typeface="標楷體" pitchFamily="65" charset="-120"/>
              </a:rPr>
              <a:t>年度</a:t>
            </a:r>
            <a:r>
              <a:rPr lang="en-US" altLang="zh-TW" sz="3000" b="1" dirty="0" smtClean="0">
                <a:latin typeface="Times New Roman" panose="02020603050405020304" pitchFamily="18" charset="0"/>
                <a:ea typeface="標楷體" pitchFamily="65" charset="-120"/>
              </a:rPr>
              <a:t>)</a:t>
            </a:r>
            <a:r>
              <a:rPr lang="zh-TW" altLang="en-US" sz="3000" b="1" dirty="0" smtClean="0">
                <a:latin typeface="Times New Roman" panose="02020603050405020304" pitchFamily="18" charset="0"/>
                <a:ea typeface="標楷體" pitchFamily="65" charset="-120"/>
              </a:rPr>
              <a:t>辦理成效</a:t>
            </a:r>
            <a:endParaRPr lang="en-US" altLang="zh-TW" sz="3000" b="1" dirty="0" smtClean="0">
              <a:latin typeface="Times New Roman" panose="02020603050405020304" pitchFamily="18" charset="0"/>
              <a:ea typeface="標楷體" pitchFamily="65" charset="-120"/>
            </a:endParaRPr>
          </a:p>
          <a:p>
            <a:pPr marL="1255713" indent="-723900">
              <a:buNone/>
            </a:pPr>
            <a:r>
              <a:rPr lang="zh-TW" altLang="en-US" sz="3000" dirty="0" smtClean="0">
                <a:latin typeface="Times New Roman" panose="02020603050405020304" pitchFamily="18" charset="0"/>
                <a:ea typeface="標楷體" pitchFamily="65" charset="-120"/>
              </a:rPr>
              <a:t>壹、前一年度</a:t>
            </a:r>
            <a:r>
              <a:rPr lang="en-US" altLang="zh-TW" sz="3000" dirty="0" smtClean="0">
                <a:latin typeface="Times New Roman" panose="02020603050405020304" pitchFamily="18" charset="0"/>
                <a:ea typeface="標楷體" pitchFamily="65" charset="-120"/>
              </a:rPr>
              <a:t>(</a:t>
            </a:r>
            <a:r>
              <a:rPr lang="en-US" altLang="zh-TW" sz="3000" u="sng" dirty="0" smtClean="0">
                <a:solidFill>
                  <a:srgbClr val="FF0000"/>
                </a:solidFill>
                <a:latin typeface="Times New Roman" panose="02020603050405020304" pitchFamily="18" charset="0"/>
                <a:ea typeface="標楷體" pitchFamily="65" charset="-120"/>
              </a:rPr>
              <a:t>104</a:t>
            </a:r>
            <a:r>
              <a:rPr lang="zh-TW" altLang="en-US" sz="3000" dirty="0" smtClean="0">
                <a:latin typeface="Times New Roman" panose="02020603050405020304" pitchFamily="18" charset="0"/>
                <a:ea typeface="標楷體" pitchFamily="65" charset="-120"/>
              </a:rPr>
              <a:t>年度</a:t>
            </a:r>
            <a:r>
              <a:rPr lang="en-US" altLang="zh-TW" sz="3000" dirty="0">
                <a:latin typeface="Times New Roman" panose="02020603050405020304" pitchFamily="18" charset="0"/>
                <a:ea typeface="標楷體" pitchFamily="65" charset="-120"/>
              </a:rPr>
              <a:t>)</a:t>
            </a:r>
            <a:r>
              <a:rPr lang="zh-TW" altLang="en-US" sz="3000" dirty="0" smtClean="0">
                <a:latin typeface="Times New Roman" panose="02020603050405020304" pitchFamily="18" charset="0"/>
                <a:ea typeface="標楷體" pitchFamily="65" charset="-120"/>
              </a:rPr>
              <a:t>學校</a:t>
            </a:r>
            <a:r>
              <a:rPr lang="zh-TW" altLang="en-US" sz="3000" dirty="0">
                <a:latin typeface="Times New Roman" panose="02020603050405020304" pitchFamily="18" charset="0"/>
                <a:ea typeface="標楷體" pitchFamily="65" charset="-120"/>
              </a:rPr>
              <a:t>年度校務發展計畫</a:t>
            </a:r>
            <a:r>
              <a:rPr lang="en-US" altLang="zh-TW" sz="3000" dirty="0">
                <a:latin typeface="Times New Roman" panose="02020603050405020304" pitchFamily="18" charset="0"/>
                <a:ea typeface="標楷體" pitchFamily="65" charset="-120"/>
              </a:rPr>
              <a:t>(</a:t>
            </a:r>
            <a:r>
              <a:rPr lang="zh-TW" altLang="en-US" sz="3000" dirty="0">
                <a:latin typeface="Times New Roman" panose="02020603050405020304" pitchFamily="18" charset="0"/>
                <a:ea typeface="標楷體" pitchFamily="65" charset="-120"/>
              </a:rPr>
              <a:t>含私校獎補助計畫</a:t>
            </a:r>
            <a:r>
              <a:rPr lang="en-US" altLang="zh-TW" sz="3000" dirty="0">
                <a:latin typeface="Times New Roman" panose="02020603050405020304" pitchFamily="18" charset="0"/>
                <a:ea typeface="標楷體" pitchFamily="65" charset="-120"/>
              </a:rPr>
              <a:t>)</a:t>
            </a:r>
            <a:r>
              <a:rPr lang="zh-TW" altLang="en-US" sz="3000" dirty="0">
                <a:latin typeface="Times New Roman" panose="02020603050405020304" pitchFamily="18" charset="0"/>
                <a:ea typeface="標楷體" pitchFamily="65" charset="-120"/>
              </a:rPr>
              <a:t>之辦理</a:t>
            </a:r>
            <a:r>
              <a:rPr lang="zh-TW" altLang="en-US" sz="3000" dirty="0" smtClean="0">
                <a:latin typeface="Times New Roman" panose="02020603050405020304" pitchFamily="18" charset="0"/>
                <a:ea typeface="標楷體" pitchFamily="65" charset="-120"/>
              </a:rPr>
              <a:t>成效</a:t>
            </a:r>
            <a:endParaRPr lang="en-US" altLang="zh-TW" sz="3000" dirty="0" smtClean="0">
              <a:latin typeface="Times New Roman" panose="02020603050405020304" pitchFamily="18" charset="0"/>
              <a:ea typeface="標楷體" pitchFamily="65" charset="-120"/>
            </a:endParaRPr>
          </a:p>
          <a:p>
            <a:pPr marL="1255713" lvl="3" indent="-723900">
              <a:spcBef>
                <a:spcPts val="400"/>
              </a:spcBef>
              <a:buClr>
                <a:schemeClr val="accent1"/>
              </a:buClr>
              <a:buSzPct val="68000"/>
              <a:buNone/>
            </a:pPr>
            <a:r>
              <a:rPr lang="zh-TW" altLang="en-US" sz="3000" dirty="0" smtClean="0">
                <a:latin typeface="Times New Roman" panose="02020603050405020304" pitchFamily="18" charset="0"/>
                <a:ea typeface="標楷體" pitchFamily="65" charset="-120"/>
              </a:rPr>
              <a:t>貳、前一年度</a:t>
            </a:r>
            <a:r>
              <a:rPr lang="en-US" altLang="zh-TW" sz="3000" dirty="0" smtClean="0">
                <a:latin typeface="Times New Roman" panose="02020603050405020304" pitchFamily="18" charset="0"/>
                <a:ea typeface="標楷體" pitchFamily="65" charset="-120"/>
              </a:rPr>
              <a:t>(</a:t>
            </a:r>
            <a:r>
              <a:rPr lang="en-US" altLang="zh-TW" sz="3000" u="sng" dirty="0" smtClean="0">
                <a:solidFill>
                  <a:srgbClr val="FF0000"/>
                </a:solidFill>
                <a:latin typeface="Times New Roman" panose="02020603050405020304" pitchFamily="18" charset="0"/>
                <a:ea typeface="標楷體" pitchFamily="65" charset="-120"/>
              </a:rPr>
              <a:t>104</a:t>
            </a:r>
            <a:r>
              <a:rPr lang="zh-TW" altLang="en-US" sz="3000" dirty="0" smtClean="0">
                <a:latin typeface="Times New Roman" panose="02020603050405020304" pitchFamily="18" charset="0"/>
                <a:ea typeface="標楷體" pitchFamily="65" charset="-120"/>
              </a:rPr>
              <a:t>年度</a:t>
            </a:r>
            <a:r>
              <a:rPr lang="en-US" altLang="zh-TW" sz="3000" dirty="0" smtClean="0">
                <a:latin typeface="Times New Roman" panose="02020603050405020304" pitchFamily="18" charset="0"/>
                <a:ea typeface="標楷體" pitchFamily="65" charset="-120"/>
              </a:rPr>
              <a:t>)</a:t>
            </a:r>
            <a:r>
              <a:rPr lang="zh-TW" altLang="en-US" sz="3000" dirty="0" smtClean="0">
                <a:latin typeface="Times New Roman" panose="02020603050405020304" pitchFamily="18" charset="0"/>
                <a:ea typeface="標楷體" pitchFamily="65" charset="-120"/>
              </a:rPr>
              <a:t>獎</a:t>
            </a:r>
            <a:r>
              <a:rPr lang="zh-TW" altLang="en-US" sz="3000" dirty="0">
                <a:latin typeface="Times New Roman" panose="02020603050405020304" pitchFamily="18" charset="0"/>
                <a:ea typeface="標楷體" pitchFamily="65" charset="-120"/>
              </a:rPr>
              <a:t>補助計畫審查意見之回應說明及改善情形</a:t>
            </a:r>
            <a:endParaRPr lang="en-US" altLang="zh-TW" sz="3000" dirty="0" smtClean="0">
              <a:latin typeface="Times New Roman" panose="02020603050405020304" pitchFamily="18" charset="0"/>
              <a:ea typeface="標楷體" pitchFamily="65" charset="-120"/>
            </a:endParaRPr>
          </a:p>
          <a:p>
            <a:pPr marL="1255713" lvl="3" indent="-723900">
              <a:spcBef>
                <a:spcPts val="400"/>
              </a:spcBef>
              <a:buClr>
                <a:schemeClr val="accent1"/>
              </a:buClr>
              <a:buSzPct val="68000"/>
              <a:buNone/>
            </a:pPr>
            <a:r>
              <a:rPr lang="zh-TW" altLang="en-US" sz="3000" dirty="0">
                <a:latin typeface="Times New Roman" panose="02020603050405020304" pitchFamily="18" charset="0"/>
                <a:ea typeface="標楷體" pitchFamily="65" charset="-120"/>
              </a:rPr>
              <a:t>參</a:t>
            </a:r>
            <a:r>
              <a:rPr lang="zh-TW" altLang="en-US" sz="3000" dirty="0" smtClean="0">
                <a:latin typeface="Times New Roman" panose="02020603050405020304" pitchFamily="18" charset="0"/>
                <a:ea typeface="標楷體" pitchFamily="65" charset="-120"/>
              </a:rPr>
              <a:t>、前一年度</a:t>
            </a:r>
            <a:r>
              <a:rPr lang="en-US" altLang="zh-TW" sz="3000" dirty="0">
                <a:latin typeface="Times New Roman" panose="02020603050405020304" pitchFamily="18" charset="0"/>
                <a:ea typeface="標楷體" pitchFamily="65" charset="-120"/>
              </a:rPr>
              <a:t>(</a:t>
            </a:r>
            <a:r>
              <a:rPr lang="en-US" altLang="zh-TW" sz="3000" u="sng" dirty="0" smtClean="0">
                <a:solidFill>
                  <a:srgbClr val="FF0000"/>
                </a:solidFill>
                <a:latin typeface="Times New Roman" panose="02020603050405020304" pitchFamily="18" charset="0"/>
                <a:ea typeface="標楷體" pitchFamily="65" charset="-120"/>
              </a:rPr>
              <a:t>104</a:t>
            </a:r>
            <a:r>
              <a:rPr lang="zh-TW" altLang="en-US" sz="3000" dirty="0" smtClean="0">
                <a:latin typeface="Times New Roman" panose="02020603050405020304" pitchFamily="18" charset="0"/>
                <a:ea typeface="標楷體" pitchFamily="65" charset="-120"/>
              </a:rPr>
              <a:t>年度</a:t>
            </a:r>
            <a:r>
              <a:rPr lang="en-US" altLang="zh-TW" sz="3000" dirty="0" smtClean="0">
                <a:latin typeface="Times New Roman" panose="02020603050405020304" pitchFamily="18" charset="0"/>
                <a:ea typeface="標楷體" pitchFamily="65" charset="-120"/>
              </a:rPr>
              <a:t>)</a:t>
            </a:r>
            <a:r>
              <a:rPr lang="zh-TW" altLang="en-US" sz="3000" dirty="0" smtClean="0">
                <a:latin typeface="Times New Roman" panose="02020603050405020304" pitchFamily="18" charset="0"/>
                <a:ea typeface="標楷體" pitchFamily="65" charset="-120"/>
              </a:rPr>
              <a:t>獎</a:t>
            </a:r>
            <a:r>
              <a:rPr lang="zh-TW" altLang="en-US" sz="3000" dirty="0">
                <a:latin typeface="Times New Roman" panose="02020603050405020304" pitchFamily="18" charset="0"/>
                <a:ea typeface="標楷體" pitchFamily="65" charset="-120"/>
              </a:rPr>
              <a:t>補助計畫經費支用情形</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28</a:t>
            </a:fld>
            <a:endParaRPr lang="zh-TW" altLang="en-US" b="1" dirty="0"/>
          </a:p>
        </p:txBody>
      </p:sp>
      <p:sp>
        <p:nvSpPr>
          <p:cNvPr id="5" name="文字方塊 4"/>
          <p:cNvSpPr txBox="1"/>
          <p:nvPr/>
        </p:nvSpPr>
        <p:spPr>
          <a:xfrm>
            <a:off x="-36512" y="6516052"/>
            <a:ext cx="3024336"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53-55</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158650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a:solidFill>
                  <a:schemeClr val="tx1"/>
                </a:solidFill>
                <a:latin typeface="Times New Roman" panose="02020603050405020304" pitchFamily="18" charset="0"/>
                <a:ea typeface="標楷體" panose="03000509000000000000" pitchFamily="65" charset="-120"/>
              </a:rPr>
              <a:t>一、作業</a:t>
            </a:r>
            <a:r>
              <a:rPr lang="zh-TW" altLang="en-US" sz="4400" dirty="0" smtClean="0">
                <a:solidFill>
                  <a:schemeClr val="tx1"/>
                </a:solidFill>
                <a:latin typeface="Times New Roman" panose="02020603050405020304" pitchFamily="18" charset="0"/>
                <a:ea typeface="標楷體" panose="03000509000000000000" pitchFamily="65" charset="-120"/>
              </a:rPr>
              <a:t>流程</a:t>
            </a:r>
            <a:endParaRPr lang="zh-TW" altLang="en-US" sz="4400" dirty="0">
              <a:solidFill>
                <a:schemeClr val="tx1"/>
              </a:solidFill>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a:t>
            </a:fld>
            <a:endParaRPr lang="zh-TW" altLang="en-US" b="1" dirty="0"/>
          </a:p>
        </p:txBody>
      </p:sp>
      <p:graphicFrame>
        <p:nvGraphicFramePr>
          <p:cNvPr id="5" name="資料庫圖表 4"/>
          <p:cNvGraphicFramePr/>
          <p:nvPr>
            <p:extLst>
              <p:ext uri="{D42A27DB-BD31-4B8C-83A1-F6EECF244321}">
                <p14:modId xmlns:p14="http://schemas.microsoft.com/office/powerpoint/2010/main" val="2586262484"/>
              </p:ext>
            </p:extLst>
          </p:nvPr>
        </p:nvGraphicFramePr>
        <p:xfrm>
          <a:off x="107504" y="1412776"/>
          <a:ext cx="892899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9310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a:solidFill>
                  <a:schemeClr val="tx1"/>
                </a:solidFill>
                <a:effectLst/>
                <a:latin typeface="Times New Roman" panose="02020603050405020304" pitchFamily="18" charset="0"/>
                <a:ea typeface="標楷體" panose="03000509000000000000" pitchFamily="65" charset="-120"/>
              </a:rPr>
              <a:t>五</a:t>
            </a:r>
            <a:r>
              <a:rPr lang="zh-TW" altLang="en-US" sz="4400" dirty="0" smtClean="0">
                <a:solidFill>
                  <a:schemeClr val="tx1"/>
                </a:solidFill>
                <a:effectLst/>
                <a:latin typeface="Times New Roman" panose="02020603050405020304" pitchFamily="18" charset="0"/>
                <a:ea typeface="標楷體" panose="03000509000000000000" pitchFamily="65" charset="-120"/>
              </a:rPr>
              <a:t>、年度經費</a:t>
            </a:r>
            <a:r>
              <a:rPr lang="zh-TW" altLang="en-US" sz="4400" dirty="0">
                <a:solidFill>
                  <a:schemeClr val="tx1"/>
                </a:solidFill>
                <a:effectLst/>
                <a:latin typeface="Times New Roman" panose="02020603050405020304" pitchFamily="18" charset="0"/>
                <a:ea typeface="標楷體" panose="03000509000000000000" pitchFamily="65" charset="-120"/>
              </a:rPr>
              <a:t>支用計畫書</a:t>
            </a:r>
            <a:r>
              <a:rPr lang="zh-TW" altLang="en-US" sz="4400" dirty="0" smtClean="0">
                <a:solidFill>
                  <a:schemeClr val="tx1"/>
                </a:solidFill>
                <a:effectLst/>
                <a:latin typeface="Times New Roman" panose="02020603050405020304" pitchFamily="18" charset="0"/>
                <a:ea typeface="標楷體" panose="03000509000000000000" pitchFamily="65" charset="-120"/>
              </a:rPr>
              <a:t>內容</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noAutofit/>
          </a:bodyPr>
          <a:lstStyle/>
          <a:p>
            <a:pPr marL="1971675" indent="-1863725">
              <a:buNone/>
            </a:pPr>
            <a:r>
              <a:rPr lang="zh-TW" altLang="zh-TW" sz="3000" b="1" dirty="0" smtClean="0">
                <a:latin typeface="Times New Roman" panose="02020603050405020304" pitchFamily="18" charset="0"/>
                <a:ea typeface="標楷體" panose="03000509000000000000" pitchFamily="65" charset="-120"/>
              </a:rPr>
              <a:t>第</a:t>
            </a:r>
            <a:r>
              <a:rPr lang="zh-TW" altLang="en-US" sz="3000" b="1" dirty="0" smtClean="0">
                <a:latin typeface="Times New Roman" panose="02020603050405020304" pitchFamily="18" charset="0"/>
                <a:ea typeface="標楷體" panose="03000509000000000000" pitchFamily="65" charset="-120"/>
              </a:rPr>
              <a:t>四</a:t>
            </a:r>
            <a:r>
              <a:rPr lang="zh-TW" altLang="zh-TW" sz="3000" b="1" dirty="0" smtClean="0">
                <a:latin typeface="Times New Roman" panose="02020603050405020304" pitchFamily="18" charset="0"/>
                <a:ea typeface="標楷體" panose="03000509000000000000" pitchFamily="65" charset="-120"/>
              </a:rPr>
              <a:t>部分</a:t>
            </a:r>
            <a:r>
              <a:rPr lang="zh-TW" altLang="en-US" sz="3000" b="1" dirty="0" smtClean="0">
                <a:latin typeface="Times New Roman" panose="02020603050405020304" pitchFamily="18" charset="0"/>
                <a:ea typeface="標楷體" panose="03000509000000000000" pitchFamily="65" charset="-120"/>
              </a:rPr>
              <a:t>　校務</a:t>
            </a:r>
            <a:r>
              <a:rPr lang="zh-TW" altLang="en-US" sz="3000" b="1" dirty="0">
                <a:latin typeface="Times New Roman" panose="02020603050405020304" pitchFamily="18" charset="0"/>
                <a:ea typeface="標楷體" panose="03000509000000000000" pitchFamily="65" charset="-120"/>
              </a:rPr>
              <a:t>及財務資訊公</a:t>
            </a:r>
            <a:r>
              <a:rPr lang="zh-TW" altLang="en-US" sz="3000" b="1" dirty="0" smtClean="0">
                <a:latin typeface="Times New Roman" panose="02020603050405020304" pitchFamily="18" charset="0"/>
                <a:ea typeface="標楷體" panose="03000509000000000000" pitchFamily="65" charset="-120"/>
              </a:rPr>
              <a:t>開化報告</a:t>
            </a:r>
            <a:r>
              <a:rPr lang="en-US" altLang="zh-TW" sz="3000" b="1" dirty="0" smtClean="0">
                <a:latin typeface="Times New Roman" panose="02020603050405020304" pitchFamily="18" charset="0"/>
                <a:ea typeface="標楷體" panose="03000509000000000000" pitchFamily="65" charset="-120"/>
              </a:rPr>
              <a:t/>
            </a:r>
            <a:br>
              <a:rPr lang="en-US" altLang="zh-TW" sz="3000" b="1" dirty="0" smtClean="0">
                <a:latin typeface="Times New Roman" panose="02020603050405020304" pitchFamily="18" charset="0"/>
                <a:ea typeface="標楷體" panose="03000509000000000000" pitchFamily="65" charset="-120"/>
              </a:rPr>
            </a:br>
            <a:r>
              <a:rPr lang="en-US" altLang="zh-TW" sz="2000" dirty="0" smtClean="0">
                <a:latin typeface="Times New Roman" panose="02020603050405020304" pitchFamily="18" charset="0"/>
                <a:ea typeface="標楷體" panose="03000509000000000000" pitchFamily="65" charset="-120"/>
              </a:rPr>
              <a:t>(</a:t>
            </a:r>
            <a:r>
              <a:rPr lang="zh-TW" altLang="zh-TW" sz="2000" dirty="0" smtClean="0">
                <a:latin typeface="Times New Roman" panose="02020603050405020304" pitchFamily="18" charset="0"/>
                <a:ea typeface="標楷體" panose="03000509000000000000" pitchFamily="65" charset="-120"/>
              </a:rPr>
              <a:t>請</a:t>
            </a:r>
            <a:r>
              <a:rPr lang="zh-TW" altLang="zh-TW" sz="2000" dirty="0">
                <a:latin typeface="Times New Roman" panose="02020603050405020304" pitchFamily="18" charset="0"/>
                <a:ea typeface="標楷體" panose="03000509000000000000" pitchFamily="65" charset="-120"/>
              </a:rPr>
              <a:t>參閱大專校院財務資訊公開內容架構</a:t>
            </a:r>
            <a:r>
              <a:rPr lang="zh-TW" altLang="zh-TW" sz="2000" dirty="0" smtClean="0">
                <a:latin typeface="Times New Roman" panose="02020603050405020304" pitchFamily="18" charset="0"/>
                <a:ea typeface="標楷體" panose="03000509000000000000" pitchFamily="65" charset="-120"/>
              </a:rPr>
              <a:t>表</a:t>
            </a:r>
            <a:r>
              <a:rPr lang="en-US" altLang="zh-TW" sz="2000" dirty="0" smtClean="0">
                <a:latin typeface="Times New Roman" panose="02020603050405020304" pitchFamily="18" charset="0"/>
                <a:ea typeface="標楷體" panose="03000509000000000000" pitchFamily="65" charset="-120"/>
              </a:rPr>
              <a:t>)</a:t>
            </a:r>
          </a:p>
          <a:p>
            <a:pPr marL="1971675" indent="-1863725">
              <a:buNone/>
            </a:pPr>
            <a:endParaRPr lang="en-US" altLang="zh-TW" sz="1000" b="1" dirty="0" smtClean="0">
              <a:latin typeface="Times New Roman" panose="02020603050405020304" pitchFamily="18" charset="0"/>
              <a:ea typeface="標楷體" panose="03000509000000000000" pitchFamily="65" charset="-120"/>
            </a:endParaRPr>
          </a:p>
          <a:p>
            <a:pPr marL="1971675" indent="-1863725">
              <a:buNone/>
            </a:pPr>
            <a:r>
              <a:rPr lang="zh-TW" altLang="en-US" sz="3000" b="1" dirty="0" smtClean="0">
                <a:latin typeface="Times New Roman" panose="02020603050405020304" pitchFamily="18" charset="0"/>
                <a:ea typeface="標楷體" panose="03000509000000000000" pitchFamily="65" charset="-120"/>
              </a:rPr>
              <a:t>第五部分　增加獎勵經費申請書</a:t>
            </a:r>
            <a:r>
              <a:rPr lang="en-US" altLang="zh-TW" sz="3000" b="1" dirty="0" smtClean="0">
                <a:latin typeface="Times New Roman" panose="02020603050405020304" pitchFamily="18" charset="0"/>
                <a:ea typeface="標楷體" panose="03000509000000000000" pitchFamily="65" charset="-120"/>
              </a:rPr>
              <a:t/>
            </a:r>
            <a:br>
              <a:rPr lang="en-US" altLang="zh-TW" sz="3000" b="1" dirty="0" smtClean="0">
                <a:latin typeface="Times New Roman" panose="02020603050405020304" pitchFamily="18" charset="0"/>
                <a:ea typeface="標楷體" panose="03000509000000000000" pitchFamily="65" charset="-120"/>
              </a:rPr>
            </a:br>
            <a:r>
              <a:rPr lang="en-US" altLang="zh-TW" sz="2000" spc="-10" dirty="0" smtClean="0">
                <a:latin typeface="Times New Roman" panose="02020603050405020304" pitchFamily="18" charset="0"/>
                <a:ea typeface="標楷體" panose="03000509000000000000" pitchFamily="65" charset="-120"/>
              </a:rPr>
              <a:t>(</a:t>
            </a:r>
            <a:r>
              <a:rPr lang="zh-TW" altLang="en-US" sz="2000" spc="-10" dirty="0" smtClean="0">
                <a:latin typeface="Times New Roman" panose="02020603050405020304" pitchFamily="18" charset="0"/>
                <a:ea typeface="標楷體" panose="03000509000000000000" pitchFamily="65" charset="-120"/>
              </a:rPr>
              <a:t>請</a:t>
            </a:r>
            <a:r>
              <a:rPr lang="zh-TW" altLang="en-US" sz="2000" spc="-10" dirty="0">
                <a:latin typeface="Times New Roman" panose="02020603050405020304" pitchFamily="18" charset="0"/>
                <a:ea typeface="標楷體" panose="03000509000000000000" pitchFamily="65" charset="-120"/>
              </a:rPr>
              <a:t>於來文敘明學校是否申請</a:t>
            </a:r>
            <a:r>
              <a:rPr lang="zh-TW" altLang="en-US" sz="2000" spc="-10" dirty="0" smtClean="0">
                <a:latin typeface="Times New Roman" panose="02020603050405020304" pitchFamily="18" charset="0"/>
                <a:ea typeface="標楷體" panose="03000509000000000000" pitchFamily="65" charset="-120"/>
              </a:rPr>
              <a:t>增加經費及申請項目</a:t>
            </a:r>
            <a:r>
              <a:rPr lang="en-US" altLang="zh-TW" sz="2000" spc="-10" dirty="0" smtClean="0">
                <a:latin typeface="Times New Roman" panose="02020603050405020304" pitchFamily="18" charset="0"/>
                <a:ea typeface="標楷體" panose="03000509000000000000" pitchFamily="65" charset="-120"/>
              </a:rPr>
              <a:t>)</a:t>
            </a:r>
          </a:p>
          <a:p>
            <a:pPr marL="1971675" indent="-1863725">
              <a:buNone/>
            </a:pPr>
            <a:endParaRPr lang="en-US" altLang="zh-TW" sz="1000" dirty="0">
              <a:latin typeface="Times New Roman" panose="02020603050405020304" pitchFamily="18" charset="0"/>
              <a:ea typeface="標楷體" panose="03000509000000000000" pitchFamily="65" charset="-120"/>
            </a:endParaRPr>
          </a:p>
          <a:p>
            <a:pPr marL="85725" indent="-3175">
              <a:buNone/>
            </a:pPr>
            <a:r>
              <a:rPr lang="zh-TW" altLang="en-US" sz="3000" b="1" dirty="0" smtClean="0">
                <a:latin typeface="Times New Roman" panose="02020603050405020304" pitchFamily="18" charset="0"/>
                <a:ea typeface="標楷體" panose="03000509000000000000" pitchFamily="65" charset="-120"/>
              </a:rPr>
              <a:t>第六部分　檢</a:t>
            </a:r>
            <a:r>
              <a:rPr lang="zh-TW" altLang="en-US" sz="3000" b="1" dirty="0">
                <a:latin typeface="Times New Roman" panose="02020603050405020304" pitchFamily="18" charset="0"/>
                <a:ea typeface="標楷體" panose="03000509000000000000" pitchFamily="65" charset="-120"/>
              </a:rPr>
              <a:t>附</a:t>
            </a:r>
            <a:r>
              <a:rPr lang="en-US" altLang="zh-TW" sz="3000" b="1" u="sng" dirty="0" smtClean="0">
                <a:solidFill>
                  <a:srgbClr val="FF0000"/>
                </a:solidFill>
                <a:latin typeface="Times New Roman" panose="02020603050405020304" pitchFamily="18" charset="0"/>
                <a:ea typeface="標楷體" panose="03000509000000000000" pitchFamily="65" charset="-120"/>
              </a:rPr>
              <a:t>104</a:t>
            </a:r>
            <a:r>
              <a:rPr lang="zh-TW" altLang="en-US" sz="3000" b="1" u="sng" dirty="0" smtClean="0">
                <a:solidFill>
                  <a:srgbClr val="FF0000"/>
                </a:solidFill>
                <a:latin typeface="Times New Roman" panose="02020603050405020304" pitchFamily="18" charset="0"/>
                <a:ea typeface="標楷體" panose="03000509000000000000" pitchFamily="65" charset="-120"/>
              </a:rPr>
              <a:t>年</a:t>
            </a:r>
            <a:r>
              <a:rPr lang="en-US" altLang="zh-TW" sz="3000" b="1" u="sng" dirty="0" smtClean="0">
                <a:solidFill>
                  <a:srgbClr val="FF0000"/>
                </a:solidFill>
                <a:latin typeface="Times New Roman" panose="02020603050405020304" pitchFamily="18" charset="0"/>
                <a:ea typeface="標楷體" panose="03000509000000000000" pitchFamily="65" charset="-120"/>
              </a:rPr>
              <a:t>7</a:t>
            </a:r>
            <a:r>
              <a:rPr lang="zh-TW" altLang="en-US" sz="3000" b="1" u="sng" dirty="0" smtClean="0">
                <a:solidFill>
                  <a:srgbClr val="FF0000"/>
                </a:solidFill>
                <a:latin typeface="Times New Roman" panose="02020603050405020304" pitchFamily="18" charset="0"/>
                <a:ea typeface="標楷體" panose="03000509000000000000" pitchFamily="65" charset="-120"/>
              </a:rPr>
              <a:t>月</a:t>
            </a:r>
            <a:r>
              <a:rPr lang="zh-TW" altLang="en-US" sz="3000" b="1" dirty="0" smtClean="0">
                <a:latin typeface="Times New Roman" panose="02020603050405020304" pitchFamily="18" charset="0"/>
                <a:ea typeface="標楷體" panose="03000509000000000000" pitchFamily="65" charset="-120"/>
              </a:rPr>
              <a:t>報送修正</a:t>
            </a:r>
            <a:r>
              <a:rPr lang="zh-TW" altLang="en-US" sz="3000" b="1" dirty="0">
                <a:latin typeface="Times New Roman" panose="02020603050405020304" pitchFamily="18" charset="0"/>
                <a:ea typeface="標楷體" panose="03000509000000000000" pitchFamily="65" charset="-120"/>
              </a:rPr>
              <a:t>計畫</a:t>
            </a:r>
            <a:r>
              <a:rPr lang="zh-TW" altLang="en-US" sz="3000" b="1" dirty="0" smtClean="0">
                <a:latin typeface="Times New Roman" panose="02020603050405020304" pitchFamily="18" charset="0"/>
                <a:ea typeface="標楷體" panose="03000509000000000000" pitchFamily="65" charset="-120"/>
              </a:rPr>
              <a:t>書乙份</a:t>
            </a:r>
            <a:endParaRPr lang="en-US" altLang="zh-TW" sz="3000" b="1" dirty="0" smtClean="0">
              <a:latin typeface="Times New Roman" panose="02020603050405020304" pitchFamily="18" charset="0"/>
              <a:ea typeface="標楷體" panose="03000509000000000000" pitchFamily="65" charset="-120"/>
            </a:endParaRPr>
          </a:p>
          <a:p>
            <a:pPr marL="85725" indent="-3175">
              <a:buNone/>
            </a:pPr>
            <a:endParaRPr lang="en-US" altLang="zh-TW" sz="1000" b="1" dirty="0">
              <a:latin typeface="Times New Roman" panose="02020603050405020304" pitchFamily="18" charset="0"/>
              <a:ea typeface="標楷體" panose="03000509000000000000" pitchFamily="65" charset="-120"/>
            </a:endParaRPr>
          </a:p>
          <a:p>
            <a:pPr marL="85725" indent="-3175">
              <a:buNone/>
            </a:pPr>
            <a:r>
              <a:rPr lang="zh-TW" altLang="en-US" sz="3000" b="1" dirty="0" smtClean="0">
                <a:latin typeface="Times New Roman" panose="02020603050405020304" pitchFamily="18" charset="0"/>
                <a:ea typeface="標楷體" panose="03000509000000000000" pitchFamily="65" charset="-120"/>
              </a:rPr>
              <a:t>第七部分</a:t>
            </a:r>
            <a:r>
              <a:rPr lang="zh-TW" altLang="en-US" sz="3000" b="1" dirty="0">
                <a:latin typeface="Times New Roman" panose="02020603050405020304" pitchFamily="18" charset="0"/>
                <a:ea typeface="標楷體" panose="03000509000000000000" pitchFamily="65" charset="-120"/>
              </a:rPr>
              <a:t>　</a:t>
            </a:r>
            <a:r>
              <a:rPr lang="zh-TW" altLang="en-US" sz="3000" b="1" u="sng" dirty="0" smtClean="0">
                <a:solidFill>
                  <a:srgbClr val="0000FF"/>
                </a:solidFill>
                <a:latin typeface="Times New Roman" panose="02020603050405020304" pitchFamily="18" charset="0"/>
                <a:ea typeface="標楷體" panose="03000509000000000000" pitchFamily="65" charset="-120"/>
              </a:rPr>
              <a:t>檢</a:t>
            </a:r>
            <a:r>
              <a:rPr lang="zh-TW" altLang="en-US" sz="3000" b="1" u="sng" dirty="0">
                <a:solidFill>
                  <a:srgbClr val="0000FF"/>
                </a:solidFill>
                <a:latin typeface="Times New Roman" panose="02020603050405020304" pitchFamily="18" charset="0"/>
                <a:ea typeface="標楷體" panose="03000509000000000000" pitchFamily="65" charset="-120"/>
              </a:rPr>
              <a:t>附</a:t>
            </a:r>
            <a:r>
              <a:rPr lang="en-US" altLang="zh-TW" sz="3000" b="1" u="sng" dirty="0" smtClean="0">
                <a:solidFill>
                  <a:srgbClr val="0000FF"/>
                </a:solidFill>
                <a:latin typeface="Times New Roman" panose="02020603050405020304" pitchFamily="18" charset="0"/>
                <a:ea typeface="標楷體" panose="03000509000000000000" pitchFamily="65" charset="-120"/>
              </a:rPr>
              <a:t>103</a:t>
            </a:r>
            <a:r>
              <a:rPr lang="zh-TW" altLang="en-US" sz="3000" b="1" u="sng" dirty="0">
                <a:solidFill>
                  <a:srgbClr val="0000FF"/>
                </a:solidFill>
                <a:latin typeface="Times New Roman" panose="02020603050405020304" pitchFamily="18" charset="0"/>
                <a:ea typeface="標楷體" panose="03000509000000000000" pitchFamily="65" charset="-120"/>
              </a:rPr>
              <a:t>學年度決算會計師查核</a:t>
            </a:r>
            <a:r>
              <a:rPr lang="zh-TW" altLang="en-US" sz="3000" b="1" u="sng" dirty="0" smtClean="0">
                <a:solidFill>
                  <a:srgbClr val="0000FF"/>
                </a:solidFill>
                <a:latin typeface="Times New Roman" panose="02020603050405020304" pitchFamily="18" charset="0"/>
                <a:ea typeface="標楷體" panose="03000509000000000000" pitchFamily="65" charset="-120"/>
              </a:rPr>
              <a:t>報告</a:t>
            </a:r>
            <a:endParaRPr lang="en-US" altLang="zh-TW" sz="3000" b="1" u="sng" dirty="0" smtClean="0">
              <a:solidFill>
                <a:srgbClr val="0000FF"/>
              </a:solidFill>
              <a:latin typeface="Times New Roman" panose="02020603050405020304" pitchFamily="18" charset="0"/>
              <a:ea typeface="標楷體" panose="03000509000000000000" pitchFamily="65" charset="-120"/>
            </a:endParaRPr>
          </a:p>
          <a:p>
            <a:pPr marL="1971675" indent="7938">
              <a:buNone/>
            </a:pPr>
            <a:r>
              <a:rPr lang="en-US" altLang="zh-TW" sz="2000" b="1" u="sng" spc="-10" dirty="0" smtClean="0">
                <a:solidFill>
                  <a:srgbClr val="0000FF"/>
                </a:solidFill>
                <a:latin typeface="Times New Roman" panose="02020603050405020304" pitchFamily="18" charset="0"/>
                <a:ea typeface="標楷體" panose="03000509000000000000" pitchFamily="65" charset="-120"/>
              </a:rPr>
              <a:t>(</a:t>
            </a:r>
            <a:r>
              <a:rPr lang="zh-TW" altLang="zh-TW" sz="2000" b="1" u="sng" dirty="0">
                <a:solidFill>
                  <a:srgbClr val="0000FF"/>
                </a:solidFill>
              </a:rPr>
              <a:t>請提供正本一份</a:t>
            </a:r>
            <a:r>
              <a:rPr lang="en-US" altLang="zh-TW" sz="2000" b="1" u="sng" spc="-10" dirty="0" smtClean="0">
                <a:solidFill>
                  <a:srgbClr val="0000FF"/>
                </a:solidFill>
                <a:latin typeface="Times New Roman" panose="02020603050405020304" pitchFamily="18" charset="0"/>
                <a:ea typeface="標楷體" panose="03000509000000000000" pitchFamily="65" charset="-120"/>
              </a:rPr>
              <a:t>)</a:t>
            </a:r>
            <a:endParaRPr lang="en-US" altLang="zh-TW" sz="2000" b="1" u="sng" spc="-10" dirty="0">
              <a:solidFill>
                <a:srgbClr val="0000FF"/>
              </a:solidFill>
              <a:latin typeface="Times New Roman" panose="02020603050405020304" pitchFamily="18" charset="0"/>
              <a:ea typeface="標楷體" panose="03000509000000000000" pitchFamily="65" charset="-120"/>
            </a:endParaRPr>
          </a:p>
          <a:p>
            <a:pPr marL="85725" indent="-3175">
              <a:buNone/>
            </a:pPr>
            <a:endParaRPr lang="en-US" altLang="zh-TW" sz="3000" b="1" u="sng" dirty="0">
              <a:solidFill>
                <a:srgbClr val="0000FF"/>
              </a:solidFill>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29</a:t>
            </a:fld>
            <a:endParaRPr lang="zh-TW" altLang="en-US" b="1" dirty="0"/>
          </a:p>
        </p:txBody>
      </p:sp>
      <p:sp>
        <p:nvSpPr>
          <p:cNvPr id="5" name="動作按鈕: 返回 4">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36512" y="6516052"/>
            <a:ext cx="3384376"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9</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55-56</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
        <p:nvSpPr>
          <p:cNvPr id="8" name="矩形 7"/>
          <p:cNvSpPr/>
          <p:nvPr/>
        </p:nvSpPr>
        <p:spPr>
          <a:xfrm>
            <a:off x="629816" y="5253007"/>
            <a:ext cx="8190656" cy="1200329"/>
          </a:xfrm>
          <a:prstGeom prst="rect">
            <a:avLst/>
          </a:prstGeom>
        </p:spPr>
        <p:txBody>
          <a:bodyPr wrap="square">
            <a:spAutoFit/>
          </a:bodyPr>
          <a:lstStyle/>
          <a:p>
            <a:r>
              <a:rPr lang="zh-TW" altLang="zh-TW" sz="2400" dirty="0" smtClean="0">
                <a:latin typeface="+mn-ea"/>
                <a:ea typeface="+mn-ea"/>
              </a:rPr>
              <a:t>※</a:t>
            </a:r>
            <a:r>
              <a:rPr lang="zh-TW" altLang="en-US" sz="2400" dirty="0">
                <a:latin typeface="+mn-ea"/>
                <a:ea typeface="+mn-ea"/>
              </a:rPr>
              <a:t>提醒裝訂時，</a:t>
            </a:r>
            <a:r>
              <a:rPr lang="zh-TW" altLang="en-US" sz="2400" b="1" dirty="0">
                <a:latin typeface="+mn-ea"/>
                <a:ea typeface="+mn-ea"/>
              </a:rPr>
              <a:t>第一部分至第</a:t>
            </a:r>
            <a:r>
              <a:rPr lang="zh-TW" altLang="en-US" sz="2400" b="1" u="sng" dirty="0">
                <a:solidFill>
                  <a:srgbClr val="FF0000"/>
                </a:solidFill>
                <a:latin typeface="+mn-ea"/>
                <a:ea typeface="+mn-ea"/>
              </a:rPr>
              <a:t>五</a:t>
            </a:r>
            <a:r>
              <a:rPr lang="zh-TW" altLang="en-US" sz="2400" b="1" dirty="0" smtClean="0">
                <a:latin typeface="+mn-ea"/>
                <a:ea typeface="+mn-ea"/>
              </a:rPr>
              <a:t>部分裝訂</a:t>
            </a:r>
            <a:r>
              <a:rPr lang="zh-TW" altLang="en-US" sz="2400" b="1" dirty="0">
                <a:latin typeface="+mn-ea"/>
                <a:ea typeface="+mn-ea"/>
              </a:rPr>
              <a:t>為同一</a:t>
            </a:r>
            <a:r>
              <a:rPr lang="zh-TW" altLang="en-US" sz="2400" b="1" dirty="0" smtClean="0">
                <a:latin typeface="+mn-ea"/>
                <a:ea typeface="+mn-ea"/>
              </a:rPr>
              <a:t>本</a:t>
            </a:r>
            <a:r>
              <a:rPr lang="en-US" altLang="zh-TW" sz="2400" b="1" dirty="0" smtClean="0">
                <a:latin typeface="+mn-ea"/>
                <a:ea typeface="+mn-ea"/>
              </a:rPr>
              <a:t/>
            </a:r>
            <a:br>
              <a:rPr lang="en-US" altLang="zh-TW" sz="2400" b="1" dirty="0" smtClean="0">
                <a:latin typeface="+mn-ea"/>
                <a:ea typeface="+mn-ea"/>
              </a:rPr>
            </a:br>
            <a:r>
              <a:rPr lang="zh-TW" altLang="zh-TW" sz="2400" dirty="0">
                <a:latin typeface="+mn-ea"/>
              </a:rPr>
              <a:t>※</a:t>
            </a:r>
            <a:r>
              <a:rPr lang="zh-TW" altLang="en-US" sz="2400" dirty="0" smtClean="0">
                <a:latin typeface="+mn-ea"/>
                <a:ea typeface="+mn-ea"/>
              </a:rPr>
              <a:t>若</a:t>
            </a:r>
            <a:r>
              <a:rPr lang="zh-TW" altLang="en-US" sz="2400" dirty="0">
                <a:latin typeface="+mn-ea"/>
                <a:ea typeface="+mn-ea"/>
              </a:rPr>
              <a:t>有申請「第</a:t>
            </a:r>
            <a:r>
              <a:rPr lang="zh-TW" altLang="en-US" sz="2400" u="sng" dirty="0">
                <a:solidFill>
                  <a:srgbClr val="FF0000"/>
                </a:solidFill>
                <a:latin typeface="+mn-ea"/>
                <a:ea typeface="+mn-ea"/>
              </a:rPr>
              <a:t>五</a:t>
            </a:r>
            <a:r>
              <a:rPr lang="zh-TW" altLang="en-US" sz="2400" dirty="0">
                <a:latin typeface="+mn-ea"/>
                <a:ea typeface="+mn-ea"/>
              </a:rPr>
              <a:t>部分、增加獎勵經費申請書」請於函</a:t>
            </a:r>
            <a:r>
              <a:rPr lang="zh-TW" altLang="en-US" sz="2400" dirty="0" smtClean="0">
                <a:latin typeface="+mn-ea"/>
                <a:ea typeface="+mn-ea"/>
              </a:rPr>
              <a:t>送時</a:t>
            </a:r>
            <a:endParaRPr lang="en-US" altLang="zh-TW" sz="2400" dirty="0" smtClean="0">
              <a:latin typeface="+mn-ea"/>
              <a:ea typeface="+mn-ea"/>
            </a:endParaRPr>
          </a:p>
          <a:p>
            <a:pPr marL="900113"/>
            <a:r>
              <a:rPr lang="zh-TW" altLang="en-US" sz="2400" dirty="0" smtClean="0">
                <a:latin typeface="+mn-ea"/>
                <a:ea typeface="+mn-ea"/>
              </a:rPr>
              <a:t>公文上敘明</a:t>
            </a:r>
            <a:endParaRPr lang="zh-TW" altLang="zh-TW" sz="2400" dirty="0">
              <a:latin typeface="+mn-ea"/>
              <a:ea typeface="+mn-ea"/>
            </a:endParaRPr>
          </a:p>
        </p:txBody>
      </p:sp>
    </p:spTree>
    <p:extLst>
      <p:ext uri="{BB962C8B-B14F-4D97-AF65-F5344CB8AC3E}">
        <p14:creationId xmlns:p14="http://schemas.microsoft.com/office/powerpoint/2010/main" val="13409573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algn="ctr"/>
            <a:r>
              <a:rPr lang="zh-TW" altLang="en-US" sz="4400" dirty="0" smtClean="0">
                <a:solidFill>
                  <a:schemeClr val="tx1"/>
                </a:solidFill>
                <a:latin typeface="Times New Roman" panose="02020603050405020304" pitchFamily="18" charset="0"/>
                <a:ea typeface="標楷體" panose="03000509000000000000" pitchFamily="65" charset="-120"/>
              </a:rPr>
              <a:t>六、</a:t>
            </a:r>
            <a:r>
              <a:rPr lang="zh-TW" altLang="en-US" sz="4400" dirty="0">
                <a:solidFill>
                  <a:schemeClr val="tx1"/>
                </a:solidFill>
                <a:latin typeface="Times New Roman" panose="02020603050405020304" pitchFamily="18" charset="0"/>
                <a:ea typeface="標楷體" panose="03000509000000000000" pitchFamily="65" charset="-120"/>
              </a:rPr>
              <a:t>配合</a:t>
            </a:r>
            <a:r>
              <a:rPr lang="zh-TW" altLang="en-US" sz="4400" dirty="0" smtClean="0">
                <a:solidFill>
                  <a:schemeClr val="tx1"/>
                </a:solidFill>
                <a:latin typeface="Times New Roman" panose="02020603050405020304" pitchFamily="18" charset="0"/>
                <a:ea typeface="標楷體" panose="03000509000000000000" pitchFamily="65" charset="-120"/>
              </a:rPr>
              <a:t>措施</a:t>
            </a:r>
            <a:endParaRPr lang="zh-TW" altLang="en-US" sz="4400" dirty="0">
              <a:solidFill>
                <a:schemeClr val="tx1"/>
              </a:solidFill>
              <a:latin typeface="Times New Roman" panose="02020603050405020304" pitchFamily="18" charset="0"/>
              <a:ea typeface="標楷體" panose="03000509000000000000" pitchFamily="65" charset="-120"/>
            </a:endParaRPr>
          </a:p>
        </p:txBody>
      </p:sp>
      <p:sp>
        <p:nvSpPr>
          <p:cNvPr id="3" name="直排文字版面配置區 2"/>
          <p:cNvSpPr>
            <a:spLocks noGrp="1"/>
          </p:cNvSpPr>
          <p:nvPr>
            <p:ph type="body" orient="vert" idx="1"/>
          </p:nvPr>
        </p:nvSpPr>
        <p:spPr/>
        <p:txBody>
          <a:bodyPr vert="horz"/>
          <a:lstStyle/>
          <a:p>
            <a:r>
              <a:rPr lang="zh-TW" altLang="en-US" sz="2500" dirty="0" smtClean="0">
                <a:latin typeface="Times New Roman" panose="02020603050405020304" pitchFamily="18" charset="0"/>
                <a:ea typeface="標楷體" panose="03000509000000000000" pitchFamily="65" charset="-120"/>
              </a:rPr>
              <a:t>各校填報遇有疑問時，敬請以各校承辦人擔任單一窗口作業，將問題統一彙整後與雲科大私校獎補助作業小組聯絡。</a:t>
            </a:r>
          </a:p>
          <a:p>
            <a:r>
              <a:rPr lang="zh-TW" altLang="en-US" sz="2500" dirty="0" smtClean="0">
                <a:latin typeface="Times New Roman" panose="02020603050405020304" pitchFamily="18" charset="0"/>
                <a:ea typeface="標楷體" panose="03000509000000000000" pitchFamily="65" charset="-120"/>
              </a:rPr>
              <a:t>聯絡</a:t>
            </a:r>
            <a:r>
              <a:rPr lang="zh-TW" altLang="en-US" sz="2500" dirty="0">
                <a:latin typeface="Times New Roman" panose="02020603050405020304" pitchFamily="18" charset="0"/>
                <a:ea typeface="標楷體" panose="03000509000000000000" pitchFamily="65" charset="-120"/>
              </a:rPr>
              <a:t>方式</a:t>
            </a: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30</a:t>
            </a:fld>
            <a:endParaRPr lang="zh-TW" altLang="en-US" b="1" dirty="0"/>
          </a:p>
        </p:txBody>
      </p:sp>
      <p:graphicFrame>
        <p:nvGraphicFramePr>
          <p:cNvPr id="5" name="Group 49"/>
          <p:cNvGraphicFramePr>
            <a:graphicFrameLocks/>
          </p:cNvGraphicFramePr>
          <p:nvPr>
            <p:extLst>
              <p:ext uri="{D42A27DB-BD31-4B8C-83A1-F6EECF244321}">
                <p14:modId xmlns:p14="http://schemas.microsoft.com/office/powerpoint/2010/main" val="3198028630"/>
              </p:ext>
            </p:extLst>
          </p:nvPr>
        </p:nvGraphicFramePr>
        <p:xfrm>
          <a:off x="179511" y="3356992"/>
          <a:ext cx="8856984" cy="2354952"/>
        </p:xfrm>
        <a:graphic>
          <a:graphicData uri="http://schemas.openxmlformats.org/drawingml/2006/table">
            <a:tbl>
              <a:tblPr/>
              <a:tblGrid>
                <a:gridCol w="1339711"/>
                <a:gridCol w="1190855"/>
                <a:gridCol w="2009568"/>
                <a:gridCol w="932475"/>
                <a:gridCol w="3384375"/>
              </a:tblGrid>
              <a:tr h="4841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承辦</a:t>
                      </a:r>
                      <a:r>
                        <a:rPr kumimoji="1" lang="en-US" altLang="zh-TW"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r>
                      <a:br>
                        <a:rPr kumimoji="1" lang="en-US" altLang="zh-TW"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b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業務</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聯絡人</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電話</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zh-TW" alt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電子郵件</a:t>
                      </a:r>
                    </a:p>
                  </a:txBody>
                  <a:tcPr marL="91441" marR="91441"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11956">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行政</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諮詢組</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楊玫蘭</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500" b="1" i="0" u="none" strike="noStrike" cap="none" normalizeH="0" baseline="0" dirty="0" smtClean="0">
                          <a:ln>
                            <a:noFill/>
                          </a:ln>
                          <a:solidFill>
                            <a:schemeClr val="tx1"/>
                          </a:solidFill>
                          <a:effectLst/>
                          <a:latin typeface="Arial" charset="0"/>
                          <a:ea typeface="標楷體" pitchFamily="65" charset="-120"/>
                          <a:cs typeface="Times New Roman" pitchFamily="18" charset="0"/>
                        </a:rPr>
                        <a:t>05-5342601</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500" b="1" i="0" u="none" strike="noStrike" cap="none" normalizeH="0" baseline="0" dirty="0" smtClean="0">
                          <a:ln>
                            <a:noFill/>
                          </a:ln>
                          <a:solidFill>
                            <a:schemeClr val="tx1"/>
                          </a:solidFill>
                          <a:effectLst/>
                          <a:latin typeface="Arial" charset="0"/>
                          <a:ea typeface="標楷體" pitchFamily="65" charset="-120"/>
                          <a:cs typeface="Times New Roman" pitchFamily="18" charset="0"/>
                        </a:rPr>
                        <a:t>5355</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rPr>
                        <a:t>dhe-fund@yuntech.edu.tw</a:t>
                      </a:r>
                      <a:endPar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1441" marR="91441" anchor="ctr" horzOverflow="overflow">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807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系統組</a:t>
                      </a:r>
                    </a:p>
                  </a:txBody>
                  <a:tcPr marL="91441" marR="91441" anchor="ct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zh-TW" altLang="en-US" sz="25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白國鼎</a:t>
                      </a: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1" lang="en-US" altLang="zh-TW" sz="2000" b="1" i="0" u="none" strike="noStrike" cap="none" normalizeH="0" baseline="0" dirty="0" smtClean="0">
                        <a:ln>
                          <a:noFill/>
                        </a:ln>
                        <a:solidFill>
                          <a:schemeClr val="tx1"/>
                        </a:solidFill>
                        <a:effectLst/>
                        <a:latin typeface="Arial" charset="0"/>
                        <a:ea typeface="標楷體" pitchFamily="65" charset="-120"/>
                        <a:cs typeface="Times New Roman" pitchFamily="18" charset="0"/>
                      </a:endParaRPr>
                    </a:p>
                  </a:txBody>
                  <a:tcPr marL="91441" marR="91441"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altLang="zh-TW" sz="2500" b="1" i="0" u="none" strike="noStrike" cap="none" normalizeH="0" baseline="0" dirty="0" smtClean="0">
                          <a:ln>
                            <a:noFill/>
                          </a:ln>
                          <a:solidFill>
                            <a:schemeClr val="tx1"/>
                          </a:solidFill>
                          <a:effectLst/>
                          <a:latin typeface="Arial" charset="0"/>
                          <a:ea typeface="標楷體" pitchFamily="65" charset="-120"/>
                          <a:cs typeface="Times New Roman" pitchFamily="18" charset="0"/>
                        </a:rPr>
                        <a:t>5356</a:t>
                      </a:r>
                    </a:p>
                  </a:txBody>
                  <a:tcPr marL="91441" marR="91441"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TW" altLang="en-US" dirty="0"/>
                    </a:p>
                  </a:txBody>
                  <a:tcPr/>
                </a:tc>
              </a:tr>
            </a:tbl>
          </a:graphicData>
        </a:graphic>
      </p:graphicFrame>
      <p:sp>
        <p:nvSpPr>
          <p:cNvPr id="6" name="文字方塊 5"/>
          <p:cNvSpPr txBox="1"/>
          <p:nvPr/>
        </p:nvSpPr>
        <p:spPr>
          <a:xfrm>
            <a:off x="-36512" y="6516052"/>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10</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923526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chor="ctr">
            <a:normAutofit/>
          </a:bodyPr>
          <a:lstStyle/>
          <a:p>
            <a:pPr algn="ctr"/>
            <a:r>
              <a:rPr lang="zh-TW" altLang="en-US" sz="5600" dirty="0" smtClean="0">
                <a:solidFill>
                  <a:schemeClr val="tx1"/>
                </a:solidFill>
                <a:latin typeface="Times New Roman" panose="02020603050405020304" pitchFamily="18" charset="0"/>
                <a:ea typeface="標楷體" panose="03000509000000000000" pitchFamily="65" charset="-120"/>
              </a:rPr>
              <a:t>簡報結束</a:t>
            </a:r>
            <a:endParaRPr lang="zh-TW" altLang="en-US" sz="5600" dirty="0">
              <a:solidFill>
                <a:schemeClr val="tx1"/>
              </a:solidFill>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433968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340768"/>
            <a:ext cx="8229600" cy="4386071"/>
          </a:xfrm>
        </p:spPr>
        <p:txBody>
          <a:bodyPr vert="horz">
            <a:noAutofit/>
          </a:bodyPr>
          <a:lstStyle/>
          <a:p>
            <a:pPr marL="109537" indent="0">
              <a:buNone/>
            </a:pPr>
            <a:r>
              <a:rPr lang="en-US" altLang="zh-TW" sz="3000" b="1" dirty="0">
                <a:latin typeface="Times New Roman" panose="02020603050405020304" pitchFamily="18" charset="0"/>
                <a:ea typeface="標楷體" panose="03000509000000000000" pitchFamily="65" charset="-120"/>
                <a:cs typeface="Times New Roman" pitchFamily="18" charset="0"/>
              </a:rPr>
              <a:t>1-1 </a:t>
            </a:r>
            <a:r>
              <a:rPr lang="zh-TW" altLang="en-US" sz="3000" b="1" dirty="0" smtClean="0">
                <a:latin typeface="Times New Roman" panose="02020603050405020304" pitchFamily="18" charset="0"/>
                <a:ea typeface="標楷體" panose="03000509000000000000" pitchFamily="65" charset="-120"/>
                <a:cs typeface="Times New Roman" pitchFamily="18" charset="0"/>
              </a:rPr>
              <a:t>填報</a:t>
            </a:r>
            <a:r>
              <a:rPr lang="zh-TW" altLang="en-US" sz="3000" b="1" dirty="0" smtClean="0">
                <a:latin typeface="Times New Roman" panose="02020603050405020304" pitchFamily="18" charset="0"/>
                <a:ea typeface="標楷體" panose="03000509000000000000" pitchFamily="65" charset="-120"/>
              </a:rPr>
              <a:t>辦學</a:t>
            </a:r>
            <a:r>
              <a:rPr lang="zh-TW" altLang="en-US" sz="3000" b="1" dirty="0">
                <a:latin typeface="Times New Roman" panose="02020603050405020304" pitchFamily="18" charset="0"/>
                <a:ea typeface="標楷體" panose="03000509000000000000" pitchFamily="65" charset="-120"/>
              </a:rPr>
              <a:t>特色自選面向及權</a:t>
            </a:r>
            <a:r>
              <a:rPr lang="zh-TW" altLang="en-US" sz="3000" b="1" dirty="0" smtClean="0">
                <a:latin typeface="Times New Roman" panose="02020603050405020304" pitchFamily="18" charset="0"/>
                <a:ea typeface="標楷體" panose="03000509000000000000" pitchFamily="65" charset="-120"/>
              </a:rPr>
              <a:t>重</a:t>
            </a:r>
            <a:endParaRPr lang="en-US" altLang="zh-TW" sz="3000" b="1" dirty="0">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10</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26</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10</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30</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獎補助系統開放填報「辦學特色自選面向及權重統計表」</a:t>
            </a:r>
            <a:r>
              <a:rPr lang="zh-TW" altLang="en-US" sz="2500" dirty="0" smtClean="0">
                <a:latin typeface="Times New Roman" panose="02020603050405020304" pitchFamily="18" charset="0"/>
                <a:ea typeface="標楷體" panose="03000509000000000000" pitchFamily="65" charset="-120"/>
              </a:rPr>
              <a:t>。</a:t>
            </a:r>
            <a:endParaRPr lang="en-US" altLang="zh-TW" sz="2500" dirty="0" smtClean="0">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pPr marL="533400" indent="-425450">
              <a:buNone/>
            </a:pPr>
            <a:r>
              <a:rPr lang="en-US" altLang="zh-TW" sz="3000" b="1" dirty="0" smtClean="0">
                <a:latin typeface="Times New Roman" panose="02020603050405020304" pitchFamily="18" charset="0"/>
                <a:ea typeface="標楷體" panose="03000509000000000000" pitchFamily="65" charset="-120"/>
              </a:rPr>
              <a:t>1-2 </a:t>
            </a:r>
            <a:r>
              <a:rPr lang="zh-TW" altLang="en-US" sz="3000" b="1" dirty="0">
                <a:latin typeface="Times New Roman" panose="02020603050405020304" pitchFamily="18" charset="0"/>
                <a:ea typeface="標楷體" panose="03000509000000000000" pitchFamily="65" charset="-120"/>
              </a:rPr>
              <a:t>列印報部辦學特色自選面向及權重</a:t>
            </a:r>
            <a:endParaRPr lang="en-US" altLang="zh-TW" sz="3000" b="1" dirty="0">
              <a:latin typeface="Times New Roman" panose="02020603050405020304" pitchFamily="18" charset="0"/>
              <a:ea typeface="標楷體" panose="03000509000000000000" pitchFamily="65" charset="-120"/>
            </a:endParaRPr>
          </a:p>
          <a:p>
            <a:r>
              <a:rPr lang="zh-TW" altLang="en-US" sz="3000" dirty="0">
                <a:latin typeface="Times New Roman" panose="02020603050405020304" pitchFamily="18" charset="0"/>
                <a:ea typeface="標楷體" panose="03000509000000000000" pitchFamily="65" charset="-120"/>
              </a:rPr>
              <a:t>日期：</a:t>
            </a:r>
            <a:r>
              <a:rPr lang="en-US" altLang="zh-TW" sz="3000" dirty="0">
                <a:solidFill>
                  <a:srgbClr val="FF0000"/>
                </a:solidFill>
                <a:latin typeface="Times New Roman" panose="02020603050405020304" pitchFamily="18" charset="0"/>
                <a:ea typeface="標楷體" panose="03000509000000000000" pitchFamily="65" charset="-120"/>
              </a:rPr>
              <a:t>104</a:t>
            </a:r>
            <a:r>
              <a:rPr lang="zh-TW" altLang="en-US" sz="3000" dirty="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10</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26</a:t>
            </a:r>
            <a:r>
              <a:rPr lang="zh-TW" altLang="en-US" sz="3000" dirty="0">
                <a:solidFill>
                  <a:srgbClr val="FF0000"/>
                </a:solidFill>
                <a:latin typeface="Times New Roman" panose="02020603050405020304" pitchFamily="18" charset="0"/>
                <a:ea typeface="標楷體" panose="03000509000000000000" pitchFamily="65" charset="-120"/>
              </a:rPr>
              <a:t>日至</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6</a:t>
            </a:r>
            <a:r>
              <a:rPr lang="zh-TW" altLang="en-US" sz="3000" dirty="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2500" dirty="0">
                <a:latin typeface="Times New Roman" panose="02020603050405020304" pitchFamily="18" charset="0"/>
                <a:ea typeface="標楷體" panose="03000509000000000000" pitchFamily="65" charset="-120"/>
              </a:rPr>
              <a:t>請學校依時限將所填「辦學特色自選面向及權重統計表」印出</a:t>
            </a:r>
            <a:r>
              <a:rPr lang="en-US" altLang="zh-TW" sz="2500" dirty="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封面加蓋關防</a:t>
            </a:r>
            <a:r>
              <a:rPr lang="en-US" altLang="zh-TW" sz="2500" dirty="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a:t>
            </a:r>
            <a:r>
              <a:rPr lang="zh-TW" altLang="en-US" sz="2500" b="1" dirty="0">
                <a:latin typeface="Times New Roman" panose="02020603050405020304" pitchFamily="18" charset="0"/>
                <a:ea typeface="標楷體" panose="03000509000000000000" pitchFamily="65" charset="-120"/>
              </a:rPr>
              <a:t>公文一式兩份，公文正本及統計表一份予教育部</a:t>
            </a:r>
            <a:r>
              <a:rPr lang="zh-TW" altLang="en-US" sz="2500" b="1" dirty="0" smtClean="0">
                <a:latin typeface="Times New Roman" panose="02020603050405020304" pitchFamily="18" charset="0"/>
                <a:ea typeface="標楷體" panose="03000509000000000000" pitchFamily="65" charset="-120"/>
              </a:rPr>
              <a:t>，公文副本</a:t>
            </a:r>
            <a:r>
              <a:rPr lang="zh-TW" altLang="en-US" sz="2500" b="1" dirty="0">
                <a:latin typeface="Times New Roman" panose="02020603050405020304" pitchFamily="18" charset="0"/>
                <a:ea typeface="標楷體" panose="03000509000000000000" pitchFamily="65" charset="-120"/>
              </a:rPr>
              <a:t>及統計表一份予國立雲林科技大學私立大學校院獎補助作業小組</a:t>
            </a:r>
            <a:r>
              <a:rPr lang="en-US" altLang="zh-TW" sz="2500" dirty="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以郵戳為憑</a:t>
            </a:r>
            <a:r>
              <a:rPr lang="en-US" altLang="zh-TW" sz="2500" dirty="0">
                <a:latin typeface="Times New Roman" panose="02020603050405020304" pitchFamily="18" charset="0"/>
                <a:ea typeface="標楷體" panose="03000509000000000000" pitchFamily="65" charset="-120"/>
              </a:rPr>
              <a:t>)</a:t>
            </a:r>
            <a:r>
              <a:rPr lang="zh-TW" altLang="en-US" sz="2500" dirty="0">
                <a:latin typeface="Times New Roman" panose="02020603050405020304" pitchFamily="18" charset="0"/>
                <a:ea typeface="標楷體" panose="03000509000000000000" pitchFamily="65" charset="-120"/>
              </a:rPr>
              <a:t>。</a:t>
            </a:r>
            <a:endParaRPr lang="en-US" altLang="zh-TW" sz="2500" dirty="0">
              <a:latin typeface="Times New Roman" panose="02020603050405020304" pitchFamily="18" charset="0"/>
              <a:ea typeface="標楷體" panose="03000509000000000000" pitchFamily="65" charset="-120"/>
            </a:endParaRPr>
          </a:p>
          <a:p>
            <a:endParaRPr lang="en-US" altLang="zh-TW"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3</a:t>
            </a:fld>
            <a:endParaRPr lang="zh-TW" altLang="en-US" b="1" dirty="0"/>
          </a:p>
        </p:txBody>
      </p:sp>
      <p:sp>
        <p:nvSpPr>
          <p:cNvPr id="5" name="文字方塊 4"/>
          <p:cNvSpPr txBox="1"/>
          <p:nvPr/>
        </p:nvSpPr>
        <p:spPr>
          <a:xfrm>
            <a:off x="-36512" y="6516052"/>
            <a:ext cx="2880320"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03711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627063" lvl="0" indent="-531813">
              <a:buNone/>
            </a:pPr>
            <a:r>
              <a:rPr lang="en-US" altLang="zh-TW" sz="3000" b="1" dirty="0" smtClean="0">
                <a:latin typeface="Times New Roman" panose="02020603050405020304" pitchFamily="18" charset="0"/>
                <a:ea typeface="標楷體" panose="03000509000000000000" pitchFamily="65" charset="-120"/>
              </a:rPr>
              <a:t>1-3 </a:t>
            </a:r>
            <a:r>
              <a:rPr lang="zh-TW" altLang="en-US" sz="3000" b="1" dirty="0" smtClean="0">
                <a:latin typeface="Times New Roman" panose="02020603050405020304" pitchFamily="18" charset="0"/>
                <a:ea typeface="標楷體" panose="03000509000000000000" pitchFamily="65" charset="-120"/>
                <a:cs typeface="Times New Roman" pitchFamily="18" charset="0"/>
              </a:rPr>
              <a:t>第一次檢視及填報</a:t>
            </a:r>
            <a:endParaRPr lang="en-US" altLang="zh-TW" sz="3000" b="1" dirty="0" smtClean="0">
              <a:latin typeface="Times New Roman" panose="02020603050405020304" pitchFamily="18" charset="0"/>
              <a:ea typeface="標楷體" panose="03000509000000000000" pitchFamily="65" charset="-120"/>
              <a:cs typeface="Times New Roman" pitchFamily="18" charset="0"/>
            </a:endParaRPr>
          </a:p>
          <a:p>
            <a:pPr lvl="0"/>
            <a:r>
              <a:rPr lang="zh-TW" altLang="en-US" sz="3000" dirty="0">
                <a:latin typeface="Times New Roman" panose="02020603050405020304" pitchFamily="18" charset="0"/>
                <a:ea typeface="標楷體" panose="03000509000000000000" pitchFamily="65" charset="-120"/>
              </a:rPr>
              <a:t>日期：</a:t>
            </a:r>
            <a:r>
              <a:rPr lang="en-US" altLang="zh-TW" sz="3000" dirty="0">
                <a:solidFill>
                  <a:srgbClr val="FF0000"/>
                </a:solidFill>
                <a:latin typeface="Times New Roman" panose="02020603050405020304" pitchFamily="18" charset="0"/>
                <a:ea typeface="標楷體" panose="03000509000000000000" pitchFamily="65" charset="-120"/>
              </a:rPr>
              <a:t>104</a:t>
            </a:r>
            <a:r>
              <a:rPr lang="zh-TW" altLang="en-US" sz="3000" dirty="0">
                <a:solidFill>
                  <a:srgbClr val="FF0000"/>
                </a:solidFill>
                <a:latin typeface="Times New Roman" panose="02020603050405020304" pitchFamily="18" charset="0"/>
                <a:ea typeface="標楷體" panose="03000509000000000000" pitchFamily="65" charset="-120"/>
              </a:rPr>
              <a:t>年</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4</a:t>
            </a:r>
            <a:r>
              <a:rPr lang="zh-TW" altLang="en-US" sz="3000" dirty="0">
                <a:solidFill>
                  <a:srgbClr val="FF0000"/>
                </a:solidFill>
                <a:latin typeface="Times New Roman" panose="02020603050405020304" pitchFamily="18" charset="0"/>
                <a:ea typeface="標楷體" panose="03000509000000000000" pitchFamily="65" charset="-120"/>
              </a:rPr>
              <a:t>日至</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月</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獎</a:t>
            </a:r>
            <a:r>
              <a:rPr lang="zh-TW" altLang="en-US" sz="3000" dirty="0">
                <a:latin typeface="Times New Roman" panose="02020603050405020304" pitchFamily="18" charset="0"/>
                <a:ea typeface="標楷體" panose="03000509000000000000" pitchFamily="65" charset="-120"/>
              </a:rPr>
              <a:t>補助系統</a:t>
            </a:r>
            <a:r>
              <a:rPr lang="zh-TW" altLang="en-US" sz="3000" dirty="0">
                <a:latin typeface="Times New Roman" panose="02020603050405020304" pitchFamily="18" charset="0"/>
                <a:ea typeface="標楷體" panose="03000509000000000000" pitchFamily="65" charset="-120"/>
              </a:rPr>
              <a:t>開放第一次檢視量化</a:t>
            </a:r>
            <a:r>
              <a:rPr lang="zh-TW" altLang="en-US" sz="3000" dirty="0" smtClean="0">
                <a:latin typeface="Times New Roman" panose="02020603050405020304" pitchFamily="18" charset="0"/>
                <a:ea typeface="標楷體" panose="03000509000000000000" pitchFamily="65" charset="-120"/>
              </a:rPr>
              <a:t>基本資料及填報</a:t>
            </a:r>
            <a:r>
              <a:rPr lang="zh-TW" altLang="en-US" sz="3000" dirty="0">
                <a:latin typeface="Times New Roman" panose="02020603050405020304" pitchFamily="18" charset="0"/>
                <a:ea typeface="標楷體" panose="03000509000000000000" pitchFamily="65" charset="-120"/>
              </a:rPr>
              <a:t>「學校公告畢業生就業追蹤之系所比率統計表」</a:t>
            </a:r>
            <a:r>
              <a:rPr lang="en-US" altLang="zh-TW" sz="3000" b="1" dirty="0">
                <a:latin typeface="Times New Roman" panose="02020603050405020304" pitchFamily="18" charset="0"/>
                <a:ea typeface="標楷體" panose="03000509000000000000" pitchFamily="65" charset="-120"/>
              </a:rPr>
              <a:t>(</a:t>
            </a:r>
            <a:r>
              <a:rPr lang="zh-TW" altLang="en-US" sz="3000" b="1" dirty="0">
                <a:latin typeface="Times New Roman" panose="02020603050405020304" pitchFamily="18" charset="0"/>
                <a:ea typeface="標楷體" panose="03000509000000000000" pitchFamily="65" charset="-120"/>
              </a:rPr>
              <a:t>僅自選面向為「學生輔導及就業情形」之學校需填報此表</a:t>
            </a:r>
            <a:r>
              <a:rPr lang="en-US" altLang="zh-TW" sz="3000" b="1" dirty="0" smtClean="0">
                <a:latin typeface="Times New Roman" panose="02020603050405020304" pitchFamily="18" charset="0"/>
                <a:ea typeface="標楷體" panose="03000509000000000000" pitchFamily="65" charset="-120"/>
              </a:rPr>
              <a:t>)</a:t>
            </a:r>
            <a:r>
              <a:rPr lang="zh-TW" altLang="en-US" sz="3000" dirty="0" smtClean="0">
                <a:latin typeface="Times New Roman" panose="02020603050405020304" pitchFamily="18" charset="0"/>
                <a:ea typeface="標楷體" panose="03000509000000000000" pitchFamily="65" charset="-120"/>
              </a:rPr>
              <a:t>。</a:t>
            </a:r>
            <a:endParaRPr lang="en-US" altLang="zh-TW" sz="3000" dirty="0" smtClean="0">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本</a:t>
            </a:r>
            <a:r>
              <a:rPr lang="zh-TW" altLang="en-US" sz="3000" dirty="0">
                <a:latin typeface="Times New Roman" panose="02020603050405020304" pitchFamily="18" charset="0"/>
                <a:ea typeface="標楷體" panose="03000509000000000000" pitchFamily="65" charset="-120"/>
              </a:rPr>
              <a:t>階段學校若須修正資料，請向「大學校院校務資料庫」提出修正申請</a:t>
            </a:r>
            <a:r>
              <a:rPr lang="en-US" altLang="zh-TW" sz="3000" dirty="0">
                <a:latin typeface="Times New Roman" panose="02020603050405020304" pitchFamily="18" charset="0"/>
                <a:ea typeface="標楷體" panose="03000509000000000000" pitchFamily="65" charset="-120"/>
              </a:rPr>
              <a:t>(</a:t>
            </a:r>
            <a:r>
              <a:rPr lang="zh-TW" altLang="en-US" sz="3000" dirty="0">
                <a:latin typeface="Times New Roman" panose="02020603050405020304" pitchFamily="18" charset="0"/>
                <a:ea typeface="標楷體" panose="03000509000000000000" pitchFamily="65" charset="-120"/>
              </a:rPr>
              <a:t>至</a:t>
            </a:r>
            <a:r>
              <a:rPr lang="en-US" altLang="zh-TW" sz="3000" dirty="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13</a:t>
            </a:r>
            <a:r>
              <a:rPr lang="zh-TW" altLang="en-US" sz="3000" dirty="0" smtClean="0">
                <a:solidFill>
                  <a:srgbClr val="FF0000"/>
                </a:solidFill>
                <a:latin typeface="Times New Roman" panose="02020603050405020304" pitchFamily="18" charset="0"/>
                <a:ea typeface="標楷體" panose="03000509000000000000" pitchFamily="65" charset="-120"/>
              </a:rPr>
              <a:t>日</a:t>
            </a:r>
            <a:r>
              <a:rPr lang="zh-TW" altLang="en-US" sz="3000" dirty="0">
                <a:latin typeface="Times New Roman" panose="02020603050405020304" pitchFamily="18" charset="0"/>
                <a:ea typeface="標楷體" panose="03000509000000000000" pitchFamily="65" charset="-120"/>
              </a:rPr>
              <a:t>止</a:t>
            </a:r>
            <a:r>
              <a:rPr lang="en-US" altLang="zh-TW" sz="3000" dirty="0">
                <a:latin typeface="Times New Roman" panose="02020603050405020304" pitchFamily="18" charset="0"/>
                <a:ea typeface="標楷體" panose="03000509000000000000" pitchFamily="65" charset="-120"/>
              </a:rPr>
              <a:t>)</a:t>
            </a:r>
            <a:r>
              <a:rPr lang="zh-TW" altLang="en-US" sz="3000" dirty="0">
                <a:latin typeface="Times New Roman" panose="02020603050405020304" pitchFamily="18" charset="0"/>
                <a:ea typeface="標楷體" panose="03000509000000000000" pitchFamily="65" charset="-120"/>
              </a:rPr>
              <a:t>。</a:t>
            </a:r>
            <a:endParaRPr lang="en-US" altLang="zh-TW" sz="30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4</a:t>
            </a:fld>
            <a:endParaRPr lang="zh-TW" altLang="en-US" b="1" dirty="0"/>
          </a:p>
        </p:txBody>
      </p:sp>
      <p:sp>
        <p:nvSpPr>
          <p:cNvPr id="5" name="文字方塊 4"/>
          <p:cNvSpPr txBox="1"/>
          <p:nvPr/>
        </p:nvSpPr>
        <p:spPr>
          <a:xfrm>
            <a:off x="-36512" y="6516052"/>
            <a:ext cx="259494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97121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zh-TW" altLang="en-US" sz="4400" dirty="0">
                <a:solidFill>
                  <a:schemeClr val="tx1"/>
                </a:solidFill>
                <a:effectLst/>
                <a:latin typeface="Times New Roman" panose="02020603050405020304" pitchFamily="18" charset="0"/>
                <a:ea typeface="標楷體" panose="03000509000000000000" pitchFamily="65" charset="-120"/>
              </a:rPr>
              <a:t>續</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p:txBody>
          <a:bodyPr vert="horz"/>
          <a:lstStyle/>
          <a:p>
            <a:pPr marL="109537" indent="0">
              <a:buNone/>
            </a:pPr>
            <a:r>
              <a:rPr lang="zh-TW" altLang="en-US" sz="3000" b="1"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3000" b="1" dirty="0">
                <a:latin typeface="Times New Roman" panose="02020603050405020304" pitchFamily="18" charset="0"/>
                <a:ea typeface="標楷體" panose="03000509000000000000" pitchFamily="65" charset="-120"/>
                <a:cs typeface="Times New Roman" pitchFamily="18" charset="0"/>
              </a:rPr>
              <a:t>(</a:t>
            </a:r>
            <a:r>
              <a:rPr lang="zh-TW" altLang="en-US" sz="3000" b="1" dirty="0">
                <a:latin typeface="Times New Roman" panose="02020603050405020304" pitchFamily="18" charset="0"/>
                <a:ea typeface="標楷體" panose="03000509000000000000" pitchFamily="65" charset="-120"/>
                <a:cs typeface="Times New Roman" pitchFamily="18" charset="0"/>
              </a:rPr>
              <a:t>續</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p>
          <a:p>
            <a:r>
              <a:rPr lang="zh-TW" altLang="en-US" sz="2500" dirty="0" smtClean="0">
                <a:latin typeface="Times New Roman" panose="02020603050405020304" pitchFamily="18" charset="0"/>
                <a:ea typeface="標楷體" panose="03000509000000000000" pitchFamily="65" charset="-120"/>
              </a:rPr>
              <a:t>須檢視之</a:t>
            </a:r>
            <a:r>
              <a:rPr lang="zh-TW" altLang="en-US" sz="2500" dirty="0">
                <a:latin typeface="Times New Roman" panose="02020603050405020304" pitchFamily="18" charset="0"/>
                <a:ea typeface="標楷體" panose="03000509000000000000" pitchFamily="65" charset="-120"/>
              </a:rPr>
              <a:t>表冊如下：</a:t>
            </a: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5</a:t>
            </a:fld>
            <a:endParaRPr lang="zh-TW" altLang="en-US" b="1" dirty="0"/>
          </a:p>
        </p:txBody>
      </p:sp>
      <p:graphicFrame>
        <p:nvGraphicFramePr>
          <p:cNvPr id="7" name="表格 6"/>
          <p:cNvGraphicFramePr>
            <a:graphicFrameLocks noGrp="1"/>
          </p:cNvGraphicFramePr>
          <p:nvPr>
            <p:extLst>
              <p:ext uri="{D42A27DB-BD31-4B8C-83A1-F6EECF244321}">
                <p14:modId xmlns:p14="http://schemas.microsoft.com/office/powerpoint/2010/main" val="2395188984"/>
              </p:ext>
            </p:extLst>
          </p:nvPr>
        </p:nvGraphicFramePr>
        <p:xfrm>
          <a:off x="971600" y="2476078"/>
          <a:ext cx="7416824" cy="3905250"/>
        </p:xfrm>
        <a:graphic>
          <a:graphicData uri="http://schemas.openxmlformats.org/drawingml/2006/table">
            <a:tbl>
              <a:tblPr firstRow="1" bandRow="1">
                <a:tableStyleId>{5940675A-B579-460E-94D1-54222C63F5DA}</a:tableStyleId>
              </a:tblPr>
              <a:tblGrid>
                <a:gridCol w="874486"/>
                <a:gridCol w="6542338"/>
              </a:tblGrid>
              <a:tr h="370840">
                <a:tc>
                  <a:txBody>
                    <a:bodyPr/>
                    <a:lstStyle/>
                    <a:p>
                      <a:pPr algn="ctr" fontAlgn="ctr"/>
                      <a:r>
                        <a:rPr lang="zh-TW" altLang="en-US" sz="2500" b="1" i="0" u="none" strike="noStrike" dirty="0">
                          <a:solidFill>
                            <a:srgbClr val="000000"/>
                          </a:solidFill>
                          <a:effectLst/>
                          <a:latin typeface="標楷體"/>
                        </a:rPr>
                        <a:t>項目</a:t>
                      </a:r>
                    </a:p>
                  </a:txBody>
                  <a:tcPr marL="9525" marR="9525" marT="9525" marB="0" anchor="ctr"/>
                </a:tc>
                <a:tc>
                  <a:txBody>
                    <a:bodyPr/>
                    <a:lstStyle/>
                    <a:p>
                      <a:pPr algn="ctr" fontAlgn="ctr"/>
                      <a:r>
                        <a:rPr lang="zh-TW" altLang="en-US" sz="2500" b="1" i="0" u="none" strike="noStrike" dirty="0" smtClean="0">
                          <a:solidFill>
                            <a:srgbClr val="000000"/>
                          </a:solidFill>
                          <a:effectLst/>
                          <a:latin typeface="標楷體"/>
                        </a:rPr>
                        <a:t>獎</a:t>
                      </a:r>
                      <a:r>
                        <a:rPr lang="zh-TW" altLang="en-US" sz="2500" b="1" i="0" u="none" strike="noStrike" dirty="0">
                          <a:solidFill>
                            <a:srgbClr val="000000"/>
                          </a:solidFill>
                          <a:effectLst/>
                          <a:latin typeface="標楷體"/>
                        </a:rPr>
                        <a:t>補助</a:t>
                      </a:r>
                      <a:r>
                        <a:rPr lang="zh-TW" altLang="en-US" sz="2500" b="1" i="0" u="none" strike="noStrike" dirty="0" smtClean="0">
                          <a:solidFill>
                            <a:srgbClr val="000000"/>
                          </a:solidFill>
                          <a:effectLst/>
                          <a:latin typeface="標楷體"/>
                        </a:rPr>
                        <a:t>表冊</a:t>
                      </a:r>
                      <a:r>
                        <a:rPr lang="zh-TW" altLang="en-US" sz="2500" b="1" i="0" u="none" strike="noStrike" dirty="0">
                          <a:solidFill>
                            <a:srgbClr val="000000"/>
                          </a:solidFill>
                          <a:effectLst/>
                          <a:latin typeface="標楷體"/>
                        </a:rPr>
                        <a:t>名稱</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學生</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學生人數明細表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專任教師人數明細表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2.</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兼任教師人數明細表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3.</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專任專業技術人員明細表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4.</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專案教學人員明細表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教師</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5.</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兼任專業技術人員明細表</a:t>
                      </a:r>
                    </a:p>
                  </a:txBody>
                  <a:tcPr marL="9525" marR="9525" marT="9525" marB="0" anchor="ctr"/>
                </a:tc>
              </a:tr>
              <a:tr h="370840">
                <a:tc>
                  <a:txBody>
                    <a:bodyPr/>
                    <a:lstStyle/>
                    <a:p>
                      <a:pPr algn="ctr" fontAlgn="ctr"/>
                      <a:r>
                        <a:rPr lang="en-US" sz="2500" b="0" i="0" u="none" strike="noStrike" dirty="0">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職員</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職員人數統計表</a:t>
                      </a:r>
                    </a:p>
                  </a:txBody>
                  <a:tcPr marL="9525" marR="9525" marT="9525" marB="0" anchor="ctr"/>
                </a:tc>
              </a:tr>
              <a:tr h="370840">
                <a:tc>
                  <a:txBody>
                    <a:bodyPr/>
                    <a:lstStyle/>
                    <a:p>
                      <a:pPr algn="ctr" fontAlgn="ctr"/>
                      <a:r>
                        <a:rPr lang="en-US" sz="2500" b="0" i="0" u="none" strike="noStrike" dirty="0" smtClean="0">
                          <a:solidFill>
                            <a:srgbClr val="000000"/>
                          </a:solidFill>
                          <a:effectLst/>
                          <a:latin typeface="Times New Roman" panose="02020603050405020304" pitchFamily="18" charset="0"/>
                          <a:cs typeface="Times New Roman" panose="02020603050405020304" pitchFamily="18" charset="0"/>
                        </a:rPr>
                        <a:t>8</a:t>
                      </a:r>
                      <a:endParaRPr lang="en-US"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zh-TW" altLang="en-US" sz="2500" b="1" i="0" u="none" strike="noStrike" dirty="0" smtClean="0">
                          <a:solidFill>
                            <a:srgbClr val="0000FF"/>
                          </a:solidFill>
                          <a:effectLst/>
                          <a:latin typeface="Times New Roman" panose="02020603050405020304" pitchFamily="18" charset="0"/>
                          <a:cs typeface="Times New Roman" panose="02020603050405020304" pitchFamily="18" charset="0"/>
                        </a:rPr>
                        <a:t>政策</a:t>
                      </a:r>
                      <a:r>
                        <a:rPr lang="en-US" altLang="zh-TW" sz="2500" b="1" i="0" u="none" strike="noStrike" dirty="0" smtClean="0">
                          <a:solidFill>
                            <a:srgbClr val="0000FF"/>
                          </a:solidFill>
                          <a:effectLst/>
                          <a:latin typeface="Times New Roman" panose="02020603050405020304" pitchFamily="18" charset="0"/>
                          <a:cs typeface="Times New Roman" panose="02020603050405020304" pitchFamily="18" charset="0"/>
                        </a:rPr>
                        <a:t>1.</a:t>
                      </a:r>
                      <a:r>
                        <a:rPr lang="zh-TW" altLang="en-US" sz="2500" b="1" i="0" u="none" strike="noStrike" dirty="0" smtClean="0">
                          <a:solidFill>
                            <a:srgbClr val="0000FF"/>
                          </a:solidFill>
                          <a:effectLst/>
                          <a:latin typeface="Times New Roman" panose="02020603050405020304" pitchFamily="18" charset="0"/>
                          <a:cs typeface="Times New Roman" panose="02020603050405020304" pitchFamily="18" charset="0"/>
                        </a:rPr>
                        <a:t>學生宿舍床位供給情形統計表</a:t>
                      </a:r>
                      <a:endParaRPr lang="zh-TW" altLang="en-US" sz="2500" b="1" i="0" u="none" strike="noStrike" dirty="0">
                        <a:solidFill>
                          <a:srgbClr val="0000FF"/>
                        </a:solidFill>
                        <a:effectLst/>
                        <a:latin typeface="Times New Roman" panose="02020603050405020304" pitchFamily="18" charset="0"/>
                        <a:cs typeface="Times New Roman" panose="02020603050405020304" pitchFamily="18" charset="0"/>
                      </a:endParaRPr>
                    </a:p>
                  </a:txBody>
                  <a:tcPr marL="9525" marR="9525" marT="9525" marB="0" anchor="ctr"/>
                </a:tc>
              </a:tr>
              <a:tr h="370840">
                <a:tc>
                  <a:txBody>
                    <a:bodyPr/>
                    <a:lstStyle/>
                    <a:p>
                      <a:pPr algn="ctr" fontAlgn="ctr"/>
                      <a:r>
                        <a:rPr lang="en-US" sz="2500" b="0" i="0" u="none" strike="noStrike" dirty="0" smtClean="0">
                          <a:solidFill>
                            <a:srgbClr val="000000"/>
                          </a:solidFill>
                          <a:effectLst/>
                          <a:latin typeface="Times New Roman" panose="02020603050405020304" pitchFamily="18" charset="0"/>
                          <a:cs typeface="Times New Roman" panose="02020603050405020304" pitchFamily="18" charset="0"/>
                        </a:rPr>
                        <a:t>9</a:t>
                      </a:r>
                      <a:endParaRPr lang="en-US" sz="25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algn="l" fontAlgn="ct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經費</a:t>
                      </a:r>
                      <a:r>
                        <a:rPr lang="en-US" altLang="zh-TW" sz="2500" b="0" i="0" u="none" strike="noStrike" dirty="0">
                          <a:solidFill>
                            <a:srgbClr val="000000"/>
                          </a:solidFill>
                          <a:effectLst/>
                          <a:latin typeface="Times New Roman" panose="02020603050405020304" pitchFamily="18" charset="0"/>
                          <a:cs typeface="Times New Roman" panose="02020603050405020304" pitchFamily="18" charset="0"/>
                        </a:rPr>
                        <a:t>1.</a:t>
                      </a:r>
                      <a:r>
                        <a:rPr lang="zh-TW" altLang="en-US" sz="2500" b="0" i="0" u="none" strike="noStrike" dirty="0">
                          <a:solidFill>
                            <a:srgbClr val="000000"/>
                          </a:solidFill>
                          <a:effectLst/>
                          <a:latin typeface="Times New Roman" panose="02020603050405020304" pitchFamily="18" charset="0"/>
                          <a:cs typeface="Times New Roman" panose="02020603050405020304" pitchFamily="18" charset="0"/>
                        </a:rPr>
                        <a:t>助學措施統計表</a:t>
                      </a:r>
                      <a:r>
                        <a:rPr lang="zh-TW" altLang="en-US" sz="2500" b="1" i="0" u="none" strike="noStrike" dirty="0">
                          <a:solidFill>
                            <a:srgbClr val="FF0000"/>
                          </a:solidFill>
                          <a:effectLst/>
                          <a:latin typeface="Times New Roman" panose="02020603050405020304" pitchFamily="18" charset="0"/>
                          <a:cs typeface="Times New Roman" panose="02020603050405020304" pitchFamily="18" charset="0"/>
                        </a:rPr>
                        <a:t>（</a:t>
                      </a:r>
                      <a:r>
                        <a:rPr lang="zh-TW" altLang="en-US" sz="2500" b="1" i="0" u="none" strike="noStrike" dirty="0" smtClean="0">
                          <a:solidFill>
                            <a:srgbClr val="FF0000"/>
                          </a:solidFill>
                          <a:effectLst/>
                          <a:latin typeface="Times New Roman" panose="02020603050405020304" pitchFamily="18" charset="0"/>
                          <a:cs typeface="Times New Roman" panose="02020603050405020304" pitchFamily="18" charset="0"/>
                        </a:rPr>
                        <a:t>除</a:t>
                      </a:r>
                      <a:r>
                        <a:rPr kumimoji="0" lang="zh-TW" altLang="en-US" sz="2500" b="1" i="0" u="none" strike="noStrike" kern="1200" dirty="0" smtClean="0">
                          <a:solidFill>
                            <a:srgbClr val="FF0000"/>
                          </a:solidFill>
                          <a:effectLst/>
                          <a:latin typeface="Times New Roman" panose="02020603050405020304" pitchFamily="18" charset="0"/>
                          <a:ea typeface="+mn-ea"/>
                          <a:cs typeface="Times New Roman" panose="02020603050405020304" pitchFamily="18" charset="0"/>
                        </a:rPr>
                        <a:t>弱勢學生</a:t>
                      </a:r>
                      <a:r>
                        <a:rPr lang="zh-TW" altLang="en-US" sz="2500" b="1" i="0" u="none" strike="noStrike" dirty="0" smtClean="0">
                          <a:solidFill>
                            <a:srgbClr val="FF0000"/>
                          </a:solidFill>
                          <a:effectLst/>
                          <a:latin typeface="Times New Roman" panose="02020603050405020304" pitchFamily="18" charset="0"/>
                          <a:cs typeface="Times New Roman" panose="02020603050405020304" pitchFamily="18" charset="0"/>
                        </a:rPr>
                        <a:t>助學金</a:t>
                      </a:r>
                      <a:r>
                        <a:rPr lang="zh-TW" altLang="en-US" sz="2500" b="1" i="0" u="none" strike="noStrike" dirty="0">
                          <a:solidFill>
                            <a:srgbClr val="FF0000"/>
                          </a:solidFill>
                          <a:effectLst/>
                          <a:latin typeface="Times New Roman" panose="02020603050405020304" pitchFamily="18" charset="0"/>
                          <a:cs typeface="Times New Roman" panose="02020603050405020304" pitchFamily="18" charset="0"/>
                        </a:rPr>
                        <a:t>外）</a:t>
                      </a:r>
                      <a:endParaRPr lang="zh-TW" altLang="en-US" sz="2500" b="0"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
        <p:nvSpPr>
          <p:cNvPr id="6" name="文字方塊 5"/>
          <p:cNvSpPr txBox="1"/>
          <p:nvPr/>
        </p:nvSpPr>
        <p:spPr>
          <a:xfrm>
            <a:off x="-36512" y="6516052"/>
            <a:ext cx="3384376"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4</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58-66</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1823534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a:solidFill>
                  <a:schemeClr val="tx1"/>
                </a:solidFill>
                <a:effectLst/>
                <a:latin typeface="Times New Roman" panose="02020603050405020304" pitchFamily="18" charset="0"/>
                <a:ea typeface="標楷體" panose="03000509000000000000" pitchFamily="65" charset="-120"/>
              </a:rPr>
              <a:t>第一</a:t>
            </a:r>
            <a:r>
              <a:rPr lang="zh-TW" altLang="en-US" sz="4400" dirty="0" smtClean="0">
                <a:solidFill>
                  <a:schemeClr val="tx1"/>
                </a:solidFill>
                <a:effectLst/>
                <a:latin typeface="Times New Roman" panose="02020603050405020304" pitchFamily="18" charset="0"/>
                <a:ea typeface="標楷體" panose="03000509000000000000" pitchFamily="65" charset="-120"/>
              </a:rPr>
              <a:t>階段</a:t>
            </a:r>
            <a:r>
              <a:rPr lang="en-US" altLang="zh-TW" sz="4400" dirty="0">
                <a:solidFill>
                  <a:schemeClr val="tx1"/>
                </a:solidFill>
                <a:effectLst/>
                <a:latin typeface="Times New Roman" panose="02020603050405020304" pitchFamily="18" charset="0"/>
                <a:ea typeface="標楷體" panose="03000509000000000000" pitchFamily="65" charset="-120"/>
              </a:rPr>
              <a:t>(</a:t>
            </a:r>
            <a:r>
              <a:rPr lang="zh-TW" altLang="en-US" sz="4400" dirty="0">
                <a:solidFill>
                  <a:schemeClr val="tx1"/>
                </a:solidFill>
                <a:effectLst/>
                <a:latin typeface="Times New Roman" panose="02020603050405020304" pitchFamily="18" charset="0"/>
                <a:ea typeface="標楷體" panose="03000509000000000000" pitchFamily="65" charset="-120"/>
              </a:rPr>
              <a:t>續</a:t>
            </a:r>
            <a:r>
              <a:rPr lang="en-US" altLang="zh-TW" sz="4400" dirty="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939559"/>
          </a:xfrm>
        </p:spPr>
        <p:txBody>
          <a:bodyPr vert="horz"/>
          <a:lstStyle/>
          <a:p>
            <a:pPr marL="109537" indent="0">
              <a:buNone/>
            </a:pPr>
            <a:r>
              <a:rPr lang="zh-TW" altLang="en-US" sz="3000" b="1" dirty="0" smtClean="0">
                <a:latin typeface="Times New Roman" panose="02020603050405020304" pitchFamily="18" charset="0"/>
                <a:ea typeface="標楷體" panose="03000509000000000000" pitchFamily="65" charset="-120"/>
                <a:cs typeface="Times New Roman" pitchFamily="18" charset="0"/>
              </a:rPr>
              <a:t>第一次檢視量化基本資料</a:t>
            </a:r>
            <a:r>
              <a:rPr lang="en-US" altLang="zh-TW" sz="3000" b="1" dirty="0">
                <a:latin typeface="Times New Roman" panose="02020603050405020304" pitchFamily="18" charset="0"/>
                <a:ea typeface="標楷體" panose="03000509000000000000" pitchFamily="65" charset="-120"/>
                <a:cs typeface="Times New Roman" pitchFamily="18" charset="0"/>
              </a:rPr>
              <a:t>(</a:t>
            </a:r>
            <a:r>
              <a:rPr lang="zh-TW" altLang="en-US" sz="3000" b="1" dirty="0">
                <a:latin typeface="Times New Roman" panose="02020603050405020304" pitchFamily="18" charset="0"/>
                <a:ea typeface="標楷體" panose="03000509000000000000" pitchFamily="65" charset="-120"/>
                <a:cs typeface="Times New Roman" pitchFamily="18" charset="0"/>
              </a:rPr>
              <a:t>續</a:t>
            </a:r>
            <a:r>
              <a:rPr lang="en-US" altLang="zh-TW" sz="3000" b="1" dirty="0" smtClean="0">
                <a:latin typeface="Times New Roman" panose="02020603050405020304" pitchFamily="18" charset="0"/>
                <a:ea typeface="標楷體" panose="03000509000000000000" pitchFamily="65" charset="-120"/>
                <a:cs typeface="Times New Roman" pitchFamily="18" charset="0"/>
              </a:rPr>
              <a:t>)</a:t>
            </a:r>
          </a:p>
          <a:p>
            <a:r>
              <a:rPr lang="zh-TW" altLang="en-US" sz="2500" dirty="0">
                <a:latin typeface="Times New Roman" panose="02020603050405020304" pitchFamily="18" charset="0"/>
                <a:ea typeface="標楷體" panose="03000509000000000000" pitchFamily="65" charset="-120"/>
              </a:rPr>
              <a:t>須檢視之表冊如下：</a:t>
            </a:r>
            <a:endParaRPr lang="en-US" altLang="zh-TW" sz="2500" dirty="0">
              <a:latin typeface="Times New Roman" panose="02020603050405020304" pitchFamily="18" charset="0"/>
              <a:ea typeface="標楷體" panose="03000509000000000000" pitchFamily="65" charset="-120"/>
            </a:endParaRPr>
          </a:p>
          <a:p>
            <a:pPr marL="109537" indent="0">
              <a:buNone/>
            </a:pPr>
            <a:endParaRPr lang="en-US" altLang="zh-TW" sz="2500" dirty="0" smtClean="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6</a:t>
            </a:fld>
            <a:endParaRPr lang="zh-TW" altLang="en-US" b="1" dirty="0"/>
          </a:p>
        </p:txBody>
      </p:sp>
      <p:sp>
        <p:nvSpPr>
          <p:cNvPr id="6" name="動作按鈕: 返回 5">
            <a:hlinkClick r:id="rId2" action="ppaction://hlinksldjump" highlightClick="1"/>
          </p:cNvPr>
          <p:cNvSpPr/>
          <p:nvPr/>
        </p:nvSpPr>
        <p:spPr>
          <a:xfrm>
            <a:off x="8244408" y="6309320"/>
            <a:ext cx="432048" cy="432048"/>
          </a:xfrm>
          <a:prstGeom prst="actionButtonReturn">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428920679"/>
              </p:ext>
            </p:extLst>
          </p:nvPr>
        </p:nvGraphicFramePr>
        <p:xfrm>
          <a:off x="755576" y="2484462"/>
          <a:ext cx="7920880" cy="3752850"/>
        </p:xfrm>
        <a:graphic>
          <a:graphicData uri="http://schemas.openxmlformats.org/drawingml/2006/table">
            <a:tbl>
              <a:tblPr firstRow="1" bandRow="1">
                <a:tableStyleId>{5940675A-B579-460E-94D1-54222C63F5DA}</a:tableStyleId>
              </a:tblPr>
              <a:tblGrid>
                <a:gridCol w="933916"/>
                <a:gridCol w="6986964"/>
              </a:tblGrid>
              <a:tr h="370840">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項目</a:t>
                      </a:r>
                    </a:p>
                  </a:txBody>
                  <a:tcPr marL="9525" marR="9525" marT="9525" marB="0" anchor="ctr"/>
                </a:tc>
                <a:tc>
                  <a:txBody>
                    <a:bodyPr/>
                    <a:lstStyle/>
                    <a:p>
                      <a:pPr marL="0" algn="ctr" rtl="0" eaLnBrk="1" fontAlgn="ctr" latinLnBrk="0" hangingPunct="1"/>
                      <a:r>
                        <a:rPr kumimoji="0" lang="zh-TW" alt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獎補助表冊名稱</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10</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研究計畫經費明細表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11</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研究</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合格專任教師研究、進修補助明細表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12</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外國教師人數明細表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13</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3.</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國際交流合作統計表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14</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1" i="0" u="none" strike="noStrike" kern="1200" dirty="0" smtClean="0">
                          <a:solidFill>
                            <a:srgbClr val="0000FF"/>
                          </a:solidFill>
                          <a:effectLst/>
                          <a:latin typeface="Times New Roman" panose="02020603050405020304" pitchFamily="18" charset="0"/>
                          <a:ea typeface="+mn-ea"/>
                          <a:cs typeface="Times New Roman" panose="02020603050405020304" pitchFamily="18" charset="0"/>
                        </a:rPr>
                        <a:t>國際</a:t>
                      </a:r>
                      <a:r>
                        <a:rPr kumimoji="0" lang="en-US" altLang="zh-TW" sz="2400" b="1" i="0" u="none" strike="noStrike" kern="1200" dirty="0" smtClean="0">
                          <a:solidFill>
                            <a:srgbClr val="0000FF"/>
                          </a:solidFill>
                          <a:effectLst/>
                          <a:latin typeface="Times New Roman" panose="02020603050405020304" pitchFamily="18" charset="0"/>
                          <a:ea typeface="+mn-ea"/>
                          <a:cs typeface="Times New Roman" panose="02020603050405020304" pitchFamily="18" charset="0"/>
                        </a:rPr>
                        <a:t>4.</a:t>
                      </a:r>
                      <a:r>
                        <a:rPr kumimoji="0" lang="zh-TW" altLang="en-US" sz="2400" b="1" i="0" u="none" strike="noStrike" kern="1200" dirty="0" smtClean="0">
                          <a:solidFill>
                            <a:srgbClr val="0000FF"/>
                          </a:solidFill>
                          <a:effectLst/>
                          <a:latin typeface="Times New Roman" panose="02020603050405020304" pitchFamily="18" charset="0"/>
                          <a:ea typeface="+mn-ea"/>
                          <a:cs typeface="Times New Roman" panose="02020603050405020304" pitchFamily="18" charset="0"/>
                        </a:rPr>
                        <a:t>交換學生人數明細表</a:t>
                      </a:r>
                      <a:endParaRPr kumimoji="0" lang="zh-TW" altLang="en-US" sz="2400" b="1" i="0" u="none" strike="noStrike" kern="1200" dirty="0">
                        <a:solidFill>
                          <a:srgbClr val="0000FF"/>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15</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產學研發經費來自企業金額統計表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16</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產學</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開創智財收入統計表</a:t>
                      </a: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17</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a:t>
                      </a:r>
                      <a:r>
                        <a:rPr kumimoji="0" lang="zh-TW" alt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學生參與實務實習時數明細</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表</a:t>
                      </a:r>
                      <a:endPar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r h="370840">
                <a:tc>
                  <a:txBody>
                    <a:bodyPr/>
                    <a:lstStyle/>
                    <a:p>
                      <a:pPr marL="0" algn="ctr" rtl="0" eaLnBrk="1" fontAlgn="ctr" latinLnBrk="0" hangingPunct="1"/>
                      <a:r>
                        <a:rPr kumimoji="0" 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18</a:t>
                      </a:r>
                      <a:endParaRPr kumimoji="0" lang="en-US" sz="2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c>
                  <a:txBody>
                    <a:bodyPr/>
                    <a:lstStyle/>
                    <a:p>
                      <a:pPr marL="0" algn="l" rtl="0" eaLnBrk="1" fontAlgn="ctr" latinLnBrk="0" hangingPunct="1"/>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就業</a:t>
                      </a:r>
                      <a:r>
                        <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2.</a:t>
                      </a:r>
                      <a:r>
                        <a:rPr kumimoji="0" lang="zh-TW" altLang="en-US"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rPr>
                        <a:t>學校公告畢業生就業追蹤之系所比率統計表</a:t>
                      </a:r>
                      <a:endParaRPr kumimoji="0" lang="en-US" altLang="zh-TW" sz="2400" b="0" i="0" u="none" strike="noStrike" kern="1200" dirty="0" smtClean="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tc>
              </a:tr>
            </a:tbl>
          </a:graphicData>
        </a:graphic>
      </p:graphicFrame>
      <p:sp>
        <p:nvSpPr>
          <p:cNvPr id="8" name="文字方塊 7"/>
          <p:cNvSpPr txBox="1"/>
          <p:nvPr/>
        </p:nvSpPr>
        <p:spPr>
          <a:xfrm>
            <a:off x="-36512" y="6516052"/>
            <a:ext cx="496855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4-5</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68-70</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72-77</a:t>
            </a:r>
            <a:r>
              <a:rPr lang="zh-TW" altLang="en-US" b="1" dirty="0" smtClean="0">
                <a:latin typeface="Times New Roman" panose="02020603050405020304" pitchFamily="18" charset="0"/>
                <a:ea typeface="標楷體" panose="03000509000000000000" pitchFamily="65" charset="-120"/>
              </a:rPr>
              <a:t>、</a:t>
            </a:r>
            <a:r>
              <a:rPr lang="en-US" altLang="zh-TW" b="1" dirty="0" smtClean="0">
                <a:latin typeface="Times New Roman" panose="02020603050405020304" pitchFamily="18" charset="0"/>
                <a:ea typeface="標楷體" panose="03000509000000000000" pitchFamily="65" charset="-120"/>
              </a:rPr>
              <a:t>80</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3003570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268760"/>
            <a:ext cx="8229600" cy="4386071"/>
          </a:xfrm>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2-1</a:t>
            </a:r>
            <a:r>
              <a:rPr lang="zh-TW" altLang="en-US" sz="3000" b="1" dirty="0" smtClean="0">
                <a:latin typeface="Times New Roman" panose="02020603050405020304" pitchFamily="18" charset="0"/>
                <a:ea typeface="標楷體" panose="03000509000000000000" pitchFamily="65" charset="-120"/>
                <a:cs typeface="Times New Roman" pitchFamily="18" charset="0"/>
              </a:rPr>
              <a:t> 資料</a:t>
            </a:r>
            <a:r>
              <a:rPr lang="zh-TW" altLang="en-US" sz="3000" b="1" dirty="0">
                <a:latin typeface="Times New Roman" panose="02020603050405020304" pitchFamily="18" charset="0"/>
                <a:ea typeface="標楷體" panose="03000509000000000000" pitchFamily="65" charset="-120"/>
                <a:cs typeface="Times New Roman" pitchFamily="18" charset="0"/>
              </a:rPr>
              <a:t>審查</a:t>
            </a:r>
          </a:p>
          <a:p>
            <a:pPr lvl="0"/>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4</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6</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zh-TW" sz="3000" dirty="0">
                <a:latin typeface="Times New Roman" panose="02020603050405020304" pitchFamily="18" charset="0"/>
                <a:ea typeface="標楷體" panose="03000509000000000000" pitchFamily="65" charset="-120"/>
              </a:rPr>
              <a:t>審查各校填報之量化</a:t>
            </a:r>
            <a:r>
              <a:rPr lang="zh-TW" altLang="zh-TW" sz="3000" dirty="0" smtClean="0">
                <a:latin typeface="Times New Roman" panose="02020603050405020304" pitchFamily="18" charset="0"/>
                <a:ea typeface="標楷體" panose="03000509000000000000" pitchFamily="65" charset="-120"/>
              </a:rPr>
              <a:t>資料</a:t>
            </a:r>
            <a:r>
              <a:rPr lang="zh-TW" altLang="en-US" sz="3000" dirty="0" smtClean="0">
                <a:latin typeface="Times New Roman" panose="02020603050405020304" pitchFamily="18" charset="0"/>
                <a:ea typeface="標楷體" panose="03000509000000000000" pitchFamily="65" charset="-120"/>
              </a:rPr>
              <a:t>。</a:t>
            </a:r>
            <a:endParaRPr lang="en-US" altLang="zh-TW" sz="3000" dirty="0" smtClean="0">
              <a:latin typeface="Times New Roman" panose="02020603050405020304" pitchFamily="18" charset="0"/>
              <a:ea typeface="標楷體" panose="03000509000000000000" pitchFamily="65" charset="-120"/>
            </a:endParaRPr>
          </a:p>
          <a:p>
            <a:endParaRPr lang="en-US" altLang="zh-TW" sz="3000" dirty="0">
              <a:latin typeface="Times New Roman" panose="02020603050405020304" pitchFamily="18" charset="0"/>
              <a:ea typeface="標楷體" panose="03000509000000000000" pitchFamily="65" charset="-120"/>
            </a:endParaRPr>
          </a:p>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2-2</a:t>
            </a:r>
            <a:r>
              <a:rPr lang="zh-TW" altLang="en-US" sz="3000" b="1" dirty="0" smtClean="0">
                <a:latin typeface="Times New Roman" panose="02020603050405020304" pitchFamily="18" charset="0"/>
                <a:ea typeface="標楷體" panose="03000509000000000000" pitchFamily="65" charset="-120"/>
                <a:cs typeface="Times New Roman" pitchFamily="18" charset="0"/>
              </a:rPr>
              <a:t> </a:t>
            </a:r>
            <a:r>
              <a:rPr lang="zh-TW" altLang="en-US" sz="3000" b="1" dirty="0" smtClean="0">
                <a:latin typeface="Times New Roman" panose="02020603050405020304" pitchFamily="18" charset="0"/>
                <a:ea typeface="標楷體" panose="03000509000000000000" pitchFamily="65" charset="-120"/>
                <a:cs typeface="Times New Roman" pitchFamily="18" charset="0"/>
              </a:rPr>
              <a:t>學校回覆說明及補件</a:t>
            </a:r>
            <a:endParaRPr lang="zh-TW" altLang="en-US" sz="3000" b="1" dirty="0" smtClean="0">
              <a:latin typeface="Times New Roman" panose="02020603050405020304" pitchFamily="18" charset="0"/>
              <a:ea typeface="標楷體" panose="03000509000000000000" pitchFamily="65" charset="-120"/>
              <a:cs typeface="Times New Roman" pitchFamily="18" charset="0"/>
            </a:endParaRPr>
          </a:p>
          <a:p>
            <a:pPr lvl="0"/>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9</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經</a:t>
            </a:r>
            <a:r>
              <a:rPr lang="zh-TW" altLang="en-US" sz="3000" dirty="0">
                <a:latin typeface="Times New Roman" panose="02020603050405020304" pitchFamily="18" charset="0"/>
                <a:ea typeface="標楷體" panose="03000509000000000000" pitchFamily="65" charset="-120"/>
              </a:rPr>
              <a:t>審查後發現資料填報有疑慮者，</a:t>
            </a:r>
            <a:r>
              <a:rPr lang="zh-TW" altLang="en-US" sz="3000" dirty="0" smtClean="0">
                <a:latin typeface="Times New Roman" panose="02020603050405020304" pitchFamily="18" charset="0"/>
                <a:ea typeface="標楷體" panose="03000509000000000000" pitchFamily="65" charset="-120"/>
              </a:rPr>
              <a:t>請於時限內回覆</a:t>
            </a:r>
            <a:r>
              <a:rPr lang="zh-TW" altLang="en-US" sz="3000" dirty="0" smtClean="0">
                <a:latin typeface="Times New Roman" panose="02020603050405020304" pitchFamily="18" charset="0"/>
                <a:ea typeface="標楷體" panose="03000509000000000000" pitchFamily="65" charset="-120"/>
              </a:rPr>
              <a:t>說明及提供相關佐證資料。</a:t>
            </a:r>
            <a:endParaRPr lang="en-US" altLang="zh-TW" sz="3000" dirty="0" smtClean="0">
              <a:latin typeface="Times New Roman" panose="02020603050405020304" pitchFamily="18" charset="0"/>
              <a:ea typeface="標楷體" panose="03000509000000000000" pitchFamily="65" charset="-120"/>
            </a:endParaRPr>
          </a:p>
          <a:p>
            <a:endParaRPr lang="en-US" altLang="zh-TW" sz="1000" dirty="0" smtClean="0">
              <a:latin typeface="Times New Roman" panose="02020603050405020304" pitchFamily="18" charset="0"/>
              <a:ea typeface="標楷體" panose="03000509000000000000" pitchFamily="65" charset="-120"/>
            </a:endParaRPr>
          </a:p>
          <a:p>
            <a:endParaRPr lang="en-US" altLang="zh-TW" sz="2500" dirty="0">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7</a:t>
            </a:fld>
            <a:endParaRPr lang="zh-TW" altLang="en-US" b="1" dirty="0"/>
          </a:p>
        </p:txBody>
      </p:sp>
      <p:sp>
        <p:nvSpPr>
          <p:cNvPr id="5" name="文字方塊 4"/>
          <p:cNvSpPr txBox="1"/>
          <p:nvPr/>
        </p:nvSpPr>
        <p:spPr>
          <a:xfrm>
            <a:off x="-39166" y="6516052"/>
            <a:ext cx="2594942"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233023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143000"/>
          </a:xfrm>
        </p:spPr>
        <p:txBody>
          <a:bodyPr>
            <a:normAutofit/>
          </a:bodyPr>
          <a:lstStyle/>
          <a:p>
            <a:pPr lvl="0" algn="ctr"/>
            <a:r>
              <a:rPr lang="zh-TW" altLang="en-US" sz="4400" dirty="0" smtClean="0">
                <a:solidFill>
                  <a:schemeClr val="tx1"/>
                </a:solidFill>
                <a:effectLst/>
                <a:latin typeface="Times New Roman" panose="02020603050405020304" pitchFamily="18" charset="0"/>
                <a:ea typeface="標楷體" panose="03000509000000000000" pitchFamily="65" charset="-120"/>
              </a:rPr>
              <a:t>第二階段</a:t>
            </a:r>
            <a:r>
              <a:rPr lang="en-US" altLang="zh-TW" sz="4400" dirty="0" smtClean="0">
                <a:solidFill>
                  <a:schemeClr val="tx1"/>
                </a:solidFill>
                <a:effectLst/>
                <a:latin typeface="Times New Roman" panose="02020603050405020304" pitchFamily="18" charset="0"/>
                <a:ea typeface="標楷體" panose="03000509000000000000" pitchFamily="65" charset="-120"/>
              </a:rPr>
              <a:t>(</a:t>
            </a:r>
            <a:r>
              <a:rPr lang="zh-TW" altLang="en-US" sz="4400" dirty="0" smtClean="0">
                <a:solidFill>
                  <a:schemeClr val="tx1"/>
                </a:solidFill>
                <a:effectLst/>
                <a:latin typeface="Times New Roman" panose="02020603050405020304" pitchFamily="18" charset="0"/>
                <a:ea typeface="標楷體" panose="03000509000000000000" pitchFamily="65" charset="-120"/>
              </a:rPr>
              <a:t>續</a:t>
            </a:r>
            <a:r>
              <a:rPr lang="en-US" altLang="zh-TW" sz="4400" dirty="0" smtClean="0">
                <a:solidFill>
                  <a:schemeClr val="tx1"/>
                </a:solidFill>
                <a:effectLst/>
                <a:latin typeface="Times New Roman" panose="02020603050405020304" pitchFamily="18" charset="0"/>
                <a:ea typeface="標楷體" panose="03000509000000000000" pitchFamily="65" charset="-120"/>
              </a:rPr>
              <a:t>)</a:t>
            </a:r>
            <a:endParaRPr lang="zh-TW" altLang="en-US" sz="4400" dirty="0">
              <a:solidFill>
                <a:schemeClr val="tx1"/>
              </a:solidFill>
              <a:effectLst/>
            </a:endParaRPr>
          </a:p>
        </p:txBody>
      </p:sp>
      <p:sp>
        <p:nvSpPr>
          <p:cNvPr id="3" name="直排文字版面配置區 2"/>
          <p:cNvSpPr>
            <a:spLocks noGrp="1"/>
          </p:cNvSpPr>
          <p:nvPr>
            <p:ph type="body" orient="vert" idx="1"/>
          </p:nvPr>
        </p:nvSpPr>
        <p:spPr>
          <a:xfrm>
            <a:off x="457200" y="1481329"/>
            <a:ext cx="8229600" cy="4972007"/>
          </a:xfrm>
        </p:spPr>
        <p:txBody>
          <a:bodyPr vert="horz"/>
          <a:lstStyle/>
          <a:p>
            <a:pPr marL="109537" lvl="0" indent="0">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2-3 </a:t>
            </a:r>
            <a:r>
              <a:rPr lang="zh-TW" altLang="en-US" sz="3000" b="1" dirty="0" smtClean="0">
                <a:latin typeface="Times New Roman" panose="02020603050405020304" pitchFamily="18" charset="0"/>
                <a:ea typeface="標楷體" panose="03000509000000000000" pitchFamily="65" charset="-120"/>
                <a:cs typeface="Times New Roman" pitchFamily="18" charset="0"/>
              </a:rPr>
              <a:t>獎補助小組回覆審查結果</a:t>
            </a:r>
          </a:p>
          <a:p>
            <a:r>
              <a:rPr lang="zh-TW" altLang="en-US" sz="3000" dirty="0" smtClean="0">
                <a:latin typeface="Times New Roman" panose="02020603050405020304" pitchFamily="18" charset="0"/>
                <a:ea typeface="標楷體" panose="03000509000000000000" pitchFamily="65" charset="-120"/>
              </a:rPr>
              <a:t>日期：</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13</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16</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smtClean="0">
              <a:solidFill>
                <a:srgbClr val="FF0000"/>
              </a:solidFill>
              <a:latin typeface="Times New Roman" panose="02020603050405020304" pitchFamily="18" charset="0"/>
              <a:ea typeface="標楷體" panose="03000509000000000000" pitchFamily="65" charset="-120"/>
            </a:endParaRPr>
          </a:p>
          <a:p>
            <a:r>
              <a:rPr lang="zh-TW" altLang="en-US" sz="3000" dirty="0" smtClean="0">
                <a:latin typeface="Times New Roman" panose="02020603050405020304" pitchFamily="18" charset="0"/>
                <a:ea typeface="標楷體" panose="03000509000000000000" pitchFamily="65" charset="-120"/>
              </a:rPr>
              <a:t>審查各校回覆之說明，將審查結果通知各校。</a:t>
            </a:r>
            <a:endParaRPr lang="en-US" altLang="zh-TW" sz="3000" dirty="0" smtClean="0">
              <a:latin typeface="Times New Roman" panose="02020603050405020304" pitchFamily="18" charset="0"/>
              <a:ea typeface="標楷體" panose="03000509000000000000" pitchFamily="65" charset="-120"/>
            </a:endParaRPr>
          </a:p>
          <a:p>
            <a:endParaRPr lang="en-US" altLang="zh-TW" sz="3000" dirty="0" smtClean="0">
              <a:latin typeface="Times New Roman" panose="02020603050405020304" pitchFamily="18" charset="0"/>
              <a:ea typeface="標楷體" panose="03000509000000000000" pitchFamily="65" charset="-120"/>
            </a:endParaRPr>
          </a:p>
          <a:p>
            <a:pPr marL="712788" lvl="0" indent="-604838">
              <a:buNone/>
            </a:pPr>
            <a:endParaRPr lang="en-US" altLang="zh-TW" sz="3000" b="1" dirty="0" smtClean="0">
              <a:latin typeface="Times New Roman" panose="02020603050405020304" pitchFamily="18" charset="0"/>
              <a:ea typeface="標楷體" panose="03000509000000000000" pitchFamily="65" charset="-120"/>
              <a:cs typeface="Times New Roman" pitchFamily="18" charset="0"/>
            </a:endParaRPr>
          </a:p>
          <a:p>
            <a:pPr marL="712788" lvl="0" indent="-604838">
              <a:buNone/>
            </a:pPr>
            <a:r>
              <a:rPr lang="en-US" altLang="zh-TW" sz="3000" b="1" dirty="0" smtClean="0">
                <a:latin typeface="Times New Roman" panose="02020603050405020304" pitchFamily="18" charset="0"/>
                <a:ea typeface="標楷體" panose="03000509000000000000" pitchFamily="65" charset="-120"/>
                <a:cs typeface="Times New Roman" pitchFamily="18" charset="0"/>
              </a:rPr>
              <a:t>2-4 </a:t>
            </a:r>
            <a:r>
              <a:rPr lang="zh-TW" altLang="en-US" sz="3000" b="1" dirty="0" smtClean="0">
                <a:latin typeface="Times New Roman" panose="02020603050405020304" pitchFamily="18" charset="0"/>
                <a:ea typeface="標楷體" panose="03000509000000000000" pitchFamily="65" charset="-120"/>
                <a:cs typeface="Times New Roman" pitchFamily="18" charset="0"/>
              </a:rPr>
              <a:t>寄</a:t>
            </a:r>
            <a:r>
              <a:rPr lang="zh-TW" altLang="en-US" sz="3000" b="1" dirty="0">
                <a:latin typeface="Times New Roman" panose="02020603050405020304" pitchFamily="18" charset="0"/>
                <a:ea typeface="標楷體" panose="03000509000000000000" pitchFamily="65" charset="-120"/>
                <a:cs typeface="Times New Roman" pitchFamily="18" charset="0"/>
              </a:rPr>
              <a:t>送各校異動</a:t>
            </a:r>
            <a:r>
              <a:rPr lang="zh-TW" altLang="en-US" sz="3000" b="1" dirty="0" smtClean="0">
                <a:latin typeface="Times New Roman" panose="02020603050405020304" pitchFamily="18" charset="0"/>
                <a:ea typeface="標楷體" panose="03000509000000000000" pitchFamily="65" charset="-120"/>
                <a:cs typeface="Times New Roman" pitchFamily="18" charset="0"/>
              </a:rPr>
              <a:t>教師名單</a:t>
            </a:r>
            <a:endParaRPr lang="zh-TW" altLang="en-US" sz="3000" b="1" dirty="0">
              <a:latin typeface="Times New Roman" panose="02020603050405020304" pitchFamily="18" charset="0"/>
              <a:ea typeface="標楷體" panose="03000509000000000000" pitchFamily="65" charset="-120"/>
              <a:cs typeface="Times New Roman" pitchFamily="18" charset="0"/>
            </a:endParaRPr>
          </a:p>
          <a:p>
            <a:r>
              <a:rPr lang="zh-TW" altLang="en-US" sz="3000" dirty="0" smtClean="0">
                <a:latin typeface="Times New Roman" panose="02020603050405020304" pitchFamily="18" charset="0"/>
                <a:ea typeface="標楷體" panose="03000509000000000000" pitchFamily="65" charset="-120"/>
              </a:rPr>
              <a:t>日期</a:t>
            </a:r>
            <a:r>
              <a:rPr lang="zh-TW" altLang="en-US" sz="3000" dirty="0">
                <a:latin typeface="Times New Roman" panose="02020603050405020304" pitchFamily="18" charset="0"/>
                <a:ea typeface="標楷體" panose="03000509000000000000" pitchFamily="65" charset="-120"/>
              </a:rPr>
              <a:t>：</a:t>
            </a:r>
            <a:r>
              <a:rPr lang="en-US" altLang="zh-TW" sz="3000" dirty="0" smtClean="0">
                <a:solidFill>
                  <a:srgbClr val="FF0000"/>
                </a:solidFill>
                <a:latin typeface="Times New Roman" panose="02020603050405020304" pitchFamily="18" charset="0"/>
                <a:ea typeface="標楷體" panose="03000509000000000000" pitchFamily="65" charset="-120"/>
              </a:rPr>
              <a:t>104</a:t>
            </a:r>
            <a:r>
              <a:rPr lang="zh-TW" altLang="en-US" sz="3000" dirty="0" smtClean="0">
                <a:solidFill>
                  <a:srgbClr val="FF0000"/>
                </a:solidFill>
                <a:latin typeface="Times New Roman" panose="02020603050405020304" pitchFamily="18" charset="0"/>
                <a:ea typeface="標楷體" panose="03000509000000000000" pitchFamily="65" charset="-120"/>
              </a:rPr>
              <a:t>年</a:t>
            </a:r>
            <a:r>
              <a:rPr lang="en-US" altLang="zh-TW" sz="3000" dirty="0" smtClean="0">
                <a:solidFill>
                  <a:srgbClr val="FF0000"/>
                </a:solidFill>
                <a:latin typeface="Times New Roman" panose="02020603050405020304" pitchFamily="18" charset="0"/>
                <a:ea typeface="標楷體" panose="03000509000000000000" pitchFamily="65" charset="-120"/>
              </a:rPr>
              <a:t>11</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23</a:t>
            </a:r>
            <a:r>
              <a:rPr lang="zh-TW" altLang="en-US" sz="3000" dirty="0" smtClean="0">
                <a:solidFill>
                  <a:srgbClr val="FF0000"/>
                </a:solidFill>
                <a:latin typeface="Times New Roman" panose="02020603050405020304" pitchFamily="18" charset="0"/>
                <a:ea typeface="標楷體" panose="03000509000000000000" pitchFamily="65" charset="-120"/>
              </a:rPr>
              <a:t>日至</a:t>
            </a:r>
            <a:r>
              <a:rPr lang="en-US" altLang="zh-TW" sz="3000" dirty="0" smtClean="0">
                <a:solidFill>
                  <a:srgbClr val="FF0000"/>
                </a:solidFill>
                <a:latin typeface="Times New Roman" panose="02020603050405020304" pitchFamily="18" charset="0"/>
                <a:ea typeface="標楷體" panose="03000509000000000000" pitchFamily="65" charset="-120"/>
              </a:rPr>
              <a:t>12</a:t>
            </a:r>
            <a:r>
              <a:rPr lang="zh-TW" altLang="en-US" sz="3000" dirty="0" smtClean="0">
                <a:solidFill>
                  <a:srgbClr val="FF0000"/>
                </a:solidFill>
                <a:latin typeface="Times New Roman" panose="02020603050405020304" pitchFamily="18" charset="0"/>
                <a:ea typeface="標楷體" panose="03000509000000000000" pitchFamily="65" charset="-120"/>
              </a:rPr>
              <a:t>月</a:t>
            </a:r>
            <a:r>
              <a:rPr lang="en-US" altLang="zh-TW" sz="3000" dirty="0" smtClean="0">
                <a:solidFill>
                  <a:srgbClr val="FF0000"/>
                </a:solidFill>
                <a:latin typeface="Times New Roman" panose="02020603050405020304" pitchFamily="18" charset="0"/>
                <a:ea typeface="標楷體" panose="03000509000000000000" pitchFamily="65" charset="-120"/>
              </a:rPr>
              <a:t>4</a:t>
            </a:r>
            <a:r>
              <a:rPr lang="zh-TW" altLang="en-US" sz="3000" dirty="0" smtClean="0">
                <a:solidFill>
                  <a:srgbClr val="FF0000"/>
                </a:solidFill>
                <a:latin typeface="Times New Roman" panose="02020603050405020304" pitchFamily="18" charset="0"/>
                <a:ea typeface="標楷體" panose="03000509000000000000" pitchFamily="65" charset="-120"/>
              </a:rPr>
              <a:t>日</a:t>
            </a:r>
            <a:endParaRPr lang="en-US" altLang="zh-TW" sz="3000" dirty="0">
              <a:solidFill>
                <a:srgbClr val="FF0000"/>
              </a:solidFill>
              <a:latin typeface="Times New Roman" panose="02020603050405020304" pitchFamily="18" charset="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pPr>
              <a:defRPr/>
            </a:pPr>
            <a:fld id="{62CD1D15-BD06-4922-A13C-6A688DBCA86F}" type="slidenum">
              <a:rPr lang="zh-TW" altLang="en-US" b="1" smtClean="0"/>
              <a:pPr>
                <a:defRPr/>
              </a:pPr>
              <a:t>8</a:t>
            </a:fld>
            <a:endParaRPr lang="zh-TW" altLang="en-US" b="1" dirty="0"/>
          </a:p>
        </p:txBody>
      </p:sp>
      <p:sp>
        <p:nvSpPr>
          <p:cNvPr id="5" name="文字方塊 4"/>
          <p:cNvSpPr txBox="1"/>
          <p:nvPr/>
        </p:nvSpPr>
        <p:spPr>
          <a:xfrm>
            <a:off x="-36512" y="6516052"/>
            <a:ext cx="2736304" cy="369332"/>
          </a:xfrm>
          <a:prstGeom prst="rect">
            <a:avLst/>
          </a:prstGeom>
          <a:noFill/>
        </p:spPr>
        <p:txBody>
          <a:bodyPr wrap="square" rtlCol="0">
            <a:spAutoFit/>
          </a:bodyPr>
          <a:lstStyle/>
          <a:p>
            <a:r>
              <a:rPr lang="zh-TW" altLang="en-US" b="1" dirty="0" smtClean="0">
                <a:latin typeface="Times New Roman" panose="02020603050405020304" pitchFamily="18" charset="0"/>
                <a:ea typeface="標楷體" panose="03000509000000000000" pitchFamily="65" charset="-120"/>
              </a:rPr>
              <a:t>註：詳</a:t>
            </a:r>
            <a:r>
              <a:rPr lang="zh-TW" altLang="en-US" b="1" dirty="0">
                <a:latin typeface="Times New Roman" panose="02020603050405020304" pitchFamily="18" charset="0"/>
                <a:ea typeface="標楷體" panose="03000509000000000000" pitchFamily="65" charset="-120"/>
              </a:rPr>
              <a:t>見會議資料</a:t>
            </a:r>
            <a:r>
              <a:rPr lang="zh-TW" altLang="en-US" b="1" dirty="0" smtClean="0">
                <a:latin typeface="Times New Roman" panose="02020603050405020304" pitchFamily="18" charset="0"/>
                <a:ea typeface="標楷體" panose="03000509000000000000" pitchFamily="65" charset="-120"/>
              </a:rPr>
              <a:t>第</a:t>
            </a:r>
            <a:r>
              <a:rPr lang="en-US" altLang="zh-TW" b="1" dirty="0" smtClean="0">
                <a:latin typeface="Times New Roman" panose="02020603050405020304" pitchFamily="18" charset="0"/>
                <a:ea typeface="標楷體" panose="03000509000000000000" pitchFamily="65" charset="-120"/>
              </a:rPr>
              <a:t>1</a:t>
            </a:r>
            <a:r>
              <a:rPr lang="zh-TW" altLang="en-US" b="1" dirty="0" smtClean="0">
                <a:latin typeface="Times New Roman" panose="02020603050405020304" pitchFamily="18" charset="0"/>
                <a:ea typeface="標楷體" panose="03000509000000000000" pitchFamily="65" charset="-120"/>
              </a:rPr>
              <a:t>頁</a:t>
            </a:r>
            <a:endParaRPr lang="zh-TW" altLang="en-US" b="1" dirty="0">
              <a:latin typeface="Times New Roman" panose="02020603050405020304" pitchFamily="18" charset="0"/>
              <a:ea typeface="標楷體" panose="03000509000000000000" pitchFamily="65" charset="-120"/>
            </a:endParaRPr>
          </a:p>
        </p:txBody>
      </p:sp>
    </p:spTree>
    <p:extLst>
      <p:ext uri="{BB962C8B-B14F-4D97-AF65-F5344CB8AC3E}">
        <p14:creationId xmlns:p14="http://schemas.microsoft.com/office/powerpoint/2010/main" val="2655068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自訂 15">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0E57C4"/>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7926</TotalTime>
  <Words>2132</Words>
  <Application>Microsoft Office PowerPoint</Application>
  <PresentationFormat>如螢幕大小 (4:3)</PresentationFormat>
  <Paragraphs>279</Paragraphs>
  <Slides>32</Slides>
  <Notes>4</Notes>
  <HiddenSlides>0</HiddenSlides>
  <MMClips>0</MMClips>
  <ScaleCrop>false</ScaleCrop>
  <HeadingPairs>
    <vt:vector size="4" baseType="variant">
      <vt:variant>
        <vt:lpstr>佈景主題</vt:lpstr>
      </vt:variant>
      <vt:variant>
        <vt:i4>1</vt:i4>
      </vt:variant>
      <vt:variant>
        <vt:lpstr>投影片標題</vt:lpstr>
      </vt:variant>
      <vt:variant>
        <vt:i4>32</vt:i4>
      </vt:variant>
    </vt:vector>
  </HeadingPairs>
  <TitlesOfParts>
    <vt:vector size="33" baseType="lpstr">
      <vt:lpstr>匯合</vt:lpstr>
      <vt:lpstr>105年度教育部獎勵私立大學 校院校務發展計畫</vt:lpstr>
      <vt:lpstr>簡報大綱</vt:lpstr>
      <vt:lpstr>一、作業流程</vt:lpstr>
      <vt:lpstr>第一階段</vt:lpstr>
      <vt:lpstr>第一階段(續)</vt:lpstr>
      <vt:lpstr>第一階段(續)</vt:lpstr>
      <vt:lpstr>第一階段(續)</vt:lpstr>
      <vt:lpstr>第二階段</vt:lpstr>
      <vt:lpstr>第二階段(續)</vt:lpstr>
      <vt:lpstr>第二階段(續)</vt:lpstr>
      <vt:lpstr>第二階段(續)</vt:lpstr>
      <vt:lpstr>第三階段</vt:lpstr>
      <vt:lpstr>第三階段(續)</vt:lpstr>
      <vt:lpstr>第三階段(續)</vt:lpstr>
      <vt:lpstr>第三階段(續)</vt:lpstr>
      <vt:lpstr>第四階段</vt:lpstr>
      <vt:lpstr>二、105年度要點修正草案重點</vt:lpstr>
      <vt:lpstr>PowerPoint 簡報</vt:lpstr>
      <vt:lpstr>PowerPoint 簡報</vt:lpstr>
      <vt:lpstr>PowerPoint 簡報</vt:lpstr>
      <vt:lpstr>PowerPoint 簡報</vt:lpstr>
      <vt:lpstr>三、填表注意事項</vt:lpstr>
      <vt:lpstr>四、資料採計期間及來源對照表</vt:lpstr>
      <vt:lpstr>(一)大學校院校務資料庫蒐集表冊</vt:lpstr>
      <vt:lpstr>(二)獎補助小組蒐集表冊</vt:lpstr>
      <vt:lpstr>(三)由本部相關單位提供成績表冊</vt:lpstr>
      <vt:lpstr>五、年度經費支用計畫書內容</vt:lpstr>
      <vt:lpstr>五、年度經費支用計畫書內容(續)</vt:lpstr>
      <vt:lpstr>五、年度經費支用計畫書內容(續)</vt:lpstr>
      <vt:lpstr>五、年度經費支用計畫書內容(續)</vt:lpstr>
      <vt:lpstr>六、配合措施</vt:lpstr>
      <vt:lpstr>簡報結束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0</dc:title>
  <dc:creator>美君</dc:creator>
  <cp:lastModifiedBy>CCA</cp:lastModifiedBy>
  <cp:revision>713</cp:revision>
  <cp:lastPrinted>2015-09-21T10:20:05Z</cp:lastPrinted>
  <dcterms:created xsi:type="dcterms:W3CDTF">2012-05-16T02:33:29Z</dcterms:created>
  <dcterms:modified xsi:type="dcterms:W3CDTF">2015-09-21T10:27:17Z</dcterms:modified>
</cp:coreProperties>
</file>