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83" r:id="rId1"/>
  </p:sldMasterIdLst>
  <p:notesMasterIdLst>
    <p:notesMasterId r:id="rId37"/>
  </p:notesMasterIdLst>
  <p:handoutMasterIdLst>
    <p:handoutMasterId r:id="rId38"/>
  </p:handoutMasterIdLst>
  <p:sldIdLst>
    <p:sldId id="259" r:id="rId2"/>
    <p:sldId id="260" r:id="rId3"/>
    <p:sldId id="364" r:id="rId4"/>
    <p:sldId id="366" r:id="rId5"/>
    <p:sldId id="356" r:id="rId6"/>
    <p:sldId id="357" r:id="rId7"/>
    <p:sldId id="438" r:id="rId8"/>
    <p:sldId id="273" r:id="rId9"/>
    <p:sldId id="431" r:id="rId10"/>
    <p:sldId id="367" r:id="rId11"/>
    <p:sldId id="439" r:id="rId12"/>
    <p:sldId id="318" r:id="rId13"/>
    <p:sldId id="275" r:id="rId14"/>
    <p:sldId id="282" r:id="rId15"/>
    <p:sldId id="319" r:id="rId16"/>
    <p:sldId id="284" r:id="rId17"/>
    <p:sldId id="306" r:id="rId18"/>
    <p:sldId id="410" r:id="rId19"/>
    <p:sldId id="411" r:id="rId20"/>
    <p:sldId id="412" r:id="rId21"/>
    <p:sldId id="430" r:id="rId22"/>
    <p:sldId id="436" r:id="rId23"/>
    <p:sldId id="434" r:id="rId24"/>
    <p:sldId id="435" r:id="rId25"/>
    <p:sldId id="437" r:id="rId26"/>
    <p:sldId id="324" r:id="rId27"/>
    <p:sldId id="287" r:id="rId28"/>
    <p:sldId id="369" r:id="rId29"/>
    <p:sldId id="372" r:id="rId30"/>
    <p:sldId id="301" r:id="rId31"/>
    <p:sldId id="432" r:id="rId32"/>
    <p:sldId id="442" r:id="rId33"/>
    <p:sldId id="444" r:id="rId34"/>
    <p:sldId id="299" r:id="rId35"/>
    <p:sldId id="433" r:id="rId36"/>
  </p:sldIdLst>
  <p:sldSz cx="9144000" cy="6858000" type="screen4x3"/>
  <p:notesSz cx="6807200" cy="9939338"/>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18E"/>
    <a:srgbClr val="92D050"/>
    <a:srgbClr val="FAC090"/>
    <a:srgbClr val="0000FF"/>
    <a:srgbClr val="DDE8F6"/>
    <a:srgbClr val="4472C4"/>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72" autoAdjust="0"/>
    <p:restoredTop sz="94358" autoAdjust="0"/>
  </p:normalViewPr>
  <p:slideViewPr>
    <p:cSldViewPr>
      <p:cViewPr>
        <p:scale>
          <a:sx n="87" d="100"/>
          <a:sy n="87" d="100"/>
        </p:scale>
        <p:origin x="-1445"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5" d="100"/>
          <a:sy n="55" d="100"/>
        </p:scale>
        <p:origin x="-2562"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8.xml"/><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4B8D88-797E-473E-9484-247C10F2E5A7}" type="doc">
      <dgm:prSet loTypeId="urn:microsoft.com/office/officeart/2005/8/layout/vProcess5" loCatId="process" qsTypeId="urn:microsoft.com/office/officeart/2005/8/quickstyle/simple3" qsCatId="simple" csTypeId="urn:microsoft.com/office/officeart/2005/8/colors/colorful1" csCatId="colorful" phldr="1"/>
      <dgm:spPr/>
      <dgm:t>
        <a:bodyPr/>
        <a:lstStyle/>
        <a:p>
          <a:endParaRPr lang="zh-TW" altLang="en-US"/>
        </a:p>
      </dgm:t>
    </dgm:pt>
    <dgm:pt modelId="{3B8822BB-A770-4B4A-9406-98DB29021C3B}">
      <dgm:prSet phldrT="[文字]" custT="1"/>
      <dgm:spPr/>
      <dgm:t>
        <a:bodyPr lIns="72000" tIns="0" rIns="0" bIns="180000" anchor="ctr" anchorCtr="0"/>
        <a:lstStyle/>
        <a:p>
          <a:pPr algn="l">
            <a:lnSpc>
              <a:spcPct val="100000"/>
            </a:lnSpc>
            <a:spcBef>
              <a:spcPts val="0"/>
            </a:spcBef>
            <a:spcAft>
              <a:spcPts val="0"/>
            </a:spcAft>
            <a:tabLst/>
          </a:pPr>
          <a:r>
            <a:rPr lang="en-US" altLang="zh-TW" sz="2000" baseline="0" smtClean="0">
              <a:latin typeface="Times New Roman" panose="02020603050405020304" pitchFamily="18" charset="0"/>
              <a:ea typeface="標楷體" panose="03000509000000000000" pitchFamily="65" charset="-120"/>
            </a:rPr>
            <a:t/>
          </a:r>
          <a:br>
            <a:rPr lang="en-US" altLang="zh-TW" sz="2000" baseline="0" smtClean="0">
              <a:latin typeface="Times New Roman" panose="02020603050405020304" pitchFamily="18" charset="0"/>
              <a:ea typeface="標楷體" panose="03000509000000000000" pitchFamily="65" charset="-120"/>
            </a:rPr>
          </a:br>
          <a:r>
            <a:rPr lang="zh-TW" altLang="en-US" sz="2800" b="1" spc="0" baseline="0" smtClean="0">
              <a:latin typeface="Times New Roman" panose="02020603050405020304" pitchFamily="18" charset="0"/>
              <a:ea typeface="標楷體" panose="03000509000000000000" pitchFamily="65" charset="-120"/>
              <a:hlinkClick xmlns:r="http://schemas.openxmlformats.org/officeDocument/2006/relationships" r:id="rId1" action="ppaction://hlinksldjump"/>
            </a:rPr>
            <a:t>第一階段</a:t>
          </a:r>
          <a:r>
            <a:rPr lang="en-US" altLang="zh-TW" sz="3600" spc="0" baseline="0" smtClean="0">
              <a:latin typeface="Times New Roman" panose="02020603050405020304" pitchFamily="18" charset="0"/>
              <a:ea typeface="標楷體" panose="03000509000000000000" pitchFamily="65" charset="-120"/>
            </a:rPr>
            <a:t/>
          </a:r>
          <a:br>
            <a:rPr lang="en-US" altLang="zh-TW" sz="3600" spc="0" baseline="0" smtClean="0">
              <a:latin typeface="Times New Roman" panose="02020603050405020304" pitchFamily="18" charset="0"/>
              <a:ea typeface="標楷體" panose="03000509000000000000" pitchFamily="65" charset="-120"/>
            </a:rPr>
          </a:br>
          <a:r>
            <a:rPr lang="zh-TW" altLang="en-US" sz="2500" baseline="0" smtClean="0">
              <a:latin typeface="Times New Roman" panose="02020603050405020304" pitchFamily="18" charset="0"/>
              <a:ea typeface="標楷體" panose="03000509000000000000" pitchFamily="65" charset="-120"/>
              <a:cs typeface="Times New Roman" pitchFamily="18" charset="0"/>
            </a:rPr>
            <a:t>第一次檢視</a:t>
          </a:r>
          <a:r>
            <a:rPr lang="zh-TW" altLang="en-US" sz="2500" b="0" smtClean="0">
              <a:latin typeface="Times New Roman" panose="02020603050405020304" pitchFamily="18" charset="0"/>
              <a:ea typeface="標楷體" panose="03000509000000000000" pitchFamily="65" charset="-120"/>
              <a:cs typeface="Times New Roman" pitchFamily="18" charset="0"/>
            </a:rPr>
            <a:t>及填報</a:t>
          </a:r>
          <a:endParaRPr lang="en-US" altLang="zh-TW" sz="2500" b="0" smtClean="0">
            <a:latin typeface="Times New Roman" panose="02020603050405020304" pitchFamily="18" charset="0"/>
            <a:ea typeface="標楷體" panose="03000509000000000000" pitchFamily="65" charset="-120"/>
            <a:cs typeface="Times New Roman" pitchFamily="18" charset="0"/>
          </a:endParaRPr>
        </a:p>
        <a:p>
          <a:pPr algn="l">
            <a:lnSpc>
              <a:spcPct val="100000"/>
            </a:lnSpc>
            <a:spcBef>
              <a:spcPts val="0"/>
            </a:spcBef>
            <a:spcAft>
              <a:spcPts val="0"/>
            </a:spcAft>
            <a:tabLst/>
          </a:pPr>
          <a:r>
            <a:rPr lang="en-US" altLang="zh-TW" sz="2500" b="0" baseline="0" smtClean="0">
              <a:latin typeface="Times New Roman" panose="02020603050405020304" pitchFamily="18" charset="0"/>
              <a:ea typeface="標楷體" panose="03000509000000000000" pitchFamily="65" charset="-120"/>
              <a:cs typeface="Times New Roman" pitchFamily="18" charset="0"/>
            </a:rPr>
            <a:t> </a:t>
          </a:r>
          <a:r>
            <a:rPr lang="en-US" altLang="zh-TW" sz="2500" baseline="0" smtClean="0">
              <a:latin typeface="Times New Roman" panose="02020603050405020304" pitchFamily="18" charset="0"/>
              <a:ea typeface="標楷體" panose="03000509000000000000" pitchFamily="65" charset="-120"/>
              <a:cs typeface="Times New Roman" pitchFamily="18" charset="0"/>
            </a:rPr>
            <a:t> </a:t>
          </a:r>
          <a:endParaRPr lang="zh-TW" altLang="en-US" sz="2500" baseline="0" dirty="0">
            <a:latin typeface="Times New Roman" panose="02020603050405020304" pitchFamily="18" charset="0"/>
            <a:ea typeface="標楷體" panose="03000509000000000000" pitchFamily="65" charset="-120"/>
            <a:cs typeface="Times New Roman" pitchFamily="18" charset="0"/>
          </a:endParaRPr>
        </a:p>
      </dgm:t>
    </dgm:pt>
    <dgm:pt modelId="{DF2E35C8-1754-496E-8597-499094D89EA5}" type="parTrans" cxnId="{02080CBB-FB12-4A18-B515-9E5F24701D11}">
      <dgm:prSet/>
      <dgm:spPr/>
      <dgm:t>
        <a:bodyPr/>
        <a:lstStyle/>
        <a:p>
          <a:endParaRPr lang="zh-TW" altLang="en-US"/>
        </a:p>
      </dgm:t>
    </dgm:pt>
    <dgm:pt modelId="{12A73459-32C8-4A6D-98E6-648781CFBB04}" type="sibTrans" cxnId="{02080CBB-FB12-4A18-B515-9E5F24701D11}">
      <dgm:prSet/>
      <dgm:spPr/>
      <dgm:t>
        <a:bodyPr/>
        <a:lstStyle/>
        <a:p>
          <a:endParaRPr lang="zh-TW" altLang="en-US"/>
        </a:p>
      </dgm:t>
    </dgm:pt>
    <dgm:pt modelId="{84F133C2-2C9E-4181-A433-48192263F64F}">
      <dgm:prSet phldrT="[文字]" custT="1"/>
      <dgm:spPr/>
      <dgm:t>
        <a:bodyPr/>
        <a:lstStyle/>
        <a:p>
          <a:pPr>
            <a:lnSpc>
              <a:spcPct val="100000"/>
            </a:lnSpc>
            <a:spcAft>
              <a:spcPts val="0"/>
            </a:spcAft>
          </a:pPr>
          <a:r>
            <a:rPr lang="zh-TW" altLang="en-US" sz="2800" b="1" spc="0" baseline="0" smtClean="0">
              <a:latin typeface="Times New Roman" panose="02020603050405020304" pitchFamily="18" charset="0"/>
              <a:ea typeface="標楷體" panose="03000509000000000000" pitchFamily="65" charset="-120"/>
              <a:hlinkClick xmlns:r="http://schemas.openxmlformats.org/officeDocument/2006/relationships" r:id="rId2" action="ppaction://hlinksldjump"/>
            </a:rPr>
            <a:t>第二階段</a:t>
          </a:r>
          <a:r>
            <a:rPr lang="en-US" altLang="zh-TW" sz="2600" spc="0" baseline="0" smtClean="0">
              <a:latin typeface="Times New Roman" panose="02020603050405020304" pitchFamily="18" charset="0"/>
              <a:ea typeface="標楷體" panose="03000509000000000000" pitchFamily="65" charset="-120"/>
            </a:rPr>
            <a:t/>
          </a:r>
          <a:br>
            <a:rPr lang="en-US" altLang="zh-TW" sz="2600" spc="0" baseline="0" smtClean="0">
              <a:latin typeface="Times New Roman" panose="02020603050405020304" pitchFamily="18" charset="0"/>
              <a:ea typeface="標楷體" panose="03000509000000000000" pitchFamily="65" charset="-120"/>
            </a:rPr>
          </a:br>
          <a:r>
            <a:rPr lang="zh-TW" altLang="en-US" sz="2500" spc="0" baseline="0" smtClean="0">
              <a:latin typeface="Times New Roman" panose="02020603050405020304" pitchFamily="18" charset="0"/>
              <a:ea typeface="標楷體" panose="03000509000000000000" pitchFamily="65" charset="-120"/>
            </a:rPr>
            <a:t>資料</a:t>
          </a:r>
          <a:r>
            <a:rPr lang="zh-TW" altLang="en-US" sz="2500" baseline="0" smtClean="0">
              <a:latin typeface="Times New Roman" pitchFamily="18" charset="0"/>
              <a:ea typeface="標楷體" pitchFamily="65" charset="-120"/>
              <a:cs typeface="Times New Roman" pitchFamily="18" charset="0"/>
            </a:rPr>
            <a:t>審查、書面審查及</a:t>
          </a:r>
          <a:r>
            <a:rPr lang="zh-TW" sz="2500" smtClean="0"/>
            <a:t>實地訪視</a:t>
          </a:r>
          <a:r>
            <a:rPr lang="zh-TW" altLang="en-US" sz="2500" smtClean="0"/>
            <a:t>、</a:t>
          </a:r>
          <a:r>
            <a:rPr lang="en-US" altLang="zh-TW" sz="2500" smtClean="0"/>
            <a:t/>
          </a:r>
          <a:br>
            <a:rPr lang="en-US" altLang="zh-TW" sz="2500" smtClean="0"/>
          </a:br>
          <a:r>
            <a:rPr lang="zh-TW" sz="2500" u="none" smtClean="0"/>
            <a:t>各校上傳相關資料並</a:t>
          </a:r>
          <a:r>
            <a:rPr lang="zh-TW" sz="2500" smtClean="0"/>
            <a:t>回覆異動教師名單</a:t>
          </a:r>
          <a:endParaRPr lang="zh-TW" altLang="en-US" sz="2500" baseline="0" dirty="0"/>
        </a:p>
      </dgm:t>
    </dgm:pt>
    <dgm:pt modelId="{DEB9A390-E71B-4D96-827E-8943B35AD9D9}" type="parTrans" cxnId="{54E4B345-A8B7-4563-AC8A-FE71D7616BBD}">
      <dgm:prSet/>
      <dgm:spPr/>
      <dgm:t>
        <a:bodyPr/>
        <a:lstStyle/>
        <a:p>
          <a:endParaRPr lang="zh-TW" altLang="en-US"/>
        </a:p>
      </dgm:t>
    </dgm:pt>
    <dgm:pt modelId="{C5CFDA73-7D59-4933-9B3D-2B6B317BFE64}" type="sibTrans" cxnId="{54E4B345-A8B7-4563-AC8A-FE71D7616BBD}">
      <dgm:prSet/>
      <dgm:spPr/>
      <dgm:t>
        <a:bodyPr/>
        <a:lstStyle/>
        <a:p>
          <a:endParaRPr lang="zh-TW" altLang="en-US"/>
        </a:p>
      </dgm:t>
    </dgm:pt>
    <dgm:pt modelId="{22DE5EE1-087C-4C31-8599-782054B4AAA4}">
      <dgm:prSet phldrT="[文字]" custT="1"/>
      <dgm:spPr/>
      <dgm:t>
        <a:bodyPr/>
        <a:lstStyle/>
        <a:p>
          <a:pPr marL="0" indent="0">
            <a:lnSpc>
              <a:spcPct val="100000"/>
            </a:lnSpc>
            <a:spcAft>
              <a:spcPts val="0"/>
            </a:spcAft>
          </a:pPr>
          <a:r>
            <a:rPr lang="zh-TW" altLang="en-US" sz="2800" b="1" spc="0" baseline="0" smtClean="0">
              <a:latin typeface="Times New Roman" panose="02020603050405020304" pitchFamily="18" charset="0"/>
              <a:ea typeface="標楷體" panose="03000509000000000000" pitchFamily="65" charset="-120"/>
              <a:hlinkClick xmlns:r="http://schemas.openxmlformats.org/officeDocument/2006/relationships" r:id="rId3" action="ppaction://hlinksldjump"/>
            </a:rPr>
            <a:t>第三階段</a:t>
          </a:r>
          <a:r>
            <a:rPr lang="en-US" altLang="zh-TW" sz="2200" spc="0" baseline="0" smtClean="0">
              <a:latin typeface="Times New Roman" panose="02020603050405020304" pitchFamily="18" charset="0"/>
              <a:ea typeface="標楷體" panose="03000509000000000000" pitchFamily="65" charset="-120"/>
            </a:rPr>
            <a:t/>
          </a:r>
          <a:br>
            <a:rPr lang="en-US" altLang="zh-TW" sz="2200" spc="0" baseline="0" smtClean="0">
              <a:latin typeface="Times New Roman" panose="02020603050405020304" pitchFamily="18" charset="0"/>
              <a:ea typeface="標楷體" panose="03000509000000000000" pitchFamily="65" charset="-120"/>
            </a:rPr>
          </a:br>
          <a:r>
            <a:rPr lang="zh-TW" altLang="en-US" sz="2500" baseline="0" smtClean="0">
              <a:latin typeface="Times New Roman" pitchFamily="18" charset="0"/>
              <a:ea typeface="標楷體" pitchFamily="65" charset="-120"/>
              <a:cs typeface="Times New Roman" pitchFamily="18" charset="0"/>
            </a:rPr>
            <a:t>第二次檢視、</a:t>
          </a:r>
          <a:r>
            <a:rPr lang="zh-TW" sz="2500" smtClean="0"/>
            <a:t>量化基本資料表報部</a:t>
          </a:r>
          <a:r>
            <a:rPr lang="zh-TW" altLang="en-US" sz="2500" smtClean="0"/>
            <a:t>、</a:t>
          </a:r>
          <a:r>
            <a:rPr lang="en-US" altLang="zh-TW" sz="2500" smtClean="0"/>
            <a:t/>
          </a:r>
          <a:br>
            <a:rPr lang="en-US" altLang="zh-TW" sz="2500" smtClean="0"/>
          </a:br>
          <a:r>
            <a:rPr lang="zh-TW" sz="2500" smtClean="0"/>
            <a:t>質化計畫書函送報部</a:t>
          </a:r>
          <a:endParaRPr lang="zh-TW" altLang="en-US" sz="2500" baseline="0" dirty="0"/>
        </a:p>
      </dgm:t>
    </dgm:pt>
    <dgm:pt modelId="{2C6EBD37-C547-4998-8FDE-03DD2BD72A66}" type="parTrans" cxnId="{45E565C1-18DA-4E32-A434-0A6818643C25}">
      <dgm:prSet/>
      <dgm:spPr/>
      <dgm:t>
        <a:bodyPr/>
        <a:lstStyle/>
        <a:p>
          <a:endParaRPr lang="zh-TW" altLang="en-US"/>
        </a:p>
      </dgm:t>
    </dgm:pt>
    <dgm:pt modelId="{56CB923C-FD9C-40A4-B912-A2CADF21D6CA}" type="sibTrans" cxnId="{45E565C1-18DA-4E32-A434-0A6818643C25}">
      <dgm:prSet/>
      <dgm:spPr/>
      <dgm:t>
        <a:bodyPr/>
        <a:lstStyle/>
        <a:p>
          <a:endParaRPr lang="zh-TW" altLang="en-US"/>
        </a:p>
      </dgm:t>
    </dgm:pt>
    <dgm:pt modelId="{A238DA32-3176-4572-9746-6682079F7C08}" type="pres">
      <dgm:prSet presAssocID="{D14B8D88-797E-473E-9484-247C10F2E5A7}" presName="outerComposite" presStyleCnt="0">
        <dgm:presLayoutVars>
          <dgm:chMax val="5"/>
          <dgm:dir/>
          <dgm:resizeHandles val="exact"/>
        </dgm:presLayoutVars>
      </dgm:prSet>
      <dgm:spPr/>
      <dgm:t>
        <a:bodyPr/>
        <a:lstStyle/>
        <a:p>
          <a:endParaRPr lang="zh-TW" altLang="en-US"/>
        </a:p>
      </dgm:t>
    </dgm:pt>
    <dgm:pt modelId="{D43DC153-C96A-4B91-8D7D-380BAF8A2D30}" type="pres">
      <dgm:prSet presAssocID="{D14B8D88-797E-473E-9484-247C10F2E5A7}" presName="dummyMaxCanvas" presStyleCnt="0">
        <dgm:presLayoutVars/>
      </dgm:prSet>
      <dgm:spPr/>
      <dgm:t>
        <a:bodyPr/>
        <a:lstStyle/>
        <a:p>
          <a:endParaRPr lang="zh-TW" altLang="en-US"/>
        </a:p>
      </dgm:t>
    </dgm:pt>
    <dgm:pt modelId="{87E1C9F5-112D-42BF-9750-A39F743F19DC}" type="pres">
      <dgm:prSet presAssocID="{D14B8D88-797E-473E-9484-247C10F2E5A7}" presName="ThreeNodes_1" presStyleLbl="node1" presStyleIdx="0" presStyleCnt="3">
        <dgm:presLayoutVars>
          <dgm:bulletEnabled val="1"/>
        </dgm:presLayoutVars>
      </dgm:prSet>
      <dgm:spPr/>
      <dgm:t>
        <a:bodyPr/>
        <a:lstStyle/>
        <a:p>
          <a:endParaRPr lang="zh-TW" altLang="en-US"/>
        </a:p>
      </dgm:t>
    </dgm:pt>
    <dgm:pt modelId="{FE2FB15F-5220-4D1C-ABFD-C410C5E1588D}" type="pres">
      <dgm:prSet presAssocID="{D14B8D88-797E-473E-9484-247C10F2E5A7}" presName="ThreeNodes_2" presStyleLbl="node1" presStyleIdx="1" presStyleCnt="3">
        <dgm:presLayoutVars>
          <dgm:bulletEnabled val="1"/>
        </dgm:presLayoutVars>
      </dgm:prSet>
      <dgm:spPr/>
      <dgm:t>
        <a:bodyPr/>
        <a:lstStyle/>
        <a:p>
          <a:endParaRPr lang="zh-TW" altLang="en-US"/>
        </a:p>
      </dgm:t>
    </dgm:pt>
    <dgm:pt modelId="{E76495B8-0FBD-431A-A662-443F2E9E87A9}" type="pres">
      <dgm:prSet presAssocID="{D14B8D88-797E-473E-9484-247C10F2E5A7}" presName="ThreeNodes_3" presStyleLbl="node1" presStyleIdx="2" presStyleCnt="3">
        <dgm:presLayoutVars>
          <dgm:bulletEnabled val="1"/>
        </dgm:presLayoutVars>
      </dgm:prSet>
      <dgm:spPr/>
      <dgm:t>
        <a:bodyPr/>
        <a:lstStyle/>
        <a:p>
          <a:endParaRPr lang="zh-TW" altLang="en-US"/>
        </a:p>
      </dgm:t>
    </dgm:pt>
    <dgm:pt modelId="{6D363316-BB3B-44A4-95F7-4CF81221B0DB}" type="pres">
      <dgm:prSet presAssocID="{D14B8D88-797E-473E-9484-247C10F2E5A7}" presName="ThreeConn_1-2" presStyleLbl="fgAccFollowNode1" presStyleIdx="0" presStyleCnt="2">
        <dgm:presLayoutVars>
          <dgm:bulletEnabled val="1"/>
        </dgm:presLayoutVars>
      </dgm:prSet>
      <dgm:spPr/>
      <dgm:t>
        <a:bodyPr/>
        <a:lstStyle/>
        <a:p>
          <a:endParaRPr lang="zh-TW" altLang="en-US"/>
        </a:p>
      </dgm:t>
    </dgm:pt>
    <dgm:pt modelId="{34655DEC-7293-49D0-8534-7F0613FAC73F}" type="pres">
      <dgm:prSet presAssocID="{D14B8D88-797E-473E-9484-247C10F2E5A7}" presName="ThreeConn_2-3" presStyleLbl="fgAccFollowNode1" presStyleIdx="1" presStyleCnt="2">
        <dgm:presLayoutVars>
          <dgm:bulletEnabled val="1"/>
        </dgm:presLayoutVars>
      </dgm:prSet>
      <dgm:spPr/>
      <dgm:t>
        <a:bodyPr/>
        <a:lstStyle/>
        <a:p>
          <a:endParaRPr lang="zh-TW" altLang="en-US"/>
        </a:p>
      </dgm:t>
    </dgm:pt>
    <dgm:pt modelId="{A91EE189-CBC5-4C33-B26C-8DA9093F7D35}" type="pres">
      <dgm:prSet presAssocID="{D14B8D88-797E-473E-9484-247C10F2E5A7}" presName="ThreeNodes_1_text" presStyleLbl="node1" presStyleIdx="2" presStyleCnt="3">
        <dgm:presLayoutVars>
          <dgm:bulletEnabled val="1"/>
        </dgm:presLayoutVars>
      </dgm:prSet>
      <dgm:spPr/>
      <dgm:t>
        <a:bodyPr/>
        <a:lstStyle/>
        <a:p>
          <a:endParaRPr lang="zh-TW" altLang="en-US"/>
        </a:p>
      </dgm:t>
    </dgm:pt>
    <dgm:pt modelId="{39E8203E-D406-4C0D-8BC9-36AB6F1C4EB9}" type="pres">
      <dgm:prSet presAssocID="{D14B8D88-797E-473E-9484-247C10F2E5A7}" presName="ThreeNodes_2_text" presStyleLbl="node1" presStyleIdx="2" presStyleCnt="3">
        <dgm:presLayoutVars>
          <dgm:bulletEnabled val="1"/>
        </dgm:presLayoutVars>
      </dgm:prSet>
      <dgm:spPr/>
      <dgm:t>
        <a:bodyPr/>
        <a:lstStyle/>
        <a:p>
          <a:endParaRPr lang="zh-TW" altLang="en-US"/>
        </a:p>
      </dgm:t>
    </dgm:pt>
    <dgm:pt modelId="{1C24F17C-EA0D-4AD9-99A9-53E30422C8A1}" type="pres">
      <dgm:prSet presAssocID="{D14B8D88-797E-473E-9484-247C10F2E5A7}" presName="ThreeNodes_3_text" presStyleLbl="node1" presStyleIdx="2" presStyleCnt="3">
        <dgm:presLayoutVars>
          <dgm:bulletEnabled val="1"/>
        </dgm:presLayoutVars>
      </dgm:prSet>
      <dgm:spPr/>
      <dgm:t>
        <a:bodyPr/>
        <a:lstStyle/>
        <a:p>
          <a:endParaRPr lang="zh-TW" altLang="en-US"/>
        </a:p>
      </dgm:t>
    </dgm:pt>
  </dgm:ptLst>
  <dgm:cxnLst>
    <dgm:cxn modelId="{02080CBB-FB12-4A18-B515-9E5F24701D11}" srcId="{D14B8D88-797E-473E-9484-247C10F2E5A7}" destId="{3B8822BB-A770-4B4A-9406-98DB29021C3B}" srcOrd="0" destOrd="0" parTransId="{DF2E35C8-1754-496E-8597-499094D89EA5}" sibTransId="{12A73459-32C8-4A6D-98E6-648781CFBB04}"/>
    <dgm:cxn modelId="{FB9CFCDB-0C0F-4642-955D-B7516521BB7C}" type="presOf" srcId="{D14B8D88-797E-473E-9484-247C10F2E5A7}" destId="{A238DA32-3176-4572-9746-6682079F7C08}" srcOrd="0" destOrd="0" presId="urn:microsoft.com/office/officeart/2005/8/layout/vProcess5"/>
    <dgm:cxn modelId="{6B44A9F3-C574-44E4-B30A-2BEA1100AA87}" type="presOf" srcId="{22DE5EE1-087C-4C31-8599-782054B4AAA4}" destId="{1C24F17C-EA0D-4AD9-99A9-53E30422C8A1}" srcOrd="1" destOrd="0" presId="urn:microsoft.com/office/officeart/2005/8/layout/vProcess5"/>
    <dgm:cxn modelId="{45E565C1-18DA-4E32-A434-0A6818643C25}" srcId="{D14B8D88-797E-473E-9484-247C10F2E5A7}" destId="{22DE5EE1-087C-4C31-8599-782054B4AAA4}" srcOrd="2" destOrd="0" parTransId="{2C6EBD37-C547-4998-8FDE-03DD2BD72A66}" sibTransId="{56CB923C-FD9C-40A4-B912-A2CADF21D6CA}"/>
    <dgm:cxn modelId="{07E1D6F8-3C04-4374-8D8C-04B58D040A4E}" type="presOf" srcId="{84F133C2-2C9E-4181-A433-48192263F64F}" destId="{39E8203E-D406-4C0D-8BC9-36AB6F1C4EB9}" srcOrd="1" destOrd="0" presId="urn:microsoft.com/office/officeart/2005/8/layout/vProcess5"/>
    <dgm:cxn modelId="{3B35F020-299A-426A-9B8C-2571BE93B95A}" type="presOf" srcId="{3B8822BB-A770-4B4A-9406-98DB29021C3B}" destId="{A91EE189-CBC5-4C33-B26C-8DA9093F7D35}" srcOrd="1" destOrd="0" presId="urn:microsoft.com/office/officeart/2005/8/layout/vProcess5"/>
    <dgm:cxn modelId="{52D94278-CEEA-4166-8A6D-7128FA5C19AB}" type="presOf" srcId="{12A73459-32C8-4A6D-98E6-648781CFBB04}" destId="{6D363316-BB3B-44A4-95F7-4CF81221B0DB}" srcOrd="0" destOrd="0" presId="urn:microsoft.com/office/officeart/2005/8/layout/vProcess5"/>
    <dgm:cxn modelId="{4FA9CD8C-D8CD-46B8-B9DA-6554F5E6E785}" type="presOf" srcId="{3B8822BB-A770-4B4A-9406-98DB29021C3B}" destId="{87E1C9F5-112D-42BF-9750-A39F743F19DC}" srcOrd="0" destOrd="0" presId="urn:microsoft.com/office/officeart/2005/8/layout/vProcess5"/>
    <dgm:cxn modelId="{721F4C9C-4BD0-4970-B7D3-E5F9F95A3F2F}" type="presOf" srcId="{22DE5EE1-087C-4C31-8599-782054B4AAA4}" destId="{E76495B8-0FBD-431A-A662-443F2E9E87A9}" srcOrd="0" destOrd="0" presId="urn:microsoft.com/office/officeart/2005/8/layout/vProcess5"/>
    <dgm:cxn modelId="{54E4B345-A8B7-4563-AC8A-FE71D7616BBD}" srcId="{D14B8D88-797E-473E-9484-247C10F2E5A7}" destId="{84F133C2-2C9E-4181-A433-48192263F64F}" srcOrd="1" destOrd="0" parTransId="{DEB9A390-E71B-4D96-827E-8943B35AD9D9}" sibTransId="{C5CFDA73-7D59-4933-9B3D-2B6B317BFE64}"/>
    <dgm:cxn modelId="{200D2132-472A-44BC-A11B-E00D68CA0816}" type="presOf" srcId="{C5CFDA73-7D59-4933-9B3D-2B6B317BFE64}" destId="{34655DEC-7293-49D0-8534-7F0613FAC73F}" srcOrd="0" destOrd="0" presId="urn:microsoft.com/office/officeart/2005/8/layout/vProcess5"/>
    <dgm:cxn modelId="{FE48EF45-CCFF-47D3-B930-BA0C442C5FF7}" type="presOf" srcId="{84F133C2-2C9E-4181-A433-48192263F64F}" destId="{FE2FB15F-5220-4D1C-ABFD-C410C5E1588D}" srcOrd="0" destOrd="0" presId="urn:microsoft.com/office/officeart/2005/8/layout/vProcess5"/>
    <dgm:cxn modelId="{1F052F00-E3B6-44E4-B314-CFD04CA2A42F}" type="presParOf" srcId="{A238DA32-3176-4572-9746-6682079F7C08}" destId="{D43DC153-C96A-4B91-8D7D-380BAF8A2D30}" srcOrd="0" destOrd="0" presId="urn:microsoft.com/office/officeart/2005/8/layout/vProcess5"/>
    <dgm:cxn modelId="{2E0300F7-CB48-4E3E-9991-302680B9755C}" type="presParOf" srcId="{A238DA32-3176-4572-9746-6682079F7C08}" destId="{87E1C9F5-112D-42BF-9750-A39F743F19DC}" srcOrd="1" destOrd="0" presId="urn:microsoft.com/office/officeart/2005/8/layout/vProcess5"/>
    <dgm:cxn modelId="{6882E3B4-E870-400E-A35B-470B4EDA1449}" type="presParOf" srcId="{A238DA32-3176-4572-9746-6682079F7C08}" destId="{FE2FB15F-5220-4D1C-ABFD-C410C5E1588D}" srcOrd="2" destOrd="0" presId="urn:microsoft.com/office/officeart/2005/8/layout/vProcess5"/>
    <dgm:cxn modelId="{CDA4B734-5A45-4161-9767-5BA94986BA9F}" type="presParOf" srcId="{A238DA32-3176-4572-9746-6682079F7C08}" destId="{E76495B8-0FBD-431A-A662-443F2E9E87A9}" srcOrd="3" destOrd="0" presId="urn:microsoft.com/office/officeart/2005/8/layout/vProcess5"/>
    <dgm:cxn modelId="{E6434060-EC70-41F0-BE62-08CF172EF7EE}" type="presParOf" srcId="{A238DA32-3176-4572-9746-6682079F7C08}" destId="{6D363316-BB3B-44A4-95F7-4CF81221B0DB}" srcOrd="4" destOrd="0" presId="urn:microsoft.com/office/officeart/2005/8/layout/vProcess5"/>
    <dgm:cxn modelId="{C14AE2E2-8A0F-43BB-89B1-1835F83A3E6A}" type="presParOf" srcId="{A238DA32-3176-4572-9746-6682079F7C08}" destId="{34655DEC-7293-49D0-8534-7F0613FAC73F}" srcOrd="5" destOrd="0" presId="urn:microsoft.com/office/officeart/2005/8/layout/vProcess5"/>
    <dgm:cxn modelId="{22A2E21D-8205-4D7E-84A8-0456E3B2C84A}" type="presParOf" srcId="{A238DA32-3176-4572-9746-6682079F7C08}" destId="{A91EE189-CBC5-4C33-B26C-8DA9093F7D35}" srcOrd="6" destOrd="0" presId="urn:microsoft.com/office/officeart/2005/8/layout/vProcess5"/>
    <dgm:cxn modelId="{A3D52DD5-51D8-46A0-9A4A-A728B160AD12}" type="presParOf" srcId="{A238DA32-3176-4572-9746-6682079F7C08}" destId="{39E8203E-D406-4C0D-8BC9-36AB6F1C4EB9}" srcOrd="7" destOrd="0" presId="urn:microsoft.com/office/officeart/2005/8/layout/vProcess5"/>
    <dgm:cxn modelId="{20E4A7B3-6380-4A47-A913-E9C79B8CFB33}" type="presParOf" srcId="{A238DA32-3176-4572-9746-6682079F7C08}" destId="{1C24F17C-EA0D-4AD9-99A9-53E30422C8A1}"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1C9F5-112D-42BF-9750-A39F743F19DC}">
      <dsp:nvSpPr>
        <dsp:cNvPr id="0" name=""/>
        <dsp:cNvSpPr/>
      </dsp:nvSpPr>
      <dsp:spPr>
        <a:xfrm>
          <a:off x="0" y="0"/>
          <a:ext cx="7589643" cy="1447360"/>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0" tIns="0" rIns="0" bIns="180000" numCol="1" spcCol="1270" anchor="ctr" anchorCtr="0">
          <a:noAutofit/>
        </a:bodyPr>
        <a:lstStyle/>
        <a:p>
          <a:pPr lvl="0" algn="l" defTabSz="889000">
            <a:lnSpc>
              <a:spcPct val="100000"/>
            </a:lnSpc>
            <a:spcBef>
              <a:spcPct val="0"/>
            </a:spcBef>
            <a:spcAft>
              <a:spcPts val="0"/>
            </a:spcAft>
            <a:tabLst/>
          </a:pPr>
          <a:r>
            <a:rPr lang="en-US" altLang="zh-TW" sz="2000" kern="1200" baseline="0" smtClean="0">
              <a:latin typeface="Times New Roman" panose="02020603050405020304" pitchFamily="18" charset="0"/>
              <a:ea typeface="標楷體" panose="03000509000000000000" pitchFamily="65" charset="-120"/>
            </a:rPr>
            <a:t/>
          </a:r>
          <a:br>
            <a:rPr lang="en-US" altLang="zh-TW" sz="2000" kern="1200" baseline="0" smtClean="0">
              <a:latin typeface="Times New Roman" panose="02020603050405020304" pitchFamily="18" charset="0"/>
              <a:ea typeface="標楷體" panose="03000509000000000000" pitchFamily="65" charset="-120"/>
            </a:rPr>
          </a:br>
          <a:r>
            <a:rPr lang="zh-TW" altLang="en-US" sz="2800" b="1" kern="1200" spc="0" baseline="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第一階段</a:t>
          </a:r>
          <a:r>
            <a:rPr lang="en-US" altLang="zh-TW" sz="3600" kern="1200" spc="0" baseline="0" smtClean="0">
              <a:latin typeface="Times New Roman" panose="02020603050405020304" pitchFamily="18" charset="0"/>
              <a:ea typeface="標楷體" panose="03000509000000000000" pitchFamily="65" charset="-120"/>
            </a:rPr>
            <a:t/>
          </a:r>
          <a:br>
            <a:rPr lang="en-US" altLang="zh-TW" sz="3600" kern="1200" spc="0" baseline="0" smtClean="0">
              <a:latin typeface="Times New Roman" panose="02020603050405020304" pitchFamily="18" charset="0"/>
              <a:ea typeface="標楷體" panose="03000509000000000000" pitchFamily="65" charset="-120"/>
            </a:rPr>
          </a:br>
          <a:r>
            <a:rPr lang="zh-TW" altLang="en-US" sz="2500" kern="1200" baseline="0" smtClean="0">
              <a:latin typeface="Times New Roman" panose="02020603050405020304" pitchFamily="18" charset="0"/>
              <a:ea typeface="標楷體" panose="03000509000000000000" pitchFamily="65" charset="-120"/>
              <a:cs typeface="Times New Roman" pitchFamily="18" charset="0"/>
            </a:rPr>
            <a:t>第一次檢視</a:t>
          </a:r>
          <a:r>
            <a:rPr lang="zh-TW" altLang="en-US" sz="2500" b="0" kern="1200" smtClean="0">
              <a:latin typeface="Times New Roman" panose="02020603050405020304" pitchFamily="18" charset="0"/>
              <a:ea typeface="標楷體" panose="03000509000000000000" pitchFamily="65" charset="-120"/>
              <a:cs typeface="Times New Roman" pitchFamily="18" charset="0"/>
            </a:rPr>
            <a:t>及填報</a:t>
          </a:r>
          <a:endParaRPr lang="en-US" altLang="zh-TW" sz="2500" b="0" kern="1200" smtClean="0">
            <a:latin typeface="Times New Roman" panose="02020603050405020304" pitchFamily="18" charset="0"/>
            <a:ea typeface="標楷體" panose="03000509000000000000" pitchFamily="65" charset="-120"/>
            <a:cs typeface="Times New Roman" pitchFamily="18" charset="0"/>
          </a:endParaRPr>
        </a:p>
        <a:p>
          <a:pPr lvl="0" algn="l" defTabSz="889000">
            <a:lnSpc>
              <a:spcPct val="100000"/>
            </a:lnSpc>
            <a:spcBef>
              <a:spcPct val="0"/>
            </a:spcBef>
            <a:spcAft>
              <a:spcPts val="0"/>
            </a:spcAft>
            <a:tabLst/>
          </a:pPr>
          <a:r>
            <a:rPr lang="en-US" altLang="zh-TW" sz="2500" b="0" kern="1200" baseline="0" smtClean="0">
              <a:latin typeface="Times New Roman" panose="02020603050405020304" pitchFamily="18" charset="0"/>
              <a:ea typeface="標楷體" panose="03000509000000000000" pitchFamily="65" charset="-120"/>
              <a:cs typeface="Times New Roman" pitchFamily="18" charset="0"/>
            </a:rPr>
            <a:t> </a:t>
          </a:r>
          <a:r>
            <a:rPr lang="en-US" altLang="zh-TW" sz="2500" kern="1200" baseline="0" smtClean="0">
              <a:latin typeface="Times New Roman" panose="02020603050405020304" pitchFamily="18" charset="0"/>
              <a:ea typeface="標楷體" panose="03000509000000000000" pitchFamily="65" charset="-120"/>
              <a:cs typeface="Times New Roman" pitchFamily="18" charset="0"/>
            </a:rPr>
            <a:t> </a:t>
          </a:r>
          <a:endParaRPr lang="zh-TW" altLang="en-US" sz="2500" kern="1200" baseline="0" dirty="0">
            <a:latin typeface="Times New Roman" panose="02020603050405020304" pitchFamily="18" charset="0"/>
            <a:ea typeface="標楷體" panose="03000509000000000000" pitchFamily="65" charset="-120"/>
            <a:cs typeface="Times New Roman" pitchFamily="18" charset="0"/>
          </a:endParaRPr>
        </a:p>
      </dsp:txBody>
      <dsp:txXfrm>
        <a:off x="42392" y="42392"/>
        <a:ext cx="6027827" cy="1362576"/>
      </dsp:txXfrm>
    </dsp:sp>
    <dsp:sp modelId="{FE2FB15F-5220-4D1C-ABFD-C410C5E1588D}">
      <dsp:nvSpPr>
        <dsp:cNvPr id="0" name=""/>
        <dsp:cNvSpPr/>
      </dsp:nvSpPr>
      <dsp:spPr>
        <a:xfrm>
          <a:off x="669674" y="1688587"/>
          <a:ext cx="7589643" cy="1447360"/>
        </a:xfrm>
        <a:prstGeom prst="roundRect">
          <a:avLst>
            <a:gd name="adj" fmla="val 10000"/>
          </a:avLst>
        </a:prstGeom>
        <a:gradFill rotWithShape="0">
          <a:gsLst>
            <a:gs pos="0">
              <a:schemeClr val="accent3">
                <a:hueOff val="0"/>
                <a:satOff val="0"/>
                <a:lumOff val="0"/>
                <a:alphaOff val="0"/>
                <a:tint val="62000"/>
                <a:satMod val="180000"/>
              </a:schemeClr>
            </a:gs>
            <a:gs pos="65000">
              <a:schemeClr val="accent3">
                <a:hueOff val="0"/>
                <a:satOff val="0"/>
                <a:lumOff val="0"/>
                <a:alphaOff val="0"/>
                <a:tint val="32000"/>
                <a:satMod val="250000"/>
              </a:schemeClr>
            </a:gs>
            <a:gs pos="100000">
              <a:schemeClr val="accent3">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100000"/>
            </a:lnSpc>
            <a:spcBef>
              <a:spcPct val="0"/>
            </a:spcBef>
            <a:spcAft>
              <a:spcPts val="0"/>
            </a:spcAft>
          </a:pPr>
          <a:r>
            <a:rPr lang="zh-TW" altLang="en-US" sz="2800" b="1" kern="1200" spc="0" baseline="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第二階段</a:t>
          </a:r>
          <a:r>
            <a:rPr lang="en-US" altLang="zh-TW" sz="2600" kern="1200" spc="0" baseline="0" smtClean="0">
              <a:latin typeface="Times New Roman" panose="02020603050405020304" pitchFamily="18" charset="0"/>
              <a:ea typeface="標楷體" panose="03000509000000000000" pitchFamily="65" charset="-120"/>
            </a:rPr>
            <a:t/>
          </a:r>
          <a:br>
            <a:rPr lang="en-US" altLang="zh-TW" sz="2600" kern="1200" spc="0" baseline="0" smtClean="0">
              <a:latin typeface="Times New Roman" panose="02020603050405020304" pitchFamily="18" charset="0"/>
              <a:ea typeface="標楷體" panose="03000509000000000000" pitchFamily="65" charset="-120"/>
            </a:rPr>
          </a:br>
          <a:r>
            <a:rPr lang="zh-TW" altLang="en-US" sz="2500" kern="1200" spc="0" baseline="0" smtClean="0">
              <a:latin typeface="Times New Roman" panose="02020603050405020304" pitchFamily="18" charset="0"/>
              <a:ea typeface="標楷體" panose="03000509000000000000" pitchFamily="65" charset="-120"/>
            </a:rPr>
            <a:t>資料</a:t>
          </a:r>
          <a:r>
            <a:rPr lang="zh-TW" altLang="en-US" sz="2500" kern="1200" baseline="0" smtClean="0">
              <a:latin typeface="Times New Roman" pitchFamily="18" charset="0"/>
              <a:ea typeface="標楷體" pitchFamily="65" charset="-120"/>
              <a:cs typeface="Times New Roman" pitchFamily="18" charset="0"/>
            </a:rPr>
            <a:t>審查、書面審查及</a:t>
          </a:r>
          <a:r>
            <a:rPr lang="zh-TW" sz="2500" kern="1200" smtClean="0"/>
            <a:t>實地訪視</a:t>
          </a:r>
          <a:r>
            <a:rPr lang="zh-TW" altLang="en-US" sz="2500" kern="1200" smtClean="0"/>
            <a:t>、</a:t>
          </a:r>
          <a:r>
            <a:rPr lang="en-US" altLang="zh-TW" sz="2500" kern="1200" smtClean="0"/>
            <a:t/>
          </a:r>
          <a:br>
            <a:rPr lang="en-US" altLang="zh-TW" sz="2500" kern="1200" smtClean="0"/>
          </a:br>
          <a:r>
            <a:rPr lang="zh-TW" sz="2500" u="none" kern="1200" smtClean="0"/>
            <a:t>各校上傳相關資料並</a:t>
          </a:r>
          <a:r>
            <a:rPr lang="zh-TW" sz="2500" kern="1200" smtClean="0"/>
            <a:t>回覆異動教師名單</a:t>
          </a:r>
          <a:endParaRPr lang="zh-TW" altLang="en-US" sz="2500" kern="1200" baseline="0" dirty="0"/>
        </a:p>
      </dsp:txBody>
      <dsp:txXfrm>
        <a:off x="712066" y="1730979"/>
        <a:ext cx="5894400" cy="1362576"/>
      </dsp:txXfrm>
    </dsp:sp>
    <dsp:sp modelId="{E76495B8-0FBD-431A-A662-443F2E9E87A9}">
      <dsp:nvSpPr>
        <dsp:cNvPr id="0" name=""/>
        <dsp:cNvSpPr/>
      </dsp:nvSpPr>
      <dsp:spPr>
        <a:xfrm>
          <a:off x="1339348" y="3377175"/>
          <a:ext cx="7589643" cy="1447360"/>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100000"/>
            </a:lnSpc>
            <a:spcBef>
              <a:spcPct val="0"/>
            </a:spcBef>
            <a:spcAft>
              <a:spcPts val="0"/>
            </a:spcAft>
          </a:pPr>
          <a:r>
            <a:rPr lang="zh-TW" altLang="en-US" sz="2800" b="1" kern="1200" spc="0" baseline="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第三階段</a:t>
          </a:r>
          <a:r>
            <a:rPr lang="en-US" altLang="zh-TW" sz="2200" kern="1200" spc="0" baseline="0" smtClean="0">
              <a:latin typeface="Times New Roman" panose="02020603050405020304" pitchFamily="18" charset="0"/>
              <a:ea typeface="標楷體" panose="03000509000000000000" pitchFamily="65" charset="-120"/>
            </a:rPr>
            <a:t/>
          </a:r>
          <a:br>
            <a:rPr lang="en-US" altLang="zh-TW" sz="2200" kern="1200" spc="0" baseline="0" smtClean="0">
              <a:latin typeface="Times New Roman" panose="02020603050405020304" pitchFamily="18" charset="0"/>
              <a:ea typeface="標楷體" panose="03000509000000000000" pitchFamily="65" charset="-120"/>
            </a:rPr>
          </a:br>
          <a:r>
            <a:rPr lang="zh-TW" altLang="en-US" sz="2500" kern="1200" baseline="0" smtClean="0">
              <a:latin typeface="Times New Roman" pitchFamily="18" charset="0"/>
              <a:ea typeface="標楷體" pitchFamily="65" charset="-120"/>
              <a:cs typeface="Times New Roman" pitchFamily="18" charset="0"/>
            </a:rPr>
            <a:t>第二次檢視、</a:t>
          </a:r>
          <a:r>
            <a:rPr lang="zh-TW" sz="2500" kern="1200" smtClean="0"/>
            <a:t>量化基本資料表報部</a:t>
          </a:r>
          <a:r>
            <a:rPr lang="zh-TW" altLang="en-US" sz="2500" kern="1200" smtClean="0"/>
            <a:t>、</a:t>
          </a:r>
          <a:r>
            <a:rPr lang="en-US" altLang="zh-TW" sz="2500" kern="1200" smtClean="0"/>
            <a:t/>
          </a:r>
          <a:br>
            <a:rPr lang="en-US" altLang="zh-TW" sz="2500" kern="1200" smtClean="0"/>
          </a:br>
          <a:r>
            <a:rPr lang="zh-TW" sz="2500" kern="1200" smtClean="0"/>
            <a:t>質化計畫書函送報部</a:t>
          </a:r>
          <a:endParaRPr lang="zh-TW" altLang="en-US" sz="2500" kern="1200" baseline="0" dirty="0"/>
        </a:p>
      </dsp:txBody>
      <dsp:txXfrm>
        <a:off x="1381740" y="3419567"/>
        <a:ext cx="5894400" cy="1362576"/>
      </dsp:txXfrm>
    </dsp:sp>
    <dsp:sp modelId="{6D363316-BB3B-44A4-95F7-4CF81221B0DB}">
      <dsp:nvSpPr>
        <dsp:cNvPr id="0" name=""/>
        <dsp:cNvSpPr/>
      </dsp:nvSpPr>
      <dsp:spPr>
        <a:xfrm>
          <a:off x="6648858" y="1097581"/>
          <a:ext cx="940784" cy="940784"/>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6860534" y="1097581"/>
        <a:ext cx="517432" cy="707940"/>
      </dsp:txXfrm>
    </dsp:sp>
    <dsp:sp modelId="{34655DEC-7293-49D0-8534-7F0613FAC73F}">
      <dsp:nvSpPr>
        <dsp:cNvPr id="0" name=""/>
        <dsp:cNvSpPr/>
      </dsp:nvSpPr>
      <dsp:spPr>
        <a:xfrm>
          <a:off x="7318533" y="2776520"/>
          <a:ext cx="940784" cy="940784"/>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7530209" y="2776520"/>
        <a:ext cx="517432" cy="70794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9" y="13"/>
            <a:ext cx="2950529" cy="496967"/>
          </a:xfrm>
          <a:prstGeom prst="rect">
            <a:avLst/>
          </a:prstGeom>
        </p:spPr>
        <p:txBody>
          <a:bodyPr vert="horz" lIns="91174" tIns="45590" rIns="91174" bIns="4559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55083" y="13"/>
            <a:ext cx="2950529" cy="496967"/>
          </a:xfrm>
          <a:prstGeom prst="rect">
            <a:avLst/>
          </a:prstGeom>
        </p:spPr>
        <p:txBody>
          <a:bodyPr vert="horz" lIns="91174" tIns="45590" rIns="91174" bIns="45590" rtlCol="0"/>
          <a:lstStyle>
            <a:lvl1pPr algn="r" fontAlgn="auto">
              <a:spcBef>
                <a:spcPts val="0"/>
              </a:spcBef>
              <a:spcAft>
                <a:spcPts val="0"/>
              </a:spcAft>
              <a:defRPr kumimoji="0" sz="1200">
                <a:latin typeface="+mn-lt"/>
                <a:ea typeface="+mn-ea"/>
              </a:defRPr>
            </a:lvl1pPr>
          </a:lstStyle>
          <a:p>
            <a:pPr>
              <a:defRPr/>
            </a:pPr>
            <a:fld id="{1A24BF0A-30A0-47EA-97ED-B96C888A5265}" type="datetimeFigureOut">
              <a:rPr lang="zh-TW" altLang="en-US"/>
              <a:pPr>
                <a:defRPr/>
              </a:pPr>
              <a:t>2016/10/18</a:t>
            </a:fld>
            <a:endParaRPr lang="zh-TW" altLang="en-US"/>
          </a:p>
        </p:txBody>
      </p:sp>
      <p:sp>
        <p:nvSpPr>
          <p:cNvPr id="4" name="頁尾版面配置區 3"/>
          <p:cNvSpPr>
            <a:spLocks noGrp="1"/>
          </p:cNvSpPr>
          <p:nvPr>
            <p:ph type="ftr" sz="quarter" idx="2"/>
          </p:nvPr>
        </p:nvSpPr>
        <p:spPr>
          <a:xfrm>
            <a:off x="9" y="9440787"/>
            <a:ext cx="2950529" cy="496967"/>
          </a:xfrm>
          <a:prstGeom prst="rect">
            <a:avLst/>
          </a:prstGeom>
        </p:spPr>
        <p:txBody>
          <a:bodyPr vert="horz" lIns="91174" tIns="45590" rIns="91174" bIns="4559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55083" y="9440787"/>
            <a:ext cx="2950529" cy="496967"/>
          </a:xfrm>
          <a:prstGeom prst="rect">
            <a:avLst/>
          </a:prstGeom>
        </p:spPr>
        <p:txBody>
          <a:bodyPr vert="horz" lIns="91174" tIns="45590" rIns="91174" bIns="45590" rtlCol="0" anchor="b"/>
          <a:lstStyle>
            <a:lvl1pPr algn="r" fontAlgn="auto">
              <a:spcBef>
                <a:spcPts val="0"/>
              </a:spcBef>
              <a:spcAft>
                <a:spcPts val="0"/>
              </a:spcAft>
              <a:defRPr kumimoji="0" sz="1200">
                <a:latin typeface="+mn-lt"/>
                <a:ea typeface="+mn-ea"/>
              </a:defRPr>
            </a:lvl1pPr>
          </a:lstStyle>
          <a:p>
            <a:pPr>
              <a:defRPr/>
            </a:pPr>
            <a:fld id="{EB2FD659-5B99-4CC0-A08E-A8CE0D5F9CFD}" type="slidenum">
              <a:rPr lang="zh-TW" altLang="en-US"/>
              <a:pPr>
                <a:defRPr/>
              </a:pPr>
              <a:t>‹#›</a:t>
            </a:fld>
            <a:endParaRPr lang="zh-TW" altLang="en-US"/>
          </a:p>
        </p:txBody>
      </p:sp>
    </p:spTree>
    <p:extLst>
      <p:ext uri="{BB962C8B-B14F-4D97-AF65-F5344CB8AC3E}">
        <p14:creationId xmlns:p14="http://schemas.microsoft.com/office/powerpoint/2010/main" val="19057516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9" y="13"/>
            <a:ext cx="2950529" cy="496967"/>
          </a:xfrm>
          <a:prstGeom prst="rect">
            <a:avLst/>
          </a:prstGeom>
        </p:spPr>
        <p:txBody>
          <a:bodyPr vert="horz" lIns="91174" tIns="45590" rIns="91174" bIns="4559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5083" y="13"/>
            <a:ext cx="2950529" cy="496967"/>
          </a:xfrm>
          <a:prstGeom prst="rect">
            <a:avLst/>
          </a:prstGeom>
        </p:spPr>
        <p:txBody>
          <a:bodyPr vert="horz" lIns="91174" tIns="45590" rIns="91174" bIns="45590" rtlCol="0"/>
          <a:lstStyle>
            <a:lvl1pPr algn="r" fontAlgn="auto">
              <a:spcBef>
                <a:spcPts val="0"/>
              </a:spcBef>
              <a:spcAft>
                <a:spcPts val="0"/>
              </a:spcAft>
              <a:defRPr kumimoji="0" sz="1200">
                <a:latin typeface="+mn-lt"/>
                <a:ea typeface="+mn-ea"/>
              </a:defRPr>
            </a:lvl1pPr>
          </a:lstStyle>
          <a:p>
            <a:pPr>
              <a:defRPr/>
            </a:pPr>
            <a:fld id="{A0691A21-26ED-4C32-B2DD-6292F692F46B}" type="datetimeFigureOut">
              <a:rPr lang="zh-TW" altLang="en-US"/>
              <a:pPr>
                <a:defRPr/>
              </a:pPr>
              <a:t>2016/10/18</a:t>
            </a:fld>
            <a:endParaRPr lang="zh-TW" altLang="en-US"/>
          </a:p>
        </p:txBody>
      </p:sp>
      <p:sp>
        <p:nvSpPr>
          <p:cNvPr id="4" name="投影片圖像版面配置區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174" tIns="45590" rIns="91174" bIns="45590" rtlCol="0" anchor="ctr"/>
          <a:lstStyle/>
          <a:p>
            <a:pPr lvl="0"/>
            <a:endParaRPr lang="zh-TW" altLang="en-US" noProof="0"/>
          </a:p>
        </p:txBody>
      </p:sp>
      <p:sp>
        <p:nvSpPr>
          <p:cNvPr id="5" name="備忘稿版面配置區 4"/>
          <p:cNvSpPr>
            <a:spLocks noGrp="1"/>
          </p:cNvSpPr>
          <p:nvPr>
            <p:ph type="body" sz="quarter" idx="3"/>
          </p:nvPr>
        </p:nvSpPr>
        <p:spPr>
          <a:xfrm>
            <a:off x="681999" y="4721992"/>
            <a:ext cx="5444806" cy="4471104"/>
          </a:xfrm>
          <a:prstGeom prst="rect">
            <a:avLst/>
          </a:prstGeom>
        </p:spPr>
        <p:txBody>
          <a:bodyPr vert="horz" lIns="91174" tIns="45590" rIns="91174" bIns="4559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9" y="9440787"/>
            <a:ext cx="2950529" cy="496967"/>
          </a:xfrm>
          <a:prstGeom prst="rect">
            <a:avLst/>
          </a:prstGeom>
        </p:spPr>
        <p:txBody>
          <a:bodyPr vert="horz" lIns="91174" tIns="45590" rIns="91174" bIns="4559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5083" y="9440787"/>
            <a:ext cx="2950529" cy="496967"/>
          </a:xfrm>
          <a:prstGeom prst="rect">
            <a:avLst/>
          </a:prstGeom>
        </p:spPr>
        <p:txBody>
          <a:bodyPr vert="horz" lIns="91174" tIns="45590" rIns="91174" bIns="45590" rtlCol="0" anchor="b"/>
          <a:lstStyle>
            <a:lvl1pPr algn="r" fontAlgn="auto">
              <a:spcBef>
                <a:spcPts val="0"/>
              </a:spcBef>
              <a:spcAft>
                <a:spcPts val="0"/>
              </a:spcAft>
              <a:defRPr kumimoji="0" sz="1200">
                <a:latin typeface="+mn-lt"/>
                <a:ea typeface="+mn-ea"/>
              </a:defRPr>
            </a:lvl1pPr>
          </a:lstStyle>
          <a:p>
            <a:pPr>
              <a:defRPr/>
            </a:pPr>
            <a:fld id="{54D525EF-C22B-40CD-B6DA-41F0D3AD9534}" type="slidenum">
              <a:rPr lang="zh-TW" altLang="en-US"/>
              <a:pPr>
                <a:defRPr/>
              </a:pPr>
              <a:t>‹#›</a:t>
            </a:fld>
            <a:endParaRPr lang="zh-TW" altLang="en-US"/>
          </a:p>
        </p:txBody>
      </p:sp>
    </p:spTree>
    <p:extLst>
      <p:ext uri="{BB962C8B-B14F-4D97-AF65-F5344CB8AC3E}">
        <p14:creationId xmlns:p14="http://schemas.microsoft.com/office/powerpoint/2010/main" val="112997824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05194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77300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4D525EF-C22B-40CD-B6DA-41F0D3AD9534}" type="slidenum">
              <a:rPr lang="zh-TW" altLang="en-US" smtClean="0"/>
              <a:pPr>
                <a:defRPr/>
              </a:pPr>
              <a:t>2</a:t>
            </a:fld>
            <a:endParaRPr lang="zh-TW" altLang="en-US"/>
          </a:p>
        </p:txBody>
      </p:sp>
    </p:spTree>
    <p:extLst>
      <p:ext uri="{BB962C8B-B14F-4D97-AF65-F5344CB8AC3E}">
        <p14:creationId xmlns:p14="http://schemas.microsoft.com/office/powerpoint/2010/main" val="692338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956319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1644435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244373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1166895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842012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5" name="手繪多邊形 4"/>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3">
              <a:lumMod val="75000"/>
              <a:alpha val="40000"/>
            </a:schemeClr>
          </a:solidFill>
          <a:ln w="9525" cap="flat" cmpd="sng" algn="ctr">
            <a:noFill/>
            <a:prstDash val="solid"/>
            <a:round/>
            <a:headEnd type="none" w="med" len="med"/>
            <a:tailEnd type="none" w="med" len="med"/>
          </a:ln>
          <a:effectLst/>
        </p:spPr>
        <p:txBody>
          <a:bodyPr/>
          <a:lstStyle/>
          <a:p>
            <a:pPr>
              <a:defRPr/>
            </a:pPr>
            <a:endParaRPr kumimoji="0" lang="en-US"/>
          </a:p>
        </p:txBody>
      </p:sp>
      <p:sp>
        <p:nvSpPr>
          <p:cNvPr id="6" name="手繪多邊形 16"/>
          <p:cNvSpPr>
            <a:spLocks/>
          </p:cNvSpPr>
          <p:nvPr/>
        </p:nvSpPr>
        <p:spPr bwMode="auto">
          <a:xfrm>
            <a:off x="34925" y="5237163"/>
            <a:ext cx="9109075" cy="788987"/>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92D05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TW" altLang="en-US"/>
          </a:p>
        </p:txBody>
      </p:sp>
      <p:sp>
        <p:nvSpPr>
          <p:cNvPr id="7" name="手繪多邊形 6"/>
          <p:cNvSpPr>
            <a:spLocks/>
          </p:cNvSpPr>
          <p:nvPr/>
        </p:nvSpPr>
        <p:spPr bwMode="auto">
          <a:xfrm>
            <a:off x="0" y="4997671"/>
            <a:ext cx="9144000" cy="186411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accent6">
              <a:lumMod val="20000"/>
              <a:lumOff val="8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8" name="直線接點 7"/>
          <p:cNvCxnSpPr/>
          <p:nvPr/>
        </p:nvCxnSpPr>
        <p:spPr>
          <a:xfrm>
            <a:off x="-3765" y="4997671"/>
            <a:ext cx="9147765" cy="790302"/>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TW" altLang="en-US" smtClean="0"/>
              <a:t>按一下以編輯母片標題樣式</a:t>
            </a:r>
            <a:endParaRPr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smtClean="0"/>
              <a:t>按一下以編輯母片副標題樣式</a:t>
            </a:r>
            <a:endParaRPr lang="en-US"/>
          </a:p>
        </p:txBody>
      </p:sp>
      <p:sp>
        <p:nvSpPr>
          <p:cNvPr id="12" name="投影片編號版面配置區 26"/>
          <p:cNvSpPr>
            <a:spLocks noGrp="1"/>
          </p:cNvSpPr>
          <p:nvPr>
            <p:ph type="sldNum" sz="quarter" idx="12"/>
          </p:nvPr>
        </p:nvSpPr>
        <p:spPr/>
        <p:txBody>
          <a:bodyPr/>
          <a:lstStyle>
            <a:lvl1pPr>
              <a:defRPr sz="1800" b="1" smtClean="0">
                <a:solidFill>
                  <a:srgbClr val="FFFFFF"/>
                </a:solidFill>
              </a:defRPr>
            </a:lvl1pPr>
            <a:extLst/>
          </a:lstStyle>
          <a:p>
            <a:pPr>
              <a:defRPr/>
            </a:pPr>
            <a:fld id="{F6EFAE6F-6F3B-4368-A9FD-3CE5C2AD258C}" type="slidenum">
              <a:rPr lang="zh-TW" altLang="en-US" smtClean="0"/>
              <a:pPr>
                <a:defRPr/>
              </a:pPr>
              <a:t>‹#›</a:t>
            </a:fld>
            <a:endParaRPr lang="zh-TW" altLang="en-US" dirty="0"/>
          </a:p>
        </p:txBody>
      </p:sp>
    </p:spTree>
    <p:extLst>
      <p:ext uri="{BB962C8B-B14F-4D97-AF65-F5344CB8AC3E}">
        <p14:creationId xmlns:p14="http://schemas.microsoft.com/office/powerpoint/2010/main" val="3853737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1481329"/>
            <a:ext cx="8229600" cy="4386071"/>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投影片編號版面配置區 17"/>
          <p:cNvSpPr>
            <a:spLocks noGrp="1"/>
          </p:cNvSpPr>
          <p:nvPr>
            <p:ph type="sldNum" sz="quarter" idx="12"/>
          </p:nvPr>
        </p:nvSpPr>
        <p:spPr/>
        <p:txBody>
          <a:bodyPr/>
          <a:lstStyle>
            <a:lvl1pPr>
              <a:defRPr/>
            </a:lvl1pPr>
          </a:lstStyle>
          <a:p>
            <a:pPr>
              <a:defRPr/>
            </a:pPr>
            <a:fld id="{62CD1D15-BD06-4922-A13C-6A688DBCA86F}" type="slidenum">
              <a:rPr lang="zh-TW" altLang="en-US"/>
              <a:pPr>
                <a:defRPr/>
              </a:pPr>
              <a:t>‹#›</a:t>
            </a:fld>
            <a:endParaRPr lang="zh-TW" altLang="en-US" dirty="0"/>
          </a:p>
        </p:txBody>
      </p:sp>
    </p:spTree>
    <p:extLst>
      <p:ext uri="{BB962C8B-B14F-4D97-AF65-F5344CB8AC3E}">
        <p14:creationId xmlns:p14="http://schemas.microsoft.com/office/powerpoint/2010/main" val="84347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41"/>
            <a:ext cx="6324600" cy="559276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投影片編號版面配置區 17"/>
          <p:cNvSpPr>
            <a:spLocks noGrp="1"/>
          </p:cNvSpPr>
          <p:nvPr>
            <p:ph type="sldNum" sz="quarter" idx="12"/>
          </p:nvPr>
        </p:nvSpPr>
        <p:spPr/>
        <p:txBody>
          <a:bodyPr/>
          <a:lstStyle>
            <a:lvl1pPr>
              <a:defRPr/>
            </a:lvl1pPr>
          </a:lstStyle>
          <a:p>
            <a:pPr>
              <a:defRPr/>
            </a:pPr>
            <a:fld id="{A9BB7B20-D8DE-47F8-A59B-FA8D06CC8887}" type="slidenum">
              <a:rPr lang="zh-TW" altLang="en-US"/>
              <a:pPr>
                <a:defRPr/>
              </a:pPr>
              <a:t>‹#›</a:t>
            </a:fld>
            <a:endParaRPr lang="zh-TW" altLang="en-US" dirty="0"/>
          </a:p>
        </p:txBody>
      </p:sp>
    </p:spTree>
    <p:extLst>
      <p:ext uri="{BB962C8B-B14F-4D97-AF65-F5344CB8AC3E}">
        <p14:creationId xmlns:p14="http://schemas.microsoft.com/office/powerpoint/2010/main" val="3417828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434800" cy="1143000"/>
          </a:xfrm>
        </p:spPr>
        <p:txBody>
          <a:bodyPr/>
          <a:lstStyle/>
          <a:p>
            <a:r>
              <a:rPr lang="zh-TW" altLang="en-US" smtClean="0"/>
              <a:t>按一下以編輯母片標題樣式</a:t>
            </a:r>
            <a:endParaRPr lang="zh-TW" altLang="en-US" dirty="0"/>
          </a:p>
        </p:txBody>
      </p:sp>
      <p:sp>
        <p:nvSpPr>
          <p:cNvPr id="3" name="內容版面配置區 2"/>
          <p:cNvSpPr>
            <a:spLocks noGrp="1"/>
          </p:cNvSpPr>
          <p:nvPr>
            <p:ph idx="1"/>
          </p:nvPr>
        </p:nvSpPr>
        <p:spPr>
          <a:xfrm>
            <a:off x="825434" y="1604973"/>
            <a:ext cx="8064000" cy="4525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6" name="投影片編號版面配置區 17"/>
          <p:cNvSpPr>
            <a:spLocks noGrp="1"/>
          </p:cNvSpPr>
          <p:nvPr>
            <p:ph type="sldNum" sz="quarter" idx="12"/>
          </p:nvPr>
        </p:nvSpPr>
        <p:spPr/>
        <p:txBody>
          <a:bodyPr/>
          <a:lstStyle>
            <a:lvl1pPr>
              <a:defRPr/>
            </a:lvl1pPr>
          </a:lstStyle>
          <a:p>
            <a:pPr>
              <a:defRPr/>
            </a:pPr>
            <a:fld id="{4E357341-EF11-4E50-881D-9A422F45A5DE}" type="slidenum">
              <a:rPr lang="zh-TW" altLang="en-US"/>
              <a:pPr>
                <a:defRPr/>
              </a:pPr>
              <a:t>‹#›</a:t>
            </a:fld>
            <a:endParaRPr lang="zh-TW" altLang="en-US" dirty="0"/>
          </a:p>
        </p:txBody>
      </p:sp>
    </p:spTree>
    <p:extLst>
      <p:ext uri="{BB962C8B-B14F-4D97-AF65-F5344CB8AC3E}">
        <p14:creationId xmlns:p14="http://schemas.microsoft.com/office/powerpoint/2010/main" val="401677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7" name="標題 6"/>
          <p:cNvSpPr>
            <a:spLocks noGrp="1"/>
          </p:cNvSpPr>
          <p:nvPr>
            <p:ph type="title"/>
          </p:nvPr>
        </p:nvSpPr>
        <p:spPr/>
        <p:txBody>
          <a:bodyPr rtlCol="0"/>
          <a:lstStyle/>
          <a:p>
            <a:r>
              <a:rPr lang="zh-TW" altLang="en-US" smtClean="0"/>
              <a:t>按一下以編輯母片標題樣式</a:t>
            </a:r>
            <a:endParaRPr lang="en-US"/>
          </a:p>
        </p:txBody>
      </p:sp>
      <p:sp>
        <p:nvSpPr>
          <p:cNvPr id="6" name="投影片編號版面配置區 5"/>
          <p:cNvSpPr>
            <a:spLocks noGrp="1"/>
          </p:cNvSpPr>
          <p:nvPr>
            <p:ph type="sldNum" sz="quarter" idx="12"/>
          </p:nvPr>
        </p:nvSpPr>
        <p:spPr/>
        <p:txBody>
          <a:bodyPr/>
          <a:lstStyle>
            <a:lvl1pPr>
              <a:defRPr/>
            </a:lvl1pPr>
            <a:extLst/>
          </a:lstStyle>
          <a:p>
            <a:pPr>
              <a:defRPr/>
            </a:pPr>
            <a:fld id="{6975FDAD-E819-49D2-9685-561ABCE29D99}" type="slidenum">
              <a:rPr lang="zh-TW" altLang="en-US"/>
              <a:pPr>
                <a:defRPr/>
              </a:pPr>
              <a:t>‹#›</a:t>
            </a:fld>
            <a:endParaRPr lang="zh-TW" altLang="en-US" dirty="0"/>
          </a:p>
        </p:txBody>
      </p:sp>
    </p:spTree>
    <p:extLst>
      <p:ext uri="{BB962C8B-B14F-4D97-AF65-F5344CB8AC3E}">
        <p14:creationId xmlns:p14="http://schemas.microsoft.com/office/powerpoint/2010/main" val="22582274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1">
        <a:schemeClr val="bg1"/>
      </p:bgRef>
    </p:bg>
    <p:spTree>
      <p:nvGrpSpPr>
        <p:cNvPr id="1" name=""/>
        <p:cNvGrpSpPr/>
        <p:nvPr/>
      </p:nvGrpSpPr>
      <p:grpSpPr>
        <a:xfrm>
          <a:off x="0" y="0"/>
          <a:ext cx="0" cy="0"/>
          <a:chOff x="0" y="0"/>
          <a:chExt cx="0" cy="0"/>
        </a:xfrm>
      </p:grpSpPr>
      <p:sp>
        <p:nvSpPr>
          <p:cNvPr id="4" name="＞形箭號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p>
        </p:txBody>
      </p:sp>
      <p:sp>
        <p:nvSpPr>
          <p:cNvPr id="5" name="＞形箭號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p>
        </p:txBody>
      </p:sp>
      <p:sp>
        <p:nvSpPr>
          <p:cNvPr id="2" name="標題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TW" altLang="en-US" smtClean="0"/>
              <a:t>按一下以編輯母片文字樣式</a:t>
            </a:r>
          </a:p>
        </p:txBody>
      </p:sp>
      <p:sp>
        <p:nvSpPr>
          <p:cNvPr id="8" name="投影片編號版面配置區 5"/>
          <p:cNvSpPr>
            <a:spLocks noGrp="1"/>
          </p:cNvSpPr>
          <p:nvPr>
            <p:ph type="sldNum" sz="quarter" idx="12"/>
          </p:nvPr>
        </p:nvSpPr>
        <p:spPr/>
        <p:txBody>
          <a:bodyPr/>
          <a:lstStyle>
            <a:lvl1pPr>
              <a:defRPr/>
            </a:lvl1pPr>
            <a:extLst/>
          </a:lstStyle>
          <a:p>
            <a:pPr>
              <a:defRPr/>
            </a:pPr>
            <a:fld id="{8C7F9FB0-AAD0-4D31-AD19-F9FA29169BF7}" type="slidenum">
              <a:rPr lang="zh-TW" altLang="en-US"/>
              <a:pPr>
                <a:defRPr/>
              </a:pPr>
              <a:t>‹#›</a:t>
            </a:fld>
            <a:endParaRPr lang="zh-TW" altLang="en-US" dirty="0"/>
          </a:p>
        </p:txBody>
      </p:sp>
    </p:spTree>
    <p:extLst>
      <p:ext uri="{BB962C8B-B14F-4D97-AF65-F5344CB8AC3E}">
        <p14:creationId xmlns:p14="http://schemas.microsoft.com/office/powerpoint/2010/main" val="4005255252"/>
      </p:ext>
    </p:extLst>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標題 7"/>
          <p:cNvSpPr>
            <a:spLocks noGrp="1"/>
          </p:cNvSpPr>
          <p:nvPr>
            <p:ph type="title"/>
          </p:nvPr>
        </p:nvSpPr>
        <p:spPr/>
        <p:txBody>
          <a:bodyPr rtlCol="0"/>
          <a:lstStyle/>
          <a:p>
            <a:r>
              <a:rPr lang="zh-TW" altLang="en-US" smtClean="0"/>
              <a:t>按一下以編輯母片標題樣式</a:t>
            </a:r>
            <a:endParaRPr lang="en-US"/>
          </a:p>
        </p:txBody>
      </p:sp>
      <p:sp>
        <p:nvSpPr>
          <p:cNvPr id="7" name="投影片編號版面配置區 6"/>
          <p:cNvSpPr>
            <a:spLocks noGrp="1"/>
          </p:cNvSpPr>
          <p:nvPr>
            <p:ph type="sldNum" sz="quarter" idx="12"/>
          </p:nvPr>
        </p:nvSpPr>
        <p:spPr/>
        <p:txBody>
          <a:bodyPr/>
          <a:lstStyle>
            <a:lvl1pPr>
              <a:defRPr/>
            </a:lvl1pPr>
            <a:extLst/>
          </a:lstStyle>
          <a:p>
            <a:pPr>
              <a:defRPr/>
            </a:pPr>
            <a:fld id="{33B62454-00DD-4CCB-BE1F-CC5B31E0001C}" type="slidenum">
              <a:rPr lang="zh-TW" altLang="en-US"/>
              <a:pPr>
                <a:defRPr/>
              </a:pPr>
              <a:t>‹#›</a:t>
            </a:fld>
            <a:endParaRPr lang="zh-TW" altLang="en-US" dirty="0"/>
          </a:p>
        </p:txBody>
      </p:sp>
    </p:spTree>
    <p:extLst>
      <p:ext uri="{BB962C8B-B14F-4D97-AF65-F5344CB8AC3E}">
        <p14:creationId xmlns:p14="http://schemas.microsoft.com/office/powerpoint/2010/main" val="274195473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lstStyle>
            <a:lvl1pPr>
              <a:defRPr/>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9" name="投影片編號版面配置區 8"/>
          <p:cNvSpPr>
            <a:spLocks noGrp="1"/>
          </p:cNvSpPr>
          <p:nvPr>
            <p:ph type="sldNum" sz="quarter" idx="12"/>
          </p:nvPr>
        </p:nvSpPr>
        <p:spPr/>
        <p:txBody>
          <a:bodyPr/>
          <a:lstStyle>
            <a:lvl1pPr>
              <a:defRPr/>
            </a:lvl1pPr>
            <a:extLst/>
          </a:lstStyle>
          <a:p>
            <a:pPr>
              <a:defRPr/>
            </a:pPr>
            <a:fld id="{27F1C33A-E492-4097-A378-D305510F89C5}" type="slidenum">
              <a:rPr lang="zh-TW" altLang="en-US"/>
              <a:pPr>
                <a:defRPr/>
              </a:pPr>
              <a:t>‹#›</a:t>
            </a:fld>
            <a:endParaRPr lang="zh-TW" altLang="en-US" dirty="0"/>
          </a:p>
        </p:txBody>
      </p:sp>
    </p:spTree>
    <p:extLst>
      <p:ext uri="{BB962C8B-B14F-4D97-AF65-F5344CB8AC3E}">
        <p14:creationId xmlns:p14="http://schemas.microsoft.com/office/powerpoint/2010/main" val="305384484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1">
        <a:schemeClr val="bg1"/>
      </p:bgRef>
    </p:bg>
    <p:spTree>
      <p:nvGrpSpPr>
        <p:cNvPr id="1" name=""/>
        <p:cNvGrpSpPr/>
        <p:nvPr/>
      </p:nvGrpSpPr>
      <p:grpSpPr>
        <a:xfrm>
          <a:off x="0" y="0"/>
          <a:ext cx="0" cy="0"/>
          <a:chOff x="0" y="0"/>
          <a:chExt cx="0" cy="0"/>
        </a:xfrm>
      </p:grpSpPr>
      <p:sp>
        <p:nvSpPr>
          <p:cNvPr id="6" name="標題 5"/>
          <p:cNvSpPr>
            <a:spLocks noGrp="1"/>
          </p:cNvSpPr>
          <p:nvPr>
            <p:ph type="title"/>
          </p:nvPr>
        </p:nvSpPr>
        <p:spPr/>
        <p:txBody>
          <a:bodyPr rtlCol="0"/>
          <a:lstStyle/>
          <a:p>
            <a:r>
              <a:rPr lang="zh-TW" altLang="en-US" smtClean="0"/>
              <a:t>按一下以編輯母片標題樣式</a:t>
            </a:r>
            <a:endParaRPr lang="en-US"/>
          </a:p>
        </p:txBody>
      </p:sp>
      <p:sp>
        <p:nvSpPr>
          <p:cNvPr id="5" name="投影片編號版面配置區 4"/>
          <p:cNvSpPr>
            <a:spLocks noGrp="1"/>
          </p:cNvSpPr>
          <p:nvPr>
            <p:ph type="sldNum" sz="quarter" idx="12"/>
          </p:nvPr>
        </p:nvSpPr>
        <p:spPr/>
        <p:txBody>
          <a:bodyPr/>
          <a:lstStyle>
            <a:lvl1pPr>
              <a:defRPr/>
            </a:lvl1pPr>
            <a:extLst/>
          </a:lstStyle>
          <a:p>
            <a:pPr>
              <a:defRPr/>
            </a:pPr>
            <a:fld id="{5674B6F9-653C-4F8E-97B4-44D62EE971C1}" type="slidenum">
              <a:rPr lang="zh-TW" altLang="en-US"/>
              <a:pPr>
                <a:defRPr/>
              </a:pPr>
              <a:t>‹#›</a:t>
            </a:fld>
            <a:endParaRPr lang="zh-TW" altLang="en-US" dirty="0"/>
          </a:p>
        </p:txBody>
      </p:sp>
    </p:spTree>
    <p:extLst>
      <p:ext uri="{BB962C8B-B14F-4D97-AF65-F5344CB8AC3E}">
        <p14:creationId xmlns:p14="http://schemas.microsoft.com/office/powerpoint/2010/main" val="402908533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投影片編號版面配置區 17"/>
          <p:cNvSpPr>
            <a:spLocks noGrp="1"/>
          </p:cNvSpPr>
          <p:nvPr>
            <p:ph type="sldNum" sz="quarter" idx="12"/>
          </p:nvPr>
        </p:nvSpPr>
        <p:spPr/>
        <p:txBody>
          <a:bodyPr/>
          <a:lstStyle>
            <a:lvl1pPr>
              <a:defRPr/>
            </a:lvl1pPr>
          </a:lstStyle>
          <a:p>
            <a:pPr>
              <a:defRPr/>
            </a:pPr>
            <a:fld id="{F4970F9F-7F2C-4DCC-95C2-2A44EAFC26D8}" type="slidenum">
              <a:rPr lang="zh-TW" altLang="en-US"/>
              <a:pPr>
                <a:defRPr/>
              </a:pPr>
              <a:t>‹#›</a:t>
            </a:fld>
            <a:endParaRPr lang="zh-TW" altLang="en-US" dirty="0"/>
          </a:p>
        </p:txBody>
      </p:sp>
    </p:spTree>
    <p:extLst>
      <p:ext uri="{BB962C8B-B14F-4D97-AF65-F5344CB8AC3E}">
        <p14:creationId xmlns:p14="http://schemas.microsoft.com/office/powerpoint/2010/main" val="392279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投影片編號版面配置區 6"/>
          <p:cNvSpPr>
            <a:spLocks noGrp="1"/>
          </p:cNvSpPr>
          <p:nvPr>
            <p:ph type="sldNum" sz="quarter" idx="12"/>
          </p:nvPr>
        </p:nvSpPr>
        <p:spPr/>
        <p:txBody>
          <a:bodyPr/>
          <a:lstStyle>
            <a:lvl1pPr>
              <a:defRPr/>
            </a:lvl1pPr>
            <a:extLst/>
          </a:lstStyle>
          <a:p>
            <a:pPr>
              <a:defRPr/>
            </a:pPr>
            <a:fld id="{11D3B10D-9611-4A27-9A29-00560C77B59B}" type="slidenum">
              <a:rPr lang="zh-TW" altLang="en-US"/>
              <a:pPr>
                <a:defRPr/>
              </a:pPr>
              <a:t>‹#›</a:t>
            </a:fld>
            <a:endParaRPr lang="zh-TW" altLang="en-US" dirty="0"/>
          </a:p>
        </p:txBody>
      </p:sp>
    </p:spTree>
    <p:extLst>
      <p:ext uri="{BB962C8B-B14F-4D97-AF65-F5344CB8AC3E}">
        <p14:creationId xmlns:p14="http://schemas.microsoft.com/office/powerpoint/2010/main" val="358926657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1"/>
      </p:bgRef>
    </p:bg>
    <p:spTree>
      <p:nvGrpSpPr>
        <p:cNvPr id="1" name=""/>
        <p:cNvGrpSpPr/>
        <p:nvPr/>
      </p:nvGrpSpPr>
      <p:grpSpPr>
        <a:xfrm>
          <a:off x="0" y="0"/>
          <a:ext cx="0" cy="0"/>
          <a:chOff x="0" y="0"/>
          <a:chExt cx="0" cy="0"/>
        </a:xfrm>
      </p:grpSpPr>
      <p:sp>
        <p:nvSpPr>
          <p:cNvPr id="5" name="手繪多邊形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kumimoji="0" lang="en-US"/>
          </a:p>
        </p:txBody>
      </p:sp>
      <p:sp>
        <p:nvSpPr>
          <p:cNvPr id="6" name="手繪多邊形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TW" altLang="en-US"/>
          </a:p>
        </p:txBody>
      </p:sp>
      <p:sp>
        <p:nvSpPr>
          <p:cNvPr id="7" name="直角三角形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cxnSp>
        <p:nvCxnSpPr>
          <p:cNvPr id="8" name="直線接點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形箭號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p>
        </p:txBody>
      </p:sp>
      <p:sp>
        <p:nvSpPr>
          <p:cNvPr id="10" name="＞形箭號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p>
        </p:txBody>
      </p:sp>
      <p:sp>
        <p:nvSpPr>
          <p:cNvPr id="4" name="文字版面配置區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TW" altLang="en-US" noProof="0" smtClean="0"/>
              <a:t>按一下圖示以新增圖片</a:t>
            </a:r>
            <a:endParaRPr lang="en-US" noProof="0" dirty="0"/>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TW" altLang="en-US" smtClean="0"/>
              <a:t>按一下以編輯母片標題樣式</a:t>
            </a:r>
            <a:endParaRPr lang="en-US"/>
          </a:p>
        </p:txBody>
      </p:sp>
      <p:sp>
        <p:nvSpPr>
          <p:cNvPr id="13" name="投影片編號版面配置區 6"/>
          <p:cNvSpPr>
            <a:spLocks noGrp="1"/>
          </p:cNvSpPr>
          <p:nvPr>
            <p:ph type="sldNum" sz="quarter" idx="12"/>
          </p:nvPr>
        </p:nvSpPr>
        <p:spPr/>
        <p:txBody>
          <a:bodyPr/>
          <a:lstStyle>
            <a:lvl1pPr>
              <a:defRPr smtClean="0">
                <a:solidFill>
                  <a:schemeClr val="tx1"/>
                </a:solidFill>
              </a:defRPr>
            </a:lvl1pPr>
            <a:extLst/>
          </a:lstStyle>
          <a:p>
            <a:pPr>
              <a:defRPr/>
            </a:pPr>
            <a:fld id="{BC0778DC-4D09-42F0-83B9-9252795FDC20}" type="slidenum">
              <a:rPr lang="zh-TW" altLang="en-US"/>
              <a:pPr>
                <a:defRPr/>
              </a:pPr>
              <a:t>‹#›</a:t>
            </a:fld>
            <a:endParaRPr lang="zh-TW" altLang="en-US" dirty="0"/>
          </a:p>
        </p:txBody>
      </p:sp>
    </p:spTree>
    <p:extLst>
      <p:ext uri="{BB962C8B-B14F-4D97-AF65-F5344CB8AC3E}">
        <p14:creationId xmlns:p14="http://schemas.microsoft.com/office/powerpoint/2010/main" val="128373579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kumimoji="0" lang="en-US"/>
          </a:p>
        </p:txBody>
      </p:sp>
      <p:sp>
        <p:nvSpPr>
          <p:cNvPr id="12" name="手繪多邊形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accent6">
              <a:lumMod val="60000"/>
              <a:lumOff val="40000"/>
            </a:schemeClr>
          </a:solidFill>
          <a:ln w="9525" cap="flat" cmpd="sng" algn="ctr">
            <a:noFill/>
            <a:prstDash val="solid"/>
            <a:round/>
            <a:headEnd type="none" w="med" len="med"/>
            <a:tailEnd type="none" w="med" len="med"/>
          </a:ln>
          <a:effectLst/>
        </p:spPr>
        <p:txBody>
          <a:bodyPr/>
          <a:lstStyle/>
          <a:p>
            <a:pPr>
              <a:defRPr/>
            </a:pPr>
            <a:endParaRPr kumimoji="0" lang="en-US"/>
          </a:p>
        </p:txBody>
      </p:sp>
      <p:sp>
        <p:nvSpPr>
          <p:cNvPr id="14" name="直角三角形 13"/>
          <p:cNvSpPr>
            <a:spLocks/>
          </p:cNvSpPr>
          <p:nvPr/>
        </p:nvSpPr>
        <p:spPr bwMode="auto">
          <a:xfrm>
            <a:off x="-6350" y="5791200"/>
            <a:ext cx="3402013" cy="1081088"/>
          </a:xfrm>
          <a:prstGeom prst="rtTriangle">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kumimoji="0" 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zh-TW" altLang="en-US" dirty="0" smtClean="0"/>
              <a:t>按一下以編輯母片標題樣式</a:t>
            </a:r>
            <a:endParaRPr lang="en-US" dirty="0"/>
          </a:p>
        </p:txBody>
      </p:sp>
      <p:sp>
        <p:nvSpPr>
          <p:cNvPr id="1031" name="文字版面配置區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8" name="投影片編號版面配置區 17"/>
          <p:cNvSpPr>
            <a:spLocks noGrp="1"/>
          </p:cNvSpPr>
          <p:nvPr>
            <p:ph type="sldNum" sz="quarter" idx="4"/>
          </p:nvPr>
        </p:nvSpPr>
        <p:spPr>
          <a:xfrm>
            <a:off x="8460432" y="6408738"/>
            <a:ext cx="553393" cy="365125"/>
          </a:xfrm>
          <a:prstGeom prst="rect">
            <a:avLst/>
          </a:prstGeom>
        </p:spPr>
        <p:txBody>
          <a:bodyPr vert="horz" anchor="b"/>
          <a:lstStyle>
            <a:lvl1pPr algn="r" eaLnBrk="1" latinLnBrk="0" hangingPunct="1">
              <a:defRPr kumimoji="0" sz="1400" b="0" smtClean="0">
                <a:solidFill>
                  <a:schemeClr val="tx1"/>
                </a:solidFill>
              </a:defRPr>
            </a:lvl1pPr>
            <a:extLst/>
          </a:lstStyle>
          <a:p>
            <a:pPr>
              <a:defRPr/>
            </a:pPr>
            <a:fld id="{0B26F6E3-D80A-43A4-B75B-A827C892810A}" type="slidenum">
              <a:rPr lang="zh-TW" altLang="en-US" smtClean="0"/>
              <a:pPr>
                <a:defRPr/>
              </a:pPr>
              <a:t>‹#›</a:t>
            </a:fld>
            <a:endParaRPr lang="zh-TW" altLang="en-US" dirty="0"/>
          </a:p>
        </p:txBody>
      </p:sp>
    </p:spTree>
  </p:cSld>
  <p:clrMap bg1="lt1" tx1="dk1" bg2="lt2" tx2="dk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07" r:id="rId7"/>
    <p:sldLayoutId id="2147484317" r:id="rId8"/>
    <p:sldLayoutId id="2147484318" r:id="rId9"/>
    <p:sldLayoutId id="2147484308" r:id="rId10"/>
    <p:sldLayoutId id="2147484309" r:id="rId11"/>
    <p:sldLayoutId id="2147484310" r:id="rId12"/>
  </p:sldLayoutIdLst>
  <p:timing>
    <p:tnLst>
      <p:par>
        <p:cTn id="1" dur="indefinite" restart="never" nodeType="tmRoot"/>
      </p:par>
    </p:tnLst>
  </p:timing>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ea typeface="微軟正黑體" pitchFamily="34" charset="-120"/>
        </a:defRPr>
      </a:lvl2pPr>
      <a:lvl3pPr algn="l" rtl="0" fontAlgn="base">
        <a:spcBef>
          <a:spcPct val="0"/>
        </a:spcBef>
        <a:spcAft>
          <a:spcPct val="0"/>
        </a:spcAft>
        <a:defRPr sz="4100" b="1">
          <a:solidFill>
            <a:schemeClr val="tx2"/>
          </a:solidFill>
          <a:latin typeface="Lucida Sans Unicode" pitchFamily="34" charset="0"/>
          <a:ea typeface="微軟正黑體" pitchFamily="34" charset="-120"/>
        </a:defRPr>
      </a:lvl3pPr>
      <a:lvl4pPr algn="l" rtl="0" fontAlgn="base">
        <a:spcBef>
          <a:spcPct val="0"/>
        </a:spcBef>
        <a:spcAft>
          <a:spcPct val="0"/>
        </a:spcAft>
        <a:defRPr sz="4100" b="1">
          <a:solidFill>
            <a:schemeClr val="tx2"/>
          </a:solidFill>
          <a:latin typeface="Lucida Sans Unicode" pitchFamily="34" charset="0"/>
          <a:ea typeface="微軟正黑體" pitchFamily="34" charset="-120"/>
        </a:defRPr>
      </a:lvl4pPr>
      <a:lvl5pPr algn="l" rtl="0" fontAlgn="base">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8.xml"/><Relationship Id="rId1" Type="http://schemas.openxmlformats.org/officeDocument/2006/relationships/slideLayout" Target="../slideLayouts/slideLayout10.xml"/><Relationship Id="rId5" Type="http://schemas.openxmlformats.org/officeDocument/2006/relationships/slide" Target="slide25.xml"/><Relationship Id="rId4" Type="http://schemas.openxmlformats.org/officeDocument/2006/relationships/slide" Target="slide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slide" Target="slide3.xml"/><Relationship Id="rId7" Type="http://schemas.openxmlformats.org/officeDocument/2006/relationships/slide" Target="slide27.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slide" Target="slide30.xml"/><Relationship Id="rId5" Type="http://schemas.openxmlformats.org/officeDocument/2006/relationships/slide" Target="slide26.xml"/><Relationship Id="rId4" Type="http://schemas.openxmlformats.org/officeDocument/2006/relationships/slide" Target="slide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692696"/>
            <a:ext cx="9144000" cy="1728192"/>
          </a:xfrm>
        </p:spPr>
        <p:txBody>
          <a:bodyPr>
            <a:normAutofit/>
          </a:bodyPr>
          <a:lstStyle/>
          <a:p>
            <a:pPr algn="ctr"/>
            <a:r>
              <a:rPr lang="en-US" altLang="zh-TW" sz="5000" dirty="0" smtClean="0">
                <a:solidFill>
                  <a:schemeClr val="tx1"/>
                </a:solidFill>
                <a:latin typeface="Times New Roman" pitchFamily="18" charset="0"/>
                <a:ea typeface="標楷體" pitchFamily="65" charset="-120"/>
              </a:rPr>
              <a:t>106</a:t>
            </a:r>
            <a:r>
              <a:rPr lang="zh-TW" altLang="en-US" sz="5000" dirty="0" smtClean="0">
                <a:solidFill>
                  <a:schemeClr val="tx1"/>
                </a:solidFill>
                <a:latin typeface="Times New Roman" panose="02020603050405020304" pitchFamily="18" charset="0"/>
                <a:ea typeface="標楷體" pitchFamily="65" charset="-120"/>
              </a:rPr>
              <a:t>年度</a:t>
            </a:r>
            <a:r>
              <a:rPr lang="zh-TW" altLang="en-US" sz="5000" dirty="0">
                <a:solidFill>
                  <a:schemeClr val="tx1"/>
                </a:solidFill>
                <a:latin typeface="Times New Roman" panose="02020603050405020304" pitchFamily="18" charset="0"/>
                <a:ea typeface="標楷體" pitchFamily="65" charset="-120"/>
              </a:rPr>
              <a:t>教育部獎勵私立</a:t>
            </a:r>
            <a:r>
              <a:rPr lang="zh-TW" altLang="en-US" sz="5000" dirty="0" smtClean="0">
                <a:solidFill>
                  <a:schemeClr val="tx1"/>
                </a:solidFill>
                <a:latin typeface="Times New Roman" panose="02020603050405020304" pitchFamily="18" charset="0"/>
                <a:ea typeface="標楷體" pitchFamily="65" charset="-120"/>
              </a:rPr>
              <a:t>大學</a:t>
            </a:r>
            <a:r>
              <a:rPr lang="en-US" altLang="zh-TW" sz="5000" dirty="0" smtClean="0">
                <a:solidFill>
                  <a:schemeClr val="tx1"/>
                </a:solidFill>
                <a:latin typeface="Times New Roman" panose="02020603050405020304" pitchFamily="18" charset="0"/>
                <a:ea typeface="標楷體" pitchFamily="65" charset="-120"/>
              </a:rPr>
              <a:t/>
            </a:r>
            <a:br>
              <a:rPr lang="en-US" altLang="zh-TW" sz="5000" dirty="0" smtClean="0">
                <a:solidFill>
                  <a:schemeClr val="tx1"/>
                </a:solidFill>
                <a:latin typeface="Times New Roman" panose="02020603050405020304" pitchFamily="18" charset="0"/>
                <a:ea typeface="標楷體" pitchFamily="65" charset="-120"/>
              </a:rPr>
            </a:br>
            <a:r>
              <a:rPr lang="zh-TW" altLang="en-US" sz="5000" dirty="0" smtClean="0">
                <a:solidFill>
                  <a:schemeClr val="tx1"/>
                </a:solidFill>
                <a:latin typeface="Times New Roman" panose="02020603050405020304" pitchFamily="18" charset="0"/>
                <a:ea typeface="標楷體" pitchFamily="65" charset="-120"/>
              </a:rPr>
              <a:t>校</a:t>
            </a:r>
            <a:r>
              <a:rPr lang="zh-TW" altLang="en-US" sz="5000" dirty="0">
                <a:solidFill>
                  <a:schemeClr val="tx1"/>
                </a:solidFill>
                <a:latin typeface="Times New Roman" panose="02020603050405020304" pitchFamily="18" charset="0"/>
                <a:ea typeface="標楷體" pitchFamily="65" charset="-120"/>
              </a:rPr>
              <a:t>院校務發展計畫</a:t>
            </a:r>
            <a:endParaRPr lang="zh-TW" altLang="en-US" sz="5000" dirty="0">
              <a:solidFill>
                <a:schemeClr val="tx1"/>
              </a:solidFill>
            </a:endParaRPr>
          </a:p>
        </p:txBody>
      </p:sp>
      <p:sp>
        <p:nvSpPr>
          <p:cNvPr id="3" name="副標題 2"/>
          <p:cNvSpPr>
            <a:spLocks noGrp="1"/>
          </p:cNvSpPr>
          <p:nvPr>
            <p:ph type="subTitle" idx="1"/>
          </p:nvPr>
        </p:nvSpPr>
        <p:spPr>
          <a:xfrm>
            <a:off x="0" y="2996952"/>
            <a:ext cx="9144000" cy="1080120"/>
          </a:xfrm>
        </p:spPr>
        <p:txBody>
          <a:bodyPr/>
          <a:lstStyle/>
          <a:p>
            <a:pPr algn="ctr"/>
            <a:r>
              <a:rPr lang="zh-TW" altLang="en-US" sz="50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rPr>
              <a:t>系統說明</a:t>
            </a:r>
            <a:r>
              <a:rPr lang="zh-TW" altLang="en-US" sz="5000"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rPr>
              <a:t>會</a:t>
            </a:r>
            <a:endParaRPr lang="zh-TW" altLang="en-US" sz="50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5" name="Text Box 6"/>
          <p:cNvSpPr txBox="1">
            <a:spLocks noChangeArrowheads="1"/>
          </p:cNvSpPr>
          <p:nvPr/>
        </p:nvSpPr>
        <p:spPr bwMode="auto">
          <a:xfrm>
            <a:off x="7164288" y="6197540"/>
            <a:ext cx="187220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b="1" dirty="0" smtClean="0">
                <a:solidFill>
                  <a:schemeClr val="bg1"/>
                </a:solidFill>
                <a:latin typeface="Times New Roman" pitchFamily="18" charset="0"/>
                <a:ea typeface="標楷體" pitchFamily="65" charset="-120"/>
                <a:cs typeface="Times New Roman" pitchFamily="18" charset="0"/>
              </a:rPr>
              <a:t>105</a:t>
            </a:r>
            <a:r>
              <a:rPr lang="zh-TW" altLang="en-US" sz="2000" b="1" dirty="0" smtClean="0">
                <a:solidFill>
                  <a:schemeClr val="bg1"/>
                </a:solidFill>
                <a:latin typeface="Times New Roman" pitchFamily="18" charset="0"/>
                <a:ea typeface="標楷體" pitchFamily="65" charset="-120"/>
                <a:cs typeface="Times New Roman" pitchFamily="18" charset="0"/>
              </a:rPr>
              <a:t>年</a:t>
            </a:r>
            <a:r>
              <a:rPr lang="en-US" altLang="zh-TW" sz="2000" b="1" dirty="0" smtClean="0">
                <a:solidFill>
                  <a:schemeClr val="bg1"/>
                </a:solidFill>
                <a:latin typeface="Times New Roman" pitchFamily="18" charset="0"/>
                <a:ea typeface="標楷體" pitchFamily="65" charset="-120"/>
                <a:cs typeface="Times New Roman" pitchFamily="18" charset="0"/>
              </a:rPr>
              <a:t>10</a:t>
            </a:r>
            <a:r>
              <a:rPr lang="zh-TW" altLang="en-US" sz="2000" b="1" dirty="0" smtClean="0">
                <a:solidFill>
                  <a:schemeClr val="bg1"/>
                </a:solidFill>
                <a:latin typeface="Times New Roman" pitchFamily="18" charset="0"/>
                <a:ea typeface="標楷體" pitchFamily="65" charset="-120"/>
                <a:cs typeface="Times New Roman" pitchFamily="18" charset="0"/>
              </a:rPr>
              <a:t>月</a:t>
            </a:r>
            <a:r>
              <a:rPr lang="en-US" altLang="zh-TW" sz="2000" b="1" dirty="0" smtClean="0">
                <a:solidFill>
                  <a:schemeClr val="bg1"/>
                </a:solidFill>
                <a:latin typeface="Times New Roman" pitchFamily="18" charset="0"/>
                <a:ea typeface="標楷體" pitchFamily="65" charset="-120"/>
                <a:cs typeface="Times New Roman" pitchFamily="18" charset="0"/>
              </a:rPr>
              <a:t>17</a:t>
            </a:r>
            <a:r>
              <a:rPr lang="zh-TW" altLang="en-US" sz="2000" b="1" dirty="0" smtClean="0">
                <a:solidFill>
                  <a:schemeClr val="bg1"/>
                </a:solidFill>
                <a:latin typeface="Times New Roman" pitchFamily="18" charset="0"/>
                <a:ea typeface="標楷體" pitchFamily="65" charset="-120"/>
                <a:cs typeface="Times New Roman" pitchFamily="18" charset="0"/>
              </a:rPr>
              <a:t>日</a:t>
            </a:r>
            <a:endParaRPr lang="zh-TW" altLang="en-US" sz="2000" b="1" dirty="0">
              <a:solidFill>
                <a:schemeClr val="bg1"/>
              </a:solidFill>
              <a:latin typeface="Times New Roman" pitchFamily="18" charset="0"/>
              <a:ea typeface="標楷體" pitchFamily="65" charset="-120"/>
              <a:cs typeface="Times New Roman" pitchFamily="18" charset="0"/>
            </a:endParaRPr>
          </a:p>
        </p:txBody>
      </p:sp>
      <p:sp>
        <p:nvSpPr>
          <p:cNvPr id="6" name="Line 7"/>
          <p:cNvSpPr>
            <a:spLocks noChangeShapeType="1"/>
          </p:cNvSpPr>
          <p:nvPr/>
        </p:nvSpPr>
        <p:spPr bwMode="auto">
          <a:xfrm>
            <a:off x="1476375" y="6597650"/>
            <a:ext cx="7488238" cy="0"/>
          </a:xfrm>
          <a:prstGeom prst="line">
            <a:avLst/>
          </a:prstGeom>
          <a:noFill/>
          <a:ln w="57150">
            <a:solidFill>
              <a:srgbClr val="3366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7" name="Text Box 6"/>
          <p:cNvSpPr txBox="1">
            <a:spLocks noChangeArrowheads="1"/>
          </p:cNvSpPr>
          <p:nvPr/>
        </p:nvSpPr>
        <p:spPr bwMode="auto">
          <a:xfrm>
            <a:off x="3491880" y="5877272"/>
            <a:ext cx="554461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sz="2000" b="1" dirty="0">
                <a:solidFill>
                  <a:schemeClr val="bg1"/>
                </a:solidFill>
                <a:latin typeface="Times New Roman" pitchFamily="18" charset="0"/>
                <a:ea typeface="標楷體" pitchFamily="65" charset="-120"/>
                <a:cs typeface="Times New Roman" pitchFamily="18" charset="0"/>
              </a:rPr>
              <a:t>國立雲林科技大學私立大學校院獎補助作業小組</a:t>
            </a:r>
          </a:p>
        </p:txBody>
      </p:sp>
    </p:spTree>
    <p:extLst>
      <p:ext uri="{BB962C8B-B14F-4D97-AF65-F5344CB8AC3E}">
        <p14:creationId xmlns:p14="http://schemas.microsoft.com/office/powerpoint/2010/main" val="4128621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a:solidFill>
                  <a:schemeClr val="tx1"/>
                </a:solidFill>
                <a:effectLst/>
                <a:latin typeface="Times New Roman" panose="02020603050405020304" pitchFamily="18" charset="0"/>
                <a:ea typeface="標楷體" panose="03000509000000000000" pitchFamily="65" charset="-120"/>
              </a:rPr>
              <a:t>【</a:t>
            </a:r>
            <a:r>
              <a:rPr lang="en-US" altLang="zh-TW" sz="4400" dirty="0" smtClean="0">
                <a:solidFill>
                  <a:schemeClr val="tx1"/>
                </a:solidFill>
                <a:effectLst/>
                <a:latin typeface="Times New Roman" panose="02020603050405020304" pitchFamily="18" charset="0"/>
                <a:ea typeface="標楷體" panose="03000509000000000000" pitchFamily="65" charset="-120"/>
              </a:rPr>
              <a:t>3/6】</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972007"/>
          </a:xfrm>
        </p:spPr>
        <p:txBody>
          <a:bodyPr vert="horz"/>
          <a:lstStyle/>
          <a:p>
            <a:pPr marL="533400" lvl="0" indent="-442913">
              <a:spcBef>
                <a:spcPts val="0"/>
              </a:spcBef>
              <a:buNone/>
            </a:pPr>
            <a:r>
              <a:rPr lang="en-US" altLang="zh-TW" sz="3000" b="1" dirty="0" smtClean="0">
                <a:latin typeface="Times New Roman" panose="02020603050405020304" pitchFamily="18" charset="0"/>
                <a:cs typeface="Times New Roman" pitchFamily="18" charset="0"/>
              </a:rPr>
              <a:t>2-5 </a:t>
            </a:r>
            <a:r>
              <a:rPr lang="zh-TW" altLang="en-US" sz="3000" b="1" dirty="0" smtClean="0">
                <a:latin typeface="Times New Roman" panose="02020603050405020304" pitchFamily="18" charset="0"/>
                <a:cs typeface="Times New Roman" pitchFamily="18" charset="0"/>
              </a:rPr>
              <a:t>實地訪</a:t>
            </a:r>
            <a:r>
              <a:rPr lang="zh-TW" altLang="en-US" sz="3000" b="1" dirty="0">
                <a:latin typeface="Times New Roman" panose="02020603050405020304" pitchFamily="18" charset="0"/>
                <a:cs typeface="Times New Roman" pitchFamily="18" charset="0"/>
              </a:rPr>
              <a:t>視</a:t>
            </a:r>
          </a:p>
          <a:p>
            <a:pPr>
              <a:lnSpc>
                <a:spcPct val="150000"/>
              </a:lnSpc>
              <a:spcBef>
                <a:spcPts val="0"/>
              </a:spcBef>
              <a:spcAft>
                <a:spcPts val="0"/>
              </a:spcAft>
            </a:pPr>
            <a:r>
              <a:rPr lang="zh-TW" altLang="en-US" sz="3000" b="1" dirty="0">
                <a:latin typeface="Times New Roman" panose="02020603050405020304" pitchFamily="18" charset="0"/>
              </a:rPr>
              <a:t>日期：</a:t>
            </a:r>
            <a:r>
              <a:rPr lang="en-US" altLang="zh-TW" sz="3000" b="1" dirty="0" smtClean="0">
                <a:latin typeface="Times New Roman" panose="02020603050405020304" pitchFamily="18" charset="0"/>
              </a:rPr>
              <a:t>105</a:t>
            </a:r>
            <a:r>
              <a:rPr lang="zh-TW" altLang="en-US" sz="3000" b="1" dirty="0" smtClean="0">
                <a:latin typeface="Times New Roman" panose="02020603050405020304" pitchFamily="18" charset="0"/>
              </a:rPr>
              <a:t>年</a:t>
            </a:r>
            <a:r>
              <a:rPr lang="en-US" altLang="zh-TW" sz="3000" b="1" dirty="0">
                <a:latin typeface="Times New Roman" panose="02020603050405020304" pitchFamily="18" charset="0"/>
              </a:rPr>
              <a:t>11</a:t>
            </a:r>
            <a:r>
              <a:rPr lang="zh-TW" altLang="en-US" sz="3000" b="1" dirty="0">
                <a:latin typeface="Times New Roman" panose="02020603050405020304" pitchFamily="18" charset="0"/>
              </a:rPr>
              <a:t>月</a:t>
            </a:r>
            <a:r>
              <a:rPr lang="en-US" altLang="zh-TW" sz="3000" b="1" u="sng" dirty="0" smtClean="0">
                <a:solidFill>
                  <a:srgbClr val="FF0000"/>
                </a:solidFill>
                <a:latin typeface="Times New Roman" panose="02020603050405020304" pitchFamily="18" charset="0"/>
              </a:rPr>
              <a:t>21</a:t>
            </a:r>
            <a:r>
              <a:rPr lang="zh-TW" altLang="en-US" sz="3000" b="1" dirty="0" smtClean="0">
                <a:latin typeface="Times New Roman" panose="02020603050405020304" pitchFamily="18" charset="0"/>
              </a:rPr>
              <a:t>日至</a:t>
            </a:r>
            <a:r>
              <a:rPr lang="en-US" altLang="zh-TW" sz="3000" b="1" u="sng" dirty="0" smtClean="0">
                <a:solidFill>
                  <a:srgbClr val="FF0000"/>
                </a:solidFill>
                <a:latin typeface="Times New Roman" panose="02020603050405020304" pitchFamily="18" charset="0"/>
              </a:rPr>
              <a:t>11</a:t>
            </a:r>
            <a:r>
              <a:rPr lang="zh-TW" altLang="en-US" sz="3000" b="1" dirty="0" smtClean="0">
                <a:latin typeface="Times New Roman" panose="02020603050405020304" pitchFamily="18" charset="0"/>
              </a:rPr>
              <a:t>月</a:t>
            </a:r>
            <a:r>
              <a:rPr lang="en-US" altLang="zh-TW" sz="3000" b="1" u="sng" dirty="0" smtClean="0">
                <a:solidFill>
                  <a:srgbClr val="FF0000"/>
                </a:solidFill>
                <a:latin typeface="Times New Roman" panose="02020603050405020304" pitchFamily="18" charset="0"/>
              </a:rPr>
              <a:t>30</a:t>
            </a:r>
            <a:r>
              <a:rPr lang="zh-TW" altLang="en-US" sz="3000" b="1" dirty="0" smtClean="0">
                <a:latin typeface="Times New Roman" panose="02020603050405020304" pitchFamily="18" charset="0"/>
              </a:rPr>
              <a:t>日</a:t>
            </a:r>
            <a:endParaRPr lang="en-US" altLang="zh-TW" sz="3000" b="1" dirty="0">
              <a:latin typeface="Times New Roman" panose="02020603050405020304" pitchFamily="18" charset="0"/>
            </a:endParaRPr>
          </a:p>
          <a:p>
            <a:pPr>
              <a:lnSpc>
                <a:spcPct val="150000"/>
              </a:lnSpc>
              <a:spcBef>
                <a:spcPts val="0"/>
              </a:spcBef>
              <a:spcAft>
                <a:spcPts val="0"/>
              </a:spcAft>
            </a:pPr>
            <a:r>
              <a:rPr lang="zh-TW" altLang="en-US" sz="3000" dirty="0">
                <a:latin typeface="Times New Roman" panose="02020603050405020304" pitchFamily="18" charset="0"/>
              </a:rPr>
              <a:t>查核委員至學校進行實地資料訪視，經訪視後發現資料填報有疑慮者，通知學校針對訪視結果於時限內回覆說明並提供相關佐證資料</a:t>
            </a:r>
            <a:r>
              <a:rPr lang="zh-TW" altLang="en-US" sz="3000" dirty="0" smtClean="0">
                <a:latin typeface="Times New Roman" panose="02020603050405020304" pitchFamily="18" charset="0"/>
              </a:rPr>
              <a:t>。</a:t>
            </a:r>
            <a:endParaRPr lang="en-US" altLang="zh-TW" sz="3000" dirty="0">
              <a:latin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9</a:t>
            </a:r>
            <a:endParaRPr lang="zh-TW" altLang="en-US" sz="1500" b="1" dirty="0"/>
          </a:p>
        </p:txBody>
      </p:sp>
      <p:sp>
        <p:nvSpPr>
          <p:cNvPr id="5" name="文字方塊 4"/>
          <p:cNvSpPr txBox="1"/>
          <p:nvPr/>
        </p:nvSpPr>
        <p:spPr>
          <a:xfrm>
            <a:off x="-36512" y="6516052"/>
            <a:ext cx="3024336"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1</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655068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【4/6】</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972007"/>
          </a:xfrm>
        </p:spPr>
        <p:txBody>
          <a:bodyPr vert="horz"/>
          <a:lstStyle/>
          <a:p>
            <a:pPr marL="712788" lvl="0" indent="-604838">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2-6 </a:t>
            </a:r>
            <a:r>
              <a:rPr lang="zh-TW" altLang="en-US" sz="3000" b="1" dirty="0" smtClean="0">
                <a:latin typeface="Times New Roman" panose="02020603050405020304" pitchFamily="18" charset="0"/>
                <a:cs typeface="Times New Roman" pitchFamily="18" charset="0"/>
              </a:rPr>
              <a:t>獎</a:t>
            </a:r>
            <a:r>
              <a:rPr lang="zh-TW" altLang="en-US" sz="3000" b="1" dirty="0">
                <a:latin typeface="Times New Roman" panose="02020603050405020304" pitchFamily="18" charset="0"/>
                <a:cs typeface="Times New Roman" pitchFamily="18" charset="0"/>
              </a:rPr>
              <a:t>補助</a:t>
            </a:r>
            <a:r>
              <a:rPr lang="zh-TW" altLang="en-US" sz="3000" b="1" dirty="0" smtClean="0">
                <a:latin typeface="Times New Roman" panose="02020603050405020304" pitchFamily="18" charset="0"/>
                <a:cs typeface="Times New Roman" pitchFamily="18" charset="0"/>
              </a:rPr>
              <a:t>小組寄</a:t>
            </a:r>
            <a:r>
              <a:rPr lang="zh-TW" altLang="en-US" sz="3000" b="1" dirty="0">
                <a:latin typeface="Times New Roman" panose="02020603050405020304" pitchFamily="18" charset="0"/>
                <a:ea typeface="標楷體" panose="03000509000000000000" pitchFamily="65" charset="-120"/>
                <a:cs typeface="Times New Roman" pitchFamily="18" charset="0"/>
              </a:rPr>
              <a:t>送各校異動</a:t>
            </a:r>
            <a:r>
              <a:rPr lang="zh-TW" altLang="en-US" sz="3000" b="1" dirty="0" smtClean="0">
                <a:latin typeface="Times New Roman" panose="02020603050405020304" pitchFamily="18" charset="0"/>
                <a:ea typeface="標楷體" panose="03000509000000000000" pitchFamily="65" charset="-120"/>
                <a:cs typeface="Times New Roman" pitchFamily="18" charset="0"/>
              </a:rPr>
              <a:t>教師名單</a:t>
            </a:r>
            <a:endParaRPr lang="zh-TW" altLang="en-US" sz="3000" b="1" dirty="0">
              <a:latin typeface="Times New Roman" panose="02020603050405020304" pitchFamily="18" charset="0"/>
              <a:ea typeface="標楷體" panose="03000509000000000000" pitchFamily="65" charset="-120"/>
              <a:cs typeface="Times New Roman" pitchFamily="18" charset="0"/>
            </a:endParaRPr>
          </a:p>
          <a:p>
            <a:pPr>
              <a:spcBef>
                <a:spcPts val="600"/>
              </a:spcBef>
            </a:pPr>
            <a:r>
              <a:rPr lang="zh-TW" altLang="en-US" sz="3000" b="1" dirty="0" smtClean="0">
                <a:latin typeface="Times New Roman" panose="02020603050405020304" pitchFamily="18" charset="0"/>
                <a:ea typeface="標楷體" panose="03000509000000000000" pitchFamily="65" charset="-120"/>
              </a:rPr>
              <a:t>日期</a:t>
            </a:r>
            <a:r>
              <a:rPr lang="zh-TW" altLang="en-US" sz="3000" b="1" dirty="0">
                <a:latin typeface="Times New Roman" panose="02020603050405020304" pitchFamily="18" charset="0"/>
                <a:ea typeface="標楷體" panose="03000509000000000000" pitchFamily="65" charset="-120"/>
              </a:rPr>
              <a:t>：</a:t>
            </a:r>
            <a:r>
              <a:rPr lang="en-US" altLang="zh-TW" sz="3000" b="1" dirty="0" smtClean="0">
                <a:latin typeface="Times New Roman" panose="02020603050405020304" pitchFamily="18" charset="0"/>
                <a:ea typeface="標楷體" panose="03000509000000000000" pitchFamily="65" charset="-120"/>
              </a:rPr>
              <a:t>105</a:t>
            </a:r>
            <a:r>
              <a:rPr lang="zh-TW" altLang="en-US" sz="3000" b="1" dirty="0" smtClean="0">
                <a:latin typeface="Times New Roman" panose="02020603050405020304" pitchFamily="18" charset="0"/>
                <a:ea typeface="標楷體" panose="03000509000000000000" pitchFamily="65" charset="-120"/>
              </a:rPr>
              <a:t>年</a:t>
            </a:r>
            <a:r>
              <a:rPr lang="en-US" altLang="zh-TW" sz="3000" b="1" dirty="0" smtClean="0">
                <a:latin typeface="Times New Roman" panose="02020603050405020304" pitchFamily="18" charset="0"/>
                <a:ea typeface="標楷體" panose="03000509000000000000" pitchFamily="65" charset="-120"/>
              </a:rPr>
              <a:t>11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28</a:t>
            </a:r>
            <a:r>
              <a:rPr lang="zh-TW" altLang="en-US" sz="3000" b="1" dirty="0" smtClean="0">
                <a:latin typeface="Times New Roman" panose="02020603050405020304" pitchFamily="18" charset="0"/>
                <a:ea typeface="標楷體" panose="03000509000000000000" pitchFamily="65" charset="-120"/>
              </a:rPr>
              <a:t>日</a:t>
            </a:r>
            <a:endParaRPr lang="en-US" altLang="zh-TW" sz="3000" b="1" dirty="0" smtClean="0">
              <a:latin typeface="Times New Roman" panose="02020603050405020304" pitchFamily="18" charset="0"/>
              <a:ea typeface="標楷體" panose="03000509000000000000" pitchFamily="65" charset="-120"/>
            </a:endParaRPr>
          </a:p>
          <a:p>
            <a:endParaRPr lang="en-US" altLang="zh-TW" sz="3000" dirty="0">
              <a:solidFill>
                <a:srgbClr val="FF0000"/>
              </a:solidFill>
              <a:latin typeface="Times New Roman" panose="02020603050405020304" pitchFamily="18" charset="0"/>
              <a:ea typeface="標楷體" panose="03000509000000000000" pitchFamily="65" charset="-120"/>
            </a:endParaRPr>
          </a:p>
          <a:p>
            <a:pPr marL="712788" lvl="0" indent="-604838">
              <a:buNone/>
            </a:pPr>
            <a:r>
              <a:rPr lang="en-US" altLang="zh-TW" sz="3000" b="1" dirty="0">
                <a:latin typeface="Times New Roman" panose="02020603050405020304" pitchFamily="18" charset="0"/>
                <a:cs typeface="Times New Roman" pitchFamily="18" charset="0"/>
              </a:rPr>
              <a:t>2-7 </a:t>
            </a:r>
            <a:r>
              <a:rPr lang="zh-TW" altLang="en-US" sz="3000" b="1" dirty="0">
                <a:latin typeface="Times New Roman" panose="02020603050405020304" pitchFamily="18" charset="0"/>
                <a:cs typeface="Times New Roman" pitchFamily="18" charset="0"/>
              </a:rPr>
              <a:t>各校上傳相關資料並回覆異動教師名單</a:t>
            </a:r>
          </a:p>
          <a:p>
            <a:pPr>
              <a:spcBef>
                <a:spcPts val="600"/>
              </a:spcBef>
            </a:pPr>
            <a:r>
              <a:rPr lang="zh-TW" altLang="en-US" sz="3000" b="1" dirty="0">
                <a:latin typeface="Times New Roman" panose="02020603050405020304" pitchFamily="18" charset="0"/>
              </a:rPr>
              <a:t>日期：</a:t>
            </a:r>
            <a:r>
              <a:rPr lang="en-US" altLang="zh-TW" sz="3000" b="1" dirty="0">
                <a:latin typeface="Times New Roman" panose="02020603050405020304" pitchFamily="18" charset="0"/>
              </a:rPr>
              <a:t>105</a:t>
            </a:r>
            <a:r>
              <a:rPr lang="zh-TW" altLang="en-US" sz="3000" b="1" dirty="0">
                <a:latin typeface="Times New Roman" panose="02020603050405020304" pitchFamily="18" charset="0"/>
              </a:rPr>
              <a:t>年</a:t>
            </a:r>
            <a:r>
              <a:rPr lang="en-US" altLang="zh-TW" sz="3000" b="1" dirty="0">
                <a:latin typeface="Times New Roman" panose="02020603050405020304" pitchFamily="18" charset="0"/>
              </a:rPr>
              <a:t>11</a:t>
            </a:r>
            <a:r>
              <a:rPr lang="zh-TW" altLang="en-US" sz="3000" b="1" dirty="0">
                <a:latin typeface="Times New Roman" panose="02020603050405020304" pitchFamily="18" charset="0"/>
              </a:rPr>
              <a:t>月</a:t>
            </a:r>
            <a:r>
              <a:rPr lang="en-US" altLang="zh-TW" sz="3000" b="1" u="sng" dirty="0">
                <a:solidFill>
                  <a:srgbClr val="FF0000"/>
                </a:solidFill>
                <a:latin typeface="Times New Roman" panose="02020603050405020304" pitchFamily="18" charset="0"/>
              </a:rPr>
              <a:t>28</a:t>
            </a:r>
            <a:r>
              <a:rPr lang="zh-TW" altLang="en-US" sz="3000" b="1" dirty="0">
                <a:latin typeface="Times New Roman" panose="02020603050405020304" pitchFamily="18" charset="0"/>
              </a:rPr>
              <a:t>日至</a:t>
            </a:r>
            <a:r>
              <a:rPr lang="en-US" altLang="zh-TW" sz="3000" b="1" dirty="0">
                <a:latin typeface="Times New Roman" panose="02020603050405020304" pitchFamily="18" charset="0"/>
              </a:rPr>
              <a:t>12</a:t>
            </a:r>
            <a:r>
              <a:rPr lang="zh-TW" altLang="en-US" sz="3000" b="1" dirty="0">
                <a:latin typeface="Times New Roman" panose="02020603050405020304" pitchFamily="18" charset="0"/>
              </a:rPr>
              <a:t>月</a:t>
            </a:r>
            <a:r>
              <a:rPr lang="en-US" altLang="zh-TW" sz="3000" b="1" u="sng" dirty="0">
                <a:solidFill>
                  <a:srgbClr val="FF0000"/>
                </a:solidFill>
                <a:latin typeface="Times New Roman" panose="02020603050405020304" pitchFamily="18" charset="0"/>
              </a:rPr>
              <a:t>5</a:t>
            </a:r>
            <a:r>
              <a:rPr lang="zh-TW" altLang="en-US" sz="3000" b="1" dirty="0">
                <a:latin typeface="Times New Roman" panose="02020603050405020304" pitchFamily="18" charset="0"/>
              </a:rPr>
              <a:t>日</a:t>
            </a:r>
            <a:endParaRPr lang="en-US" altLang="zh-TW" sz="3000" b="1" dirty="0">
              <a:latin typeface="Times New Roman" panose="02020603050405020304" pitchFamily="18" charset="0"/>
            </a:endParaRPr>
          </a:p>
          <a:p>
            <a:pPr>
              <a:spcBef>
                <a:spcPts val="600"/>
              </a:spcBef>
            </a:pPr>
            <a:r>
              <a:rPr lang="zh-TW" altLang="en-US" sz="3000" dirty="0">
                <a:latin typeface="Times New Roman" panose="02020603050405020304" pitchFamily="18" charset="0"/>
              </a:rPr>
              <a:t>各校上傳（寄送）</a:t>
            </a:r>
            <a:r>
              <a:rPr lang="en-US" altLang="zh-TW" sz="3000" dirty="0">
                <a:latin typeface="Times New Roman" panose="02020603050405020304" pitchFamily="18" charset="0"/>
              </a:rPr>
              <a:t>10</a:t>
            </a:r>
            <a:r>
              <a:rPr lang="zh-TW" altLang="en-US" sz="3000" dirty="0">
                <a:latin typeface="Times New Roman" panose="02020603050405020304" pitchFamily="18" charset="0"/>
              </a:rPr>
              <a:t>（</a:t>
            </a:r>
            <a:r>
              <a:rPr lang="en-US" altLang="zh-TW" sz="3000" dirty="0">
                <a:latin typeface="Times New Roman" panose="02020603050405020304" pitchFamily="18" charset="0"/>
              </a:rPr>
              <a:t>11</a:t>
            </a:r>
            <a:r>
              <a:rPr lang="zh-TW" altLang="en-US" sz="3000" dirty="0">
                <a:latin typeface="Times New Roman" panose="02020603050405020304" pitchFamily="18" charset="0"/>
              </a:rPr>
              <a:t>）月之薪資帳冊並上傳各校相關辦法及回覆異動教師名單</a:t>
            </a:r>
            <a:r>
              <a:rPr lang="zh-TW" altLang="en-US" sz="3000" dirty="0" smtClean="0">
                <a:latin typeface="Times New Roman" panose="02020603050405020304" pitchFamily="18" charset="0"/>
              </a:rPr>
              <a:t>。</a:t>
            </a:r>
            <a:endParaRPr lang="en-US" altLang="zh-TW" sz="3000" dirty="0">
              <a:latin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10</a:t>
            </a:r>
          </a:p>
        </p:txBody>
      </p:sp>
      <p:sp>
        <p:nvSpPr>
          <p:cNvPr id="5" name="文字方塊 4"/>
          <p:cNvSpPr txBox="1"/>
          <p:nvPr/>
        </p:nvSpPr>
        <p:spPr>
          <a:xfrm>
            <a:off x="-36512" y="6516052"/>
            <a:ext cx="3240360"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1-2</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805464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【5/6】</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972007"/>
          </a:xfrm>
        </p:spPr>
        <p:txBody>
          <a:bodyPr vert="horz"/>
          <a:lstStyle/>
          <a:p>
            <a:pPr marL="449263" lvl="0" indent="-366713">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2-8 </a:t>
            </a:r>
            <a:r>
              <a:rPr lang="zh-TW" altLang="en-US" sz="3000" b="1" dirty="0" smtClean="0">
                <a:latin typeface="Times New Roman" panose="02020603050405020304" pitchFamily="18" charset="0"/>
                <a:cs typeface="Times New Roman" pitchFamily="18" charset="0"/>
              </a:rPr>
              <a:t>訪視學校發文修正</a:t>
            </a:r>
            <a:endParaRPr lang="zh-TW" altLang="en-US" sz="3000" b="1" dirty="0" smtClean="0">
              <a:latin typeface="Times New Roman" panose="02020603050405020304" pitchFamily="18" charset="0"/>
              <a:ea typeface="標楷體" panose="03000509000000000000" pitchFamily="65" charset="-120"/>
              <a:cs typeface="Times New Roman" pitchFamily="18" charset="0"/>
            </a:endParaRPr>
          </a:p>
          <a:p>
            <a:pPr>
              <a:lnSpc>
                <a:spcPct val="150000"/>
              </a:lnSpc>
              <a:spcBef>
                <a:spcPts val="0"/>
              </a:spcBef>
              <a:spcAft>
                <a:spcPts val="0"/>
              </a:spcAft>
            </a:pPr>
            <a:r>
              <a:rPr lang="zh-TW" altLang="en-US" sz="3000" b="1" dirty="0" smtClean="0">
                <a:latin typeface="Times New Roman" panose="02020603050405020304" pitchFamily="18" charset="0"/>
                <a:ea typeface="標楷體" panose="03000509000000000000" pitchFamily="65" charset="-120"/>
              </a:rPr>
              <a:t>日期：</a:t>
            </a:r>
            <a:r>
              <a:rPr lang="en-US" altLang="zh-TW" sz="3000" b="1" dirty="0" smtClean="0">
                <a:latin typeface="Times New Roman" panose="02020603050405020304" pitchFamily="18" charset="0"/>
                <a:ea typeface="標楷體" panose="03000509000000000000" pitchFamily="65" charset="-120"/>
              </a:rPr>
              <a:t>105</a:t>
            </a:r>
            <a:r>
              <a:rPr lang="zh-TW" altLang="en-US" sz="3000" b="1" dirty="0" smtClean="0">
                <a:latin typeface="Times New Roman" panose="02020603050405020304" pitchFamily="18" charset="0"/>
                <a:ea typeface="標楷體" panose="03000509000000000000" pitchFamily="65" charset="-120"/>
              </a:rPr>
              <a:t>年</a:t>
            </a:r>
            <a:r>
              <a:rPr lang="en-US" altLang="zh-TW" sz="3000" b="1" u="sng" dirty="0" smtClean="0">
                <a:solidFill>
                  <a:srgbClr val="FF0000"/>
                </a:solidFill>
                <a:latin typeface="Times New Roman" panose="02020603050405020304" pitchFamily="18" charset="0"/>
                <a:ea typeface="標楷體" panose="03000509000000000000" pitchFamily="65" charset="-120"/>
              </a:rPr>
              <a:t>12</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1</a:t>
            </a:r>
            <a:r>
              <a:rPr lang="zh-TW" altLang="en-US" sz="3000" b="1" dirty="0" smtClean="0">
                <a:latin typeface="Times New Roman" panose="02020603050405020304" pitchFamily="18" charset="0"/>
                <a:ea typeface="標楷體" panose="03000509000000000000" pitchFamily="65" charset="-120"/>
              </a:rPr>
              <a:t>日至</a:t>
            </a:r>
            <a:r>
              <a:rPr lang="en-US" altLang="zh-TW" sz="3000" b="1" dirty="0" smtClean="0">
                <a:latin typeface="Times New Roman" panose="02020603050405020304" pitchFamily="18" charset="0"/>
                <a:ea typeface="標楷體" panose="03000509000000000000" pitchFamily="65" charset="-120"/>
              </a:rPr>
              <a:t>12</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5</a:t>
            </a:r>
            <a:r>
              <a:rPr lang="zh-TW" altLang="en-US" sz="3000" b="1" dirty="0" smtClean="0">
                <a:latin typeface="Times New Roman" panose="02020603050405020304" pitchFamily="18" charset="0"/>
                <a:ea typeface="標楷體" panose="03000509000000000000" pitchFamily="65" charset="-120"/>
              </a:rPr>
              <a:t>日</a:t>
            </a:r>
            <a:endParaRPr lang="en-US" altLang="zh-TW" sz="3000" b="1" dirty="0" smtClean="0">
              <a:latin typeface="Times New Roman" panose="02020603050405020304" pitchFamily="18" charset="0"/>
              <a:ea typeface="標楷體" panose="03000509000000000000" pitchFamily="65" charset="-120"/>
            </a:endParaRPr>
          </a:p>
          <a:p>
            <a:pPr>
              <a:lnSpc>
                <a:spcPct val="150000"/>
              </a:lnSpc>
              <a:spcBef>
                <a:spcPts val="0"/>
              </a:spcBef>
              <a:spcAft>
                <a:spcPts val="0"/>
              </a:spcAft>
            </a:pPr>
            <a:r>
              <a:rPr lang="zh-TW" altLang="en-US" sz="3000" dirty="0" smtClean="0">
                <a:latin typeface="Times New Roman" panose="02020603050405020304" pitchFamily="18" charset="0"/>
              </a:rPr>
              <a:t>本部</a:t>
            </a:r>
            <a:r>
              <a:rPr lang="zh-TW" altLang="en-US" sz="3000" b="1" dirty="0" smtClean="0">
                <a:latin typeface="Times New Roman" panose="02020603050405020304" pitchFamily="18" charset="0"/>
              </a:rPr>
              <a:t>僅</a:t>
            </a:r>
            <a:r>
              <a:rPr lang="zh-TW" altLang="en-US" sz="3000" dirty="0" smtClean="0">
                <a:latin typeface="Times New Roman" panose="02020603050405020304" pitchFamily="18" charset="0"/>
              </a:rPr>
              <a:t>受理訪視學校發文修正有疑義之資料。</a:t>
            </a:r>
            <a:endParaRPr lang="en-US" altLang="zh-TW" sz="3000" dirty="0" smtClean="0">
              <a:latin typeface="Times New Roman" panose="02020603050405020304" pitchFamily="18" charset="0"/>
            </a:endParaRPr>
          </a:p>
          <a:p>
            <a:pPr>
              <a:lnSpc>
                <a:spcPct val="150000"/>
              </a:lnSpc>
              <a:spcBef>
                <a:spcPts val="0"/>
              </a:spcBef>
              <a:spcAft>
                <a:spcPts val="0"/>
              </a:spcAft>
            </a:pPr>
            <a:r>
              <a:rPr lang="zh-TW" altLang="en-US" sz="3000" dirty="0" smtClean="0">
                <a:latin typeface="Times New Roman" panose="02020603050405020304" pitchFamily="18" charset="0"/>
              </a:rPr>
              <a:t>公文一式二份，公文正本及審查表一份予教育部、公文副本及審查表一份予國立雲林科技大學私立大學校院獎補助作業小組</a:t>
            </a:r>
            <a:r>
              <a:rPr lang="zh-TW" altLang="en-US" sz="3000" b="1" dirty="0" smtClean="0">
                <a:latin typeface="Times New Roman" panose="02020603050405020304" pitchFamily="18" charset="0"/>
              </a:rPr>
              <a:t>（以郵戳為憑）</a:t>
            </a:r>
            <a:r>
              <a:rPr lang="zh-TW" altLang="en-US" sz="3000" dirty="0" smtClean="0">
                <a:latin typeface="Times New Roman" panose="02020603050405020304" pitchFamily="18" charset="0"/>
              </a:rPr>
              <a:t>。</a:t>
            </a:r>
            <a:endParaRPr lang="zh-TW" altLang="en-US" sz="30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11</a:t>
            </a:r>
            <a:endParaRPr lang="zh-TW" altLang="en-US" sz="1500" b="1" dirty="0"/>
          </a:p>
        </p:txBody>
      </p:sp>
      <p:sp>
        <p:nvSpPr>
          <p:cNvPr id="5" name="文字方塊 4"/>
          <p:cNvSpPr txBox="1"/>
          <p:nvPr/>
        </p:nvSpPr>
        <p:spPr>
          <a:xfrm>
            <a:off x="-36512" y="6516052"/>
            <a:ext cx="2880320"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184608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【6/6】</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4784"/>
            <a:ext cx="8229600" cy="4386071"/>
          </a:xfrm>
        </p:spPr>
        <p:txBody>
          <a:bodyPr vert="horz"/>
          <a:lstStyle/>
          <a:p>
            <a:pPr marL="533400" lvl="0" indent="-442913">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2-9 </a:t>
            </a:r>
            <a:r>
              <a:rPr lang="zh-TW" altLang="en-US" sz="3000" b="1" dirty="0" smtClean="0">
                <a:latin typeface="Times New Roman" panose="02020603050405020304" pitchFamily="18" charset="0"/>
                <a:cs typeface="Times New Roman" pitchFamily="18" charset="0"/>
              </a:rPr>
              <a:t>本部審查薪資帳冊</a:t>
            </a:r>
            <a:endParaRPr lang="zh-TW" altLang="en-US" sz="3000" b="1" dirty="0" smtClean="0">
              <a:latin typeface="Times New Roman" panose="02020603050405020304" pitchFamily="18" charset="0"/>
              <a:ea typeface="標楷體" panose="03000509000000000000" pitchFamily="65" charset="-120"/>
              <a:cs typeface="Times New Roman" pitchFamily="18" charset="0"/>
            </a:endParaRPr>
          </a:p>
          <a:p>
            <a:pPr>
              <a:lnSpc>
                <a:spcPct val="150000"/>
              </a:lnSpc>
              <a:spcBef>
                <a:spcPts val="0"/>
              </a:spcBef>
            </a:pPr>
            <a:r>
              <a:rPr lang="zh-TW" altLang="en-US" sz="3000" b="1" dirty="0" smtClean="0">
                <a:latin typeface="Times New Roman" panose="02020603050405020304" pitchFamily="18" charset="0"/>
                <a:ea typeface="標楷體" panose="03000509000000000000" pitchFamily="65" charset="-120"/>
              </a:rPr>
              <a:t>日期：</a:t>
            </a:r>
            <a:r>
              <a:rPr lang="en-US" altLang="zh-TW" sz="3000" b="1" dirty="0" smtClean="0">
                <a:latin typeface="Times New Roman" panose="02020603050405020304" pitchFamily="18" charset="0"/>
                <a:ea typeface="標楷體" panose="03000509000000000000" pitchFamily="65" charset="-120"/>
              </a:rPr>
              <a:t>105</a:t>
            </a:r>
            <a:r>
              <a:rPr lang="zh-TW" altLang="en-US" sz="3000" b="1" dirty="0" smtClean="0">
                <a:latin typeface="Times New Roman" panose="02020603050405020304" pitchFamily="18" charset="0"/>
                <a:ea typeface="標楷體" panose="03000509000000000000" pitchFamily="65" charset="-120"/>
              </a:rPr>
              <a:t>年</a:t>
            </a:r>
            <a:r>
              <a:rPr lang="en-US" altLang="zh-TW" sz="3000" b="1" dirty="0" smtClean="0">
                <a:latin typeface="Times New Roman" panose="02020603050405020304" pitchFamily="18" charset="0"/>
                <a:ea typeface="標楷體" panose="03000509000000000000" pitchFamily="65" charset="-120"/>
              </a:rPr>
              <a:t>12</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6</a:t>
            </a:r>
            <a:r>
              <a:rPr lang="zh-TW" altLang="en-US" sz="3000" b="1" dirty="0" smtClean="0">
                <a:latin typeface="Times New Roman" panose="02020603050405020304" pitchFamily="18" charset="0"/>
                <a:ea typeface="標楷體" panose="03000509000000000000" pitchFamily="65" charset="-120"/>
              </a:rPr>
              <a:t>日至</a:t>
            </a:r>
            <a:r>
              <a:rPr lang="en-US" altLang="zh-TW" sz="3000" b="1" dirty="0" smtClean="0">
                <a:latin typeface="Times New Roman" panose="02020603050405020304" pitchFamily="18" charset="0"/>
                <a:ea typeface="標楷體" panose="03000509000000000000" pitchFamily="65" charset="-120"/>
              </a:rPr>
              <a:t>12</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8</a:t>
            </a:r>
            <a:r>
              <a:rPr lang="zh-TW" altLang="en-US" sz="3000" b="1" dirty="0" smtClean="0">
                <a:latin typeface="Times New Roman" panose="02020603050405020304" pitchFamily="18" charset="0"/>
                <a:ea typeface="標楷體" panose="03000509000000000000" pitchFamily="65" charset="-120"/>
              </a:rPr>
              <a:t>日</a:t>
            </a:r>
            <a:endParaRPr lang="en-US" altLang="zh-TW" sz="3000" b="1" dirty="0" smtClean="0">
              <a:latin typeface="Times New Roman" panose="02020603050405020304" pitchFamily="18" charset="0"/>
              <a:ea typeface="標楷體" panose="03000509000000000000" pitchFamily="65" charset="-120"/>
            </a:endParaRPr>
          </a:p>
          <a:p>
            <a:pPr>
              <a:lnSpc>
                <a:spcPct val="150000"/>
              </a:lnSpc>
              <a:spcBef>
                <a:spcPts val="0"/>
              </a:spcBef>
            </a:pPr>
            <a:r>
              <a:rPr lang="zh-TW" altLang="zh-TW" sz="3000" dirty="0"/>
              <a:t>本部審查各校薪資帳冊，經審查後發現資料填報有疑慮者，通知學校針對審查結果於時限內回覆說明並提供相關佐證</a:t>
            </a:r>
            <a:r>
              <a:rPr lang="zh-TW" altLang="zh-TW" sz="3000" dirty="0" smtClean="0"/>
              <a:t>資料</a:t>
            </a:r>
            <a:r>
              <a:rPr lang="zh-TW" altLang="en-US" sz="3000" dirty="0" smtClean="0">
                <a:latin typeface="Times New Roman" panose="02020603050405020304" pitchFamily="18" charset="0"/>
                <a:ea typeface="標楷體" panose="03000509000000000000" pitchFamily="65" charset="-120"/>
              </a:rPr>
              <a:t>。</a:t>
            </a:r>
            <a:endParaRPr lang="en-US" altLang="zh-TW" sz="30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12</a:t>
            </a:r>
            <a:endParaRPr lang="zh-TW" altLang="en-US" sz="1500"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6512" y="6525344"/>
            <a:ext cx="2952328"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3937763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smtClean="0">
                <a:solidFill>
                  <a:schemeClr val="tx1"/>
                </a:solidFill>
                <a:effectLst/>
                <a:latin typeface="Times New Roman" panose="02020603050405020304" pitchFamily="18" charset="0"/>
                <a:ea typeface="標楷體" panose="03000509000000000000" pitchFamily="65" charset="-120"/>
              </a:rPr>
              <a:t>【1/3</a:t>
            </a:r>
            <a:r>
              <a:rPr lang="en-US" altLang="zh-TW" sz="4400" dirty="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5034723"/>
          </a:xfrm>
        </p:spPr>
        <p:txBody>
          <a:bodyPr vert="horz"/>
          <a:lstStyle/>
          <a:p>
            <a:pPr marL="390525" indent="-307975">
              <a:buNone/>
            </a:pPr>
            <a:r>
              <a:rPr lang="en-US" altLang="zh-TW" sz="3000" b="1" u="sng" dirty="0" smtClean="0">
                <a:solidFill>
                  <a:srgbClr val="0000FF"/>
                </a:solidFill>
                <a:latin typeface="Times New Roman" panose="02020603050405020304" pitchFamily="18" charset="0"/>
                <a:cs typeface="Times New Roman" pitchFamily="18" charset="0"/>
              </a:rPr>
              <a:t>3-1 </a:t>
            </a:r>
            <a:r>
              <a:rPr lang="zh-TW" altLang="en-US" sz="3000" b="1" u="sng" dirty="0" smtClean="0">
                <a:solidFill>
                  <a:srgbClr val="0000FF"/>
                </a:solidFill>
                <a:latin typeface="Times New Roman" panose="02020603050405020304" pitchFamily="18" charset="0"/>
                <a:cs typeface="Times New Roman" pitchFamily="18" charset="0"/>
              </a:rPr>
              <a:t>本部</a:t>
            </a:r>
            <a:r>
              <a:rPr lang="zh-TW" altLang="en-US" sz="3000" b="1" u="sng" dirty="0">
                <a:solidFill>
                  <a:srgbClr val="0000FF"/>
                </a:solidFill>
                <a:latin typeface="Times New Roman" panose="02020603050405020304" pitchFamily="18" charset="0"/>
                <a:cs typeface="Times New Roman" pitchFamily="18" charset="0"/>
              </a:rPr>
              <a:t>檢視各校校務及財務資訊公開化</a:t>
            </a:r>
            <a:r>
              <a:rPr lang="zh-TW" altLang="en-US" sz="3000" b="1" u="sng" dirty="0" smtClean="0">
                <a:solidFill>
                  <a:srgbClr val="0000FF"/>
                </a:solidFill>
                <a:latin typeface="Times New Roman" panose="02020603050405020304" pitchFamily="18" charset="0"/>
                <a:cs typeface="Times New Roman" pitchFamily="18" charset="0"/>
              </a:rPr>
              <a:t>網頁</a:t>
            </a:r>
          </a:p>
          <a:p>
            <a:pPr>
              <a:spcBef>
                <a:spcPts val="600"/>
              </a:spcBef>
            </a:pPr>
            <a:r>
              <a:rPr lang="zh-TW" altLang="en-US" sz="3000" b="1" u="sng" dirty="0" smtClean="0">
                <a:solidFill>
                  <a:srgbClr val="0000FF"/>
                </a:solidFill>
                <a:latin typeface="Times New Roman" panose="02020603050405020304" pitchFamily="18" charset="0"/>
              </a:rPr>
              <a:t>日期：</a:t>
            </a:r>
            <a:r>
              <a:rPr lang="en-US" altLang="zh-TW" sz="3000" b="1" u="sng" dirty="0" smtClean="0">
                <a:solidFill>
                  <a:srgbClr val="0000FF"/>
                </a:solidFill>
                <a:latin typeface="Times New Roman" panose="02020603050405020304" pitchFamily="18" charset="0"/>
              </a:rPr>
              <a:t>106</a:t>
            </a:r>
            <a:r>
              <a:rPr lang="zh-TW" altLang="en-US" sz="3000" b="1" u="sng" dirty="0" smtClean="0">
                <a:solidFill>
                  <a:srgbClr val="0000FF"/>
                </a:solidFill>
                <a:latin typeface="Times New Roman" panose="02020603050405020304" pitchFamily="18" charset="0"/>
              </a:rPr>
              <a:t>年</a:t>
            </a:r>
            <a:r>
              <a:rPr lang="en-US" altLang="zh-TW" sz="3000" b="1" u="sng" dirty="0" smtClean="0">
                <a:solidFill>
                  <a:srgbClr val="0000FF"/>
                </a:solidFill>
                <a:latin typeface="Times New Roman" panose="02020603050405020304" pitchFamily="18" charset="0"/>
              </a:rPr>
              <a:t>1</a:t>
            </a:r>
            <a:r>
              <a:rPr lang="zh-TW" altLang="en-US" sz="3000" b="1" u="sng" dirty="0" smtClean="0">
                <a:solidFill>
                  <a:srgbClr val="0000FF"/>
                </a:solidFill>
                <a:latin typeface="Times New Roman" panose="02020603050405020304" pitchFamily="18" charset="0"/>
              </a:rPr>
              <a:t>月</a:t>
            </a:r>
            <a:r>
              <a:rPr lang="en-US" altLang="zh-TW" sz="3000" b="1" u="sng" dirty="0" smtClean="0">
                <a:solidFill>
                  <a:srgbClr val="0000FF"/>
                </a:solidFill>
                <a:latin typeface="Times New Roman" panose="02020603050405020304" pitchFamily="18" charset="0"/>
              </a:rPr>
              <a:t>3</a:t>
            </a:r>
            <a:r>
              <a:rPr lang="zh-TW" altLang="en-US" sz="3000" b="1" u="sng" dirty="0" smtClean="0">
                <a:solidFill>
                  <a:srgbClr val="0000FF"/>
                </a:solidFill>
                <a:latin typeface="Times New Roman" panose="02020603050405020304" pitchFamily="18" charset="0"/>
              </a:rPr>
              <a:t>日至</a:t>
            </a:r>
            <a:r>
              <a:rPr lang="en-US" altLang="zh-TW" sz="3000" b="1" u="sng" dirty="0" smtClean="0">
                <a:solidFill>
                  <a:srgbClr val="0000FF"/>
                </a:solidFill>
                <a:latin typeface="Times New Roman" panose="02020603050405020304" pitchFamily="18" charset="0"/>
              </a:rPr>
              <a:t>1</a:t>
            </a:r>
            <a:r>
              <a:rPr lang="zh-TW" altLang="en-US" sz="3000" b="1" u="sng" dirty="0" smtClean="0">
                <a:solidFill>
                  <a:srgbClr val="0000FF"/>
                </a:solidFill>
                <a:latin typeface="Times New Roman" panose="02020603050405020304" pitchFamily="18" charset="0"/>
              </a:rPr>
              <a:t>月</a:t>
            </a:r>
            <a:r>
              <a:rPr lang="en-US" altLang="zh-TW" sz="3000" b="1" u="sng" dirty="0" smtClean="0">
                <a:solidFill>
                  <a:srgbClr val="0000FF"/>
                </a:solidFill>
                <a:latin typeface="Times New Roman" panose="02020603050405020304" pitchFamily="18" charset="0"/>
              </a:rPr>
              <a:t>9</a:t>
            </a:r>
            <a:r>
              <a:rPr lang="zh-TW" altLang="en-US" sz="3000" b="1" u="sng" dirty="0" smtClean="0">
                <a:solidFill>
                  <a:srgbClr val="0000FF"/>
                </a:solidFill>
                <a:latin typeface="Times New Roman" panose="02020603050405020304" pitchFamily="18" charset="0"/>
              </a:rPr>
              <a:t>日</a:t>
            </a:r>
            <a:endParaRPr lang="en-US" altLang="zh-TW" sz="3000" b="1" u="sng" dirty="0" smtClean="0">
              <a:solidFill>
                <a:srgbClr val="0000FF"/>
              </a:solidFill>
              <a:latin typeface="Times New Roman" panose="02020603050405020304" pitchFamily="18" charset="0"/>
            </a:endParaRPr>
          </a:p>
          <a:p>
            <a:pPr marL="390525" indent="-307975">
              <a:buNone/>
            </a:pPr>
            <a:endParaRPr lang="en-US" altLang="zh-TW" sz="2500" b="1" dirty="0" smtClean="0">
              <a:latin typeface="Times New Roman" panose="02020603050405020304" pitchFamily="18" charset="0"/>
              <a:ea typeface="標楷體" panose="03000509000000000000" pitchFamily="65" charset="-120"/>
              <a:cs typeface="Times New Roman" pitchFamily="18" charset="0"/>
            </a:endParaRPr>
          </a:p>
          <a:p>
            <a:pPr marL="390525" indent="-307975">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3-2 </a:t>
            </a:r>
            <a:r>
              <a:rPr lang="zh-TW" altLang="en-US" sz="3000" b="1" dirty="0" smtClean="0">
                <a:latin typeface="Times New Roman" panose="02020603050405020304" pitchFamily="18" charset="0"/>
                <a:ea typeface="標楷體" panose="03000509000000000000" pitchFamily="65" charset="-120"/>
                <a:cs typeface="Times New Roman" pitchFamily="18" charset="0"/>
              </a:rPr>
              <a:t>第二次檢視</a:t>
            </a:r>
          </a:p>
          <a:p>
            <a:pPr>
              <a:spcBef>
                <a:spcPts val="0"/>
              </a:spcBef>
            </a:pPr>
            <a:r>
              <a:rPr lang="zh-TW" altLang="en-US" sz="2500" b="1" dirty="0" smtClean="0">
                <a:latin typeface="Times New Roman" panose="02020603050405020304" pitchFamily="18" charset="0"/>
                <a:ea typeface="標楷體" panose="03000509000000000000" pitchFamily="65" charset="-120"/>
              </a:rPr>
              <a:t>日期：</a:t>
            </a:r>
            <a:r>
              <a:rPr lang="en-US" altLang="zh-TW" sz="2500" b="1" dirty="0" smtClean="0">
                <a:latin typeface="Times New Roman" panose="02020603050405020304" pitchFamily="18" charset="0"/>
                <a:ea typeface="標楷體" panose="03000509000000000000" pitchFamily="65" charset="-120"/>
              </a:rPr>
              <a:t>106</a:t>
            </a:r>
            <a:r>
              <a:rPr lang="zh-TW" altLang="en-US" sz="2500" b="1" dirty="0" smtClean="0">
                <a:latin typeface="Times New Roman" panose="02020603050405020304" pitchFamily="18" charset="0"/>
                <a:ea typeface="標楷體" panose="03000509000000000000" pitchFamily="65" charset="-120"/>
              </a:rPr>
              <a:t>年</a:t>
            </a:r>
            <a:r>
              <a:rPr lang="en-US" altLang="zh-TW" sz="2500" b="1" dirty="0" smtClean="0">
                <a:latin typeface="Times New Roman" panose="02020603050405020304" pitchFamily="18" charset="0"/>
                <a:ea typeface="標楷體" panose="03000509000000000000" pitchFamily="65" charset="-120"/>
              </a:rPr>
              <a:t>1</a:t>
            </a:r>
            <a:r>
              <a:rPr lang="zh-TW" altLang="en-US" sz="2500" b="1" dirty="0" smtClean="0">
                <a:latin typeface="Times New Roman" panose="02020603050405020304" pitchFamily="18" charset="0"/>
                <a:ea typeface="標楷體" panose="03000509000000000000" pitchFamily="65" charset="-120"/>
              </a:rPr>
              <a:t>月</a:t>
            </a:r>
            <a:r>
              <a:rPr lang="en-US" altLang="zh-TW" sz="2500" b="1" u="sng" dirty="0" smtClean="0">
                <a:solidFill>
                  <a:srgbClr val="FF0000"/>
                </a:solidFill>
                <a:latin typeface="Times New Roman" panose="02020603050405020304" pitchFamily="18" charset="0"/>
                <a:ea typeface="標楷體" panose="03000509000000000000" pitchFamily="65" charset="-120"/>
              </a:rPr>
              <a:t>4</a:t>
            </a:r>
            <a:r>
              <a:rPr lang="zh-TW" altLang="en-US" sz="2500" b="1" dirty="0" smtClean="0">
                <a:latin typeface="Times New Roman" panose="02020603050405020304" pitchFamily="18" charset="0"/>
                <a:ea typeface="標楷體" panose="03000509000000000000" pitchFamily="65" charset="-120"/>
              </a:rPr>
              <a:t>日至</a:t>
            </a:r>
            <a:r>
              <a:rPr lang="en-US" altLang="zh-TW" sz="2500" b="1" dirty="0" smtClean="0">
                <a:latin typeface="Times New Roman" panose="02020603050405020304" pitchFamily="18" charset="0"/>
                <a:ea typeface="標楷體" panose="03000509000000000000" pitchFamily="65" charset="-120"/>
              </a:rPr>
              <a:t>1</a:t>
            </a:r>
            <a:r>
              <a:rPr lang="zh-TW" altLang="en-US" sz="2500" b="1" dirty="0" smtClean="0">
                <a:latin typeface="Times New Roman" panose="02020603050405020304" pitchFamily="18" charset="0"/>
                <a:ea typeface="標楷體" panose="03000509000000000000" pitchFamily="65" charset="-120"/>
              </a:rPr>
              <a:t>月</a:t>
            </a:r>
            <a:r>
              <a:rPr lang="en-US" altLang="zh-TW" sz="2500" b="1" u="sng" dirty="0" smtClean="0">
                <a:solidFill>
                  <a:srgbClr val="FF0000"/>
                </a:solidFill>
                <a:latin typeface="Times New Roman" panose="02020603050405020304" pitchFamily="18" charset="0"/>
                <a:ea typeface="標楷體" panose="03000509000000000000" pitchFamily="65" charset="-120"/>
              </a:rPr>
              <a:t>10</a:t>
            </a:r>
            <a:r>
              <a:rPr lang="zh-TW" altLang="en-US" sz="2500" b="1" dirty="0" smtClean="0">
                <a:latin typeface="Times New Roman" panose="02020603050405020304" pitchFamily="18" charset="0"/>
                <a:ea typeface="標楷體" panose="03000509000000000000" pitchFamily="65" charset="-120"/>
              </a:rPr>
              <a:t>日</a:t>
            </a:r>
            <a:endParaRPr lang="en-US" altLang="zh-TW" sz="2500" b="1" dirty="0" smtClean="0">
              <a:latin typeface="Times New Roman" panose="02020603050405020304" pitchFamily="18" charset="0"/>
              <a:ea typeface="標楷體" panose="03000509000000000000" pitchFamily="65" charset="-120"/>
            </a:endParaRPr>
          </a:p>
          <a:p>
            <a:pPr>
              <a:spcBef>
                <a:spcPts val="0"/>
              </a:spcBef>
            </a:pPr>
            <a:r>
              <a:rPr lang="zh-TW" altLang="en-US" sz="2500" dirty="0">
                <a:latin typeface="Times New Roman" panose="02020603050405020304" pitchFamily="18" charset="0"/>
              </a:rPr>
              <a:t>獎補助系統開放第二</a:t>
            </a:r>
            <a:r>
              <a:rPr lang="zh-TW" altLang="en-US" sz="2500" dirty="0" smtClean="0">
                <a:latin typeface="Times New Roman" panose="02020603050405020304" pitchFamily="18" charset="0"/>
                <a:ea typeface="標楷體" panose="03000509000000000000" pitchFamily="65" charset="-120"/>
              </a:rPr>
              <a:t>次</a:t>
            </a:r>
            <a:r>
              <a:rPr lang="zh-TW" altLang="en-US" sz="2500" dirty="0">
                <a:latin typeface="Times New Roman" panose="02020603050405020304" pitchFamily="18" charset="0"/>
                <a:ea typeface="標楷體" panose="03000509000000000000" pitchFamily="65" charset="-120"/>
              </a:rPr>
              <a:t>檢視量化</a:t>
            </a:r>
            <a:r>
              <a:rPr lang="zh-TW" altLang="en-US" sz="2500" dirty="0" smtClean="0">
                <a:latin typeface="Times New Roman" panose="02020603050405020304" pitchFamily="18" charset="0"/>
                <a:ea typeface="標楷體" panose="03000509000000000000" pitchFamily="65" charset="-120"/>
              </a:rPr>
              <a:t>基本資料表。</a:t>
            </a:r>
            <a:endParaRPr lang="en-US" altLang="zh-TW" sz="2500" dirty="0" smtClean="0">
              <a:latin typeface="Times New Roman" panose="02020603050405020304" pitchFamily="18" charset="0"/>
              <a:ea typeface="標楷體" panose="03000509000000000000" pitchFamily="65" charset="-120"/>
            </a:endParaRPr>
          </a:p>
          <a:p>
            <a:pPr>
              <a:spcBef>
                <a:spcPts val="0"/>
              </a:spcBef>
            </a:pPr>
            <a:r>
              <a:rPr lang="zh-TW" altLang="en-US" sz="2500" dirty="0" smtClean="0">
                <a:latin typeface="Times New Roman" panose="02020603050405020304" pitchFamily="18" charset="0"/>
                <a:ea typeface="標楷體" panose="03000509000000000000" pitchFamily="65" charset="-120"/>
              </a:rPr>
              <a:t>可檢視全部表冊，新匯入之</a:t>
            </a:r>
            <a:r>
              <a:rPr lang="zh-TW" altLang="en-US" sz="2500" dirty="0">
                <a:latin typeface="Times New Roman" panose="02020603050405020304" pitchFamily="18" charset="0"/>
                <a:ea typeface="標楷體" panose="03000509000000000000" pitchFamily="65" charset="-120"/>
              </a:rPr>
              <a:t>表冊如下：</a:t>
            </a:r>
            <a:endParaRPr lang="en-US" altLang="zh-TW" sz="2500" dirty="0">
              <a:latin typeface="Times New Roman" panose="02020603050405020304" pitchFamily="18" charset="0"/>
              <a:ea typeface="標楷體" panose="03000509000000000000" pitchFamily="65" charset="-120"/>
            </a:endParaRPr>
          </a:p>
          <a:p>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13</a:t>
            </a:r>
            <a:endParaRPr lang="zh-TW" altLang="en-US" sz="1500" b="1" dirty="0"/>
          </a:p>
        </p:txBody>
      </p:sp>
      <p:sp>
        <p:nvSpPr>
          <p:cNvPr id="5" name="文字方塊 4"/>
          <p:cNvSpPr txBox="1"/>
          <p:nvPr/>
        </p:nvSpPr>
        <p:spPr>
          <a:xfrm>
            <a:off x="-36512" y="6516052"/>
            <a:ext cx="5040560"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a:t>
            </a:r>
            <a:r>
              <a:rPr lang="zh-TW" altLang="en-US" sz="2000" b="1" dirty="0" smtClean="0">
                <a:latin typeface="Times New Roman" panose="02020603050405020304" pitchFamily="18" charset="0"/>
                <a:ea typeface="標楷體" panose="03000509000000000000" pitchFamily="65" charset="-120"/>
              </a:rPr>
              <a:t>、</a:t>
            </a:r>
            <a:r>
              <a:rPr lang="en-US" altLang="zh-TW" sz="2000" b="1" dirty="0" smtClean="0">
                <a:latin typeface="Times New Roman" panose="02020603050405020304" pitchFamily="18" charset="0"/>
                <a:ea typeface="標楷體" panose="03000509000000000000" pitchFamily="65" charset="-120"/>
              </a:rPr>
              <a:t>4-6</a:t>
            </a:r>
            <a:r>
              <a:rPr lang="zh-TW" altLang="en-US" sz="2000" b="1" dirty="0" smtClean="0">
                <a:latin typeface="Times New Roman" panose="02020603050405020304" pitchFamily="18" charset="0"/>
                <a:ea typeface="標楷體" panose="03000509000000000000" pitchFamily="65" charset="-120"/>
              </a:rPr>
              <a:t>、</a:t>
            </a:r>
            <a:r>
              <a:rPr lang="en-US" altLang="zh-TW" sz="2000" b="1" dirty="0" smtClean="0">
                <a:latin typeface="Times New Roman" panose="02020603050405020304" pitchFamily="18" charset="0"/>
                <a:ea typeface="標楷體" panose="03000509000000000000" pitchFamily="65" charset="-120"/>
              </a:rPr>
              <a:t>60-83</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3773951193"/>
              </p:ext>
            </p:extLst>
          </p:nvPr>
        </p:nvGraphicFramePr>
        <p:xfrm>
          <a:off x="971600" y="4603204"/>
          <a:ext cx="6912768" cy="1562100"/>
        </p:xfrm>
        <a:graphic>
          <a:graphicData uri="http://schemas.openxmlformats.org/drawingml/2006/table">
            <a:tbl>
              <a:tblPr firstRow="1" bandRow="1">
                <a:tableStyleId>{5940675A-B579-460E-94D1-54222C63F5DA}</a:tableStyleId>
              </a:tblPr>
              <a:tblGrid>
                <a:gridCol w="815054">
                  <a:extLst>
                    <a:ext uri="{9D8B030D-6E8A-4147-A177-3AD203B41FA5}">
                      <a16:colId xmlns:a16="http://schemas.microsoft.com/office/drawing/2014/main" xmlns="" val="20000"/>
                    </a:ext>
                  </a:extLst>
                </a:gridCol>
                <a:gridCol w="6097714">
                  <a:extLst>
                    <a:ext uri="{9D8B030D-6E8A-4147-A177-3AD203B41FA5}">
                      <a16:colId xmlns:a16="http://schemas.microsoft.com/office/drawing/2014/main" xmlns="" val="20001"/>
                    </a:ext>
                  </a:extLst>
                </a:gridCol>
              </a:tblGrid>
              <a:tr h="390525">
                <a:tc>
                  <a:txBody>
                    <a:bodyPr/>
                    <a:lstStyle/>
                    <a:p>
                      <a:pPr marL="0" algn="ctr" rtl="0" eaLnBrk="1" fontAlgn="ctr" latinLnBrk="0" hangingPunct="1"/>
                      <a:r>
                        <a:rPr kumimoji="0" lang="zh-TW" altLang="en-US" sz="25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項目</a:t>
                      </a:r>
                    </a:p>
                  </a:txBody>
                  <a:tcPr marL="9525" marR="9525" marT="9525" marB="0" anchor="ctr">
                    <a:solidFill>
                      <a:srgbClr val="A9D18E"/>
                    </a:solidFill>
                  </a:tcPr>
                </a:tc>
                <a:tc>
                  <a:txBody>
                    <a:bodyPr/>
                    <a:lstStyle/>
                    <a:p>
                      <a:pPr marL="0" algn="ctr" rtl="0" eaLnBrk="1" fontAlgn="ctr" latinLnBrk="0" hangingPunct="1"/>
                      <a:r>
                        <a:rPr kumimoji="0" lang="zh-TW" altLang="en-US" sz="25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獎補助表冊名稱</a:t>
                      </a:r>
                    </a:p>
                  </a:txBody>
                  <a:tcPr marL="9525" marR="9525" marT="9525" marB="0" anchor="ctr">
                    <a:solidFill>
                      <a:srgbClr val="A9D18E"/>
                    </a:solidFill>
                  </a:tcPr>
                </a:tc>
                <a:extLst>
                  <a:ext uri="{0D108BD9-81ED-4DB2-BD59-A6C34878D82A}">
                    <a16:rowId xmlns:a16="http://schemas.microsoft.com/office/drawing/2014/main" xmlns="" val="10000"/>
                  </a:ext>
                </a:extLst>
              </a:tr>
              <a:tr h="370840">
                <a:tc>
                  <a:txBody>
                    <a:bodyPr/>
                    <a:lstStyle/>
                    <a:p>
                      <a:pPr marL="0" algn="ctr" rtl="0" eaLnBrk="1" fontAlgn="ctr" latinLnBrk="0" hangingPunct="1"/>
                      <a:r>
                        <a:rPr kumimoji="0" 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p>
                  </a:txBody>
                  <a:tcPr marL="9525" marR="9525" marT="9525" marB="0" anchor="ctr"/>
                </a:tc>
                <a:tc>
                  <a:txBody>
                    <a:bodyPr/>
                    <a:lstStyle/>
                    <a:p>
                      <a:pPr marL="0" algn="l" rtl="0" eaLnBrk="1" fontAlgn="ctr" latinLnBrk="0" hangingPunct="1"/>
                      <a:r>
                        <a:rPr kumimoji="0" lang="zh-TW" alt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經費</a:t>
                      </a:r>
                      <a:r>
                        <a:rPr kumimoji="0" lang="en-US" altLang="zh-TW"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助學措施統計表</a:t>
                      </a:r>
                      <a:r>
                        <a:rPr kumimoji="0" lang="zh-TW" altLang="en-US" sz="2500" b="1"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（弱勢學生助學金）</a:t>
                      </a:r>
                      <a:endParaRPr kumimoji="0" lang="zh-TW" altLang="en-US" sz="2500" b="1"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tc>
                <a:extLst>
                  <a:ext uri="{0D108BD9-81ED-4DB2-BD59-A6C34878D82A}">
                    <a16:rowId xmlns:a16="http://schemas.microsoft.com/office/drawing/2014/main" xmlns="" val="10001"/>
                  </a:ext>
                </a:extLst>
              </a:tr>
              <a:tr h="370840">
                <a:tc>
                  <a:txBody>
                    <a:bodyPr/>
                    <a:lstStyle/>
                    <a:p>
                      <a:pPr marL="0" algn="ctr" rtl="0" eaLnBrk="1" fontAlgn="ctr" latinLnBrk="0" hangingPunct="1"/>
                      <a:r>
                        <a:rPr kumimoji="0" 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p>
                  </a:txBody>
                  <a:tcPr marL="9525" marR="9525" marT="9525" marB="0" anchor="ctr"/>
                </a:tc>
                <a:tc>
                  <a:txBody>
                    <a:bodyPr/>
                    <a:lstStyle/>
                    <a:p>
                      <a:pPr marL="0" algn="l" rtl="0" eaLnBrk="1" fontAlgn="ctr" latinLnBrk="0" hangingPunct="1"/>
                      <a:r>
                        <a:rPr kumimoji="0" lang="zh-TW" alt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教學</a:t>
                      </a:r>
                      <a:r>
                        <a:rPr kumimoji="0" lang="en-US" altLang="zh-TW"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學校教學研究及訓輔支出</a:t>
                      </a:r>
                      <a:r>
                        <a:rPr kumimoji="0" lang="zh-TW" altLang="en-US" sz="25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統計表</a:t>
                      </a:r>
                      <a:endParaRPr kumimoji="0" lang="zh-TW" alt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extLst>
                  <a:ext uri="{0D108BD9-81ED-4DB2-BD59-A6C34878D82A}">
                    <a16:rowId xmlns:a16="http://schemas.microsoft.com/office/drawing/2014/main" xmlns="" val="10002"/>
                  </a:ext>
                </a:extLst>
              </a:tr>
              <a:tr h="370840">
                <a:tc>
                  <a:txBody>
                    <a:bodyPr/>
                    <a:lstStyle/>
                    <a:p>
                      <a:pPr marL="0" algn="ctr" rtl="0" eaLnBrk="1" fontAlgn="ctr" latinLnBrk="0" hangingPunct="1"/>
                      <a:r>
                        <a:rPr kumimoji="0" 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a:t>
                      </a:r>
                    </a:p>
                  </a:txBody>
                  <a:tcPr marL="9525" marR="9525" marT="9525" marB="0" anchor="ctr"/>
                </a:tc>
                <a:tc>
                  <a:txBody>
                    <a:bodyPr/>
                    <a:lstStyle/>
                    <a:p>
                      <a:pPr marL="0" algn="l" rtl="0" eaLnBrk="1" fontAlgn="ctr" latinLnBrk="0" hangingPunct="1"/>
                      <a:r>
                        <a:rPr kumimoji="0" lang="zh-TW" altLang="en-US" sz="25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5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5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境外生人</a:t>
                      </a:r>
                      <a:r>
                        <a:rPr kumimoji="0" lang="zh-TW" alt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數明細</a:t>
                      </a:r>
                      <a:r>
                        <a:rPr kumimoji="0" lang="zh-TW" altLang="en-US" sz="25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表</a:t>
                      </a:r>
                      <a:endParaRPr kumimoji="0" lang="zh-TW" altLang="en-US" sz="2500" b="1"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9347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smtClean="0">
                <a:solidFill>
                  <a:schemeClr val="tx1"/>
                </a:solidFill>
                <a:effectLst/>
                <a:latin typeface="Times New Roman" panose="02020603050405020304" pitchFamily="18" charset="0"/>
                <a:ea typeface="標楷體" panose="03000509000000000000" pitchFamily="65" charset="-120"/>
              </a:rPr>
              <a:t>【2/3】</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lvl="0"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3-3</a:t>
            </a:r>
            <a:r>
              <a:rPr lang="zh-TW" altLang="en-US" sz="3000" b="1" dirty="0" smtClean="0">
                <a:latin typeface="Times New Roman" panose="02020603050405020304" pitchFamily="18" charset="0"/>
                <a:ea typeface="標楷體" panose="03000509000000000000" pitchFamily="65" charset="-120"/>
                <a:cs typeface="Times New Roman" pitchFamily="18" charset="0"/>
              </a:rPr>
              <a:t> 量化基本資料表報部</a:t>
            </a:r>
          </a:p>
          <a:p>
            <a:pPr>
              <a:spcBef>
                <a:spcPts val="600"/>
              </a:spcBef>
            </a:pPr>
            <a:r>
              <a:rPr lang="zh-TW" altLang="en-US" sz="3000" b="1" dirty="0" smtClean="0">
                <a:latin typeface="Times New Roman" panose="02020603050405020304" pitchFamily="18" charset="0"/>
                <a:ea typeface="標楷體" panose="03000509000000000000" pitchFamily="65" charset="-120"/>
              </a:rPr>
              <a:t>日期</a:t>
            </a:r>
            <a:r>
              <a:rPr lang="zh-TW" altLang="en-US" sz="3000" b="1" dirty="0">
                <a:latin typeface="Times New Roman" panose="02020603050405020304" pitchFamily="18" charset="0"/>
                <a:ea typeface="標楷體" panose="03000509000000000000" pitchFamily="65" charset="-120"/>
              </a:rPr>
              <a:t>：</a:t>
            </a:r>
            <a:r>
              <a:rPr lang="en-US" altLang="zh-TW" sz="3000" b="1" u="sng" dirty="0" smtClean="0">
                <a:solidFill>
                  <a:srgbClr val="FF0000"/>
                </a:solidFill>
                <a:latin typeface="Times New Roman" panose="02020603050405020304" pitchFamily="18" charset="0"/>
                <a:ea typeface="標楷體" panose="03000509000000000000" pitchFamily="65" charset="-120"/>
              </a:rPr>
              <a:t>106</a:t>
            </a:r>
            <a:r>
              <a:rPr lang="zh-TW" altLang="en-US" sz="3000" b="1" dirty="0" smtClean="0">
                <a:latin typeface="Times New Roman" panose="02020603050405020304" pitchFamily="18" charset="0"/>
                <a:ea typeface="標楷體" panose="03000509000000000000" pitchFamily="65" charset="-120"/>
              </a:rPr>
              <a:t>年</a:t>
            </a:r>
            <a:r>
              <a:rPr lang="en-US" altLang="zh-TW" sz="3000" b="1" dirty="0">
                <a:latin typeface="Times New Roman" panose="02020603050405020304" pitchFamily="18" charset="0"/>
                <a:ea typeface="標楷體" panose="03000509000000000000" pitchFamily="65" charset="-120"/>
              </a:rPr>
              <a:t>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4</a:t>
            </a:r>
            <a:r>
              <a:rPr lang="zh-TW" altLang="en-US" sz="3000" b="1" dirty="0" smtClean="0">
                <a:latin typeface="Times New Roman" panose="02020603050405020304" pitchFamily="18" charset="0"/>
                <a:ea typeface="標楷體" panose="03000509000000000000" pitchFamily="65" charset="-120"/>
              </a:rPr>
              <a:t>日</a:t>
            </a:r>
            <a:r>
              <a:rPr lang="zh-TW" altLang="en-US" sz="3000" b="1" dirty="0">
                <a:latin typeface="Times New Roman" panose="02020603050405020304" pitchFamily="18" charset="0"/>
                <a:ea typeface="標楷體" panose="03000509000000000000" pitchFamily="65" charset="-120"/>
              </a:rPr>
              <a:t>至</a:t>
            </a:r>
            <a:r>
              <a:rPr lang="en-US" altLang="zh-TW" sz="3000" b="1" dirty="0">
                <a:latin typeface="Times New Roman" panose="02020603050405020304" pitchFamily="18" charset="0"/>
                <a:ea typeface="標楷體" panose="03000509000000000000" pitchFamily="65" charset="-120"/>
              </a:rPr>
              <a:t>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13</a:t>
            </a:r>
            <a:r>
              <a:rPr lang="zh-TW" altLang="en-US" sz="3000" b="1" dirty="0" smtClean="0">
                <a:latin typeface="Times New Roman" panose="02020603050405020304" pitchFamily="18" charset="0"/>
                <a:ea typeface="標楷體" panose="03000509000000000000" pitchFamily="65" charset="-120"/>
              </a:rPr>
              <a:t>日</a:t>
            </a:r>
            <a:endParaRPr lang="en-US" altLang="zh-TW" sz="3000" b="1" dirty="0">
              <a:latin typeface="Times New Roman" panose="02020603050405020304" pitchFamily="18" charset="0"/>
              <a:ea typeface="標楷體" panose="03000509000000000000" pitchFamily="65" charset="-120"/>
            </a:endParaRPr>
          </a:p>
          <a:p>
            <a:pPr>
              <a:spcBef>
                <a:spcPts val="600"/>
              </a:spcBef>
            </a:pPr>
            <a:r>
              <a:rPr lang="zh-TW" altLang="en-US" sz="3000" dirty="0">
                <a:latin typeface="Times New Roman" panose="02020603050405020304" pitchFamily="18" charset="0"/>
              </a:rPr>
              <a:t>請各校於</a:t>
            </a:r>
            <a:r>
              <a:rPr lang="zh-TW" altLang="en-US" sz="3000" dirty="0" smtClean="0">
                <a:latin typeface="Times New Roman" panose="02020603050405020304" pitchFamily="18" charset="0"/>
              </a:rPr>
              <a:t>時限內將</a:t>
            </a:r>
            <a:r>
              <a:rPr lang="zh-TW" altLang="en-US" sz="3000" dirty="0">
                <a:latin typeface="Times New Roman" panose="02020603050405020304" pitchFamily="18" charset="0"/>
              </a:rPr>
              <a:t>量化基本資料表印出</a:t>
            </a:r>
            <a:r>
              <a:rPr lang="zh-TW" altLang="en-US" sz="3000" b="1" dirty="0">
                <a:latin typeface="Times New Roman" panose="02020603050405020304" pitchFamily="18" charset="0"/>
              </a:rPr>
              <a:t>（封面加蓋</a:t>
            </a:r>
            <a:r>
              <a:rPr lang="zh-TW" altLang="en-US" sz="3000" b="1" dirty="0" smtClean="0">
                <a:latin typeface="Times New Roman" panose="02020603050405020304" pitchFamily="18" charset="0"/>
              </a:rPr>
              <a:t>關防）</a:t>
            </a:r>
            <a:r>
              <a:rPr lang="zh-TW" altLang="en-US" sz="3000" dirty="0" smtClean="0">
                <a:latin typeface="Times New Roman" panose="02020603050405020304" pitchFamily="18" charset="0"/>
              </a:rPr>
              <a:t>。</a:t>
            </a:r>
            <a:endParaRPr lang="en-US" altLang="zh-TW" sz="3000" dirty="0" smtClean="0">
              <a:latin typeface="Times New Roman" panose="02020603050405020304" pitchFamily="18" charset="0"/>
              <a:ea typeface="標楷體" panose="03000509000000000000" pitchFamily="65" charset="-120"/>
            </a:endParaRPr>
          </a:p>
          <a:p>
            <a:pPr>
              <a:spcBef>
                <a:spcPts val="600"/>
              </a:spcBef>
            </a:pPr>
            <a:r>
              <a:rPr lang="zh-TW" altLang="en-US" sz="3000" dirty="0" smtClean="0">
                <a:latin typeface="Times New Roman" panose="02020603050405020304" pitchFamily="18" charset="0"/>
                <a:ea typeface="標楷體" panose="03000509000000000000" pitchFamily="65" charset="-120"/>
              </a:rPr>
              <a:t>公文一</a:t>
            </a:r>
            <a:r>
              <a:rPr lang="zh-TW" altLang="en-US" sz="3000" dirty="0">
                <a:latin typeface="Times New Roman" panose="02020603050405020304" pitchFamily="18" charset="0"/>
                <a:ea typeface="標楷體" panose="03000509000000000000" pitchFamily="65" charset="-120"/>
              </a:rPr>
              <a:t>式兩</a:t>
            </a:r>
            <a:r>
              <a:rPr lang="zh-TW" altLang="en-US" sz="3000" dirty="0" smtClean="0">
                <a:latin typeface="Times New Roman" panose="02020603050405020304" pitchFamily="18" charset="0"/>
                <a:ea typeface="標楷體" panose="03000509000000000000" pitchFamily="65" charset="-120"/>
              </a:rPr>
              <a:t>份，公文正本</a:t>
            </a:r>
            <a:r>
              <a:rPr lang="zh-TW" altLang="en-US" sz="3000" dirty="0">
                <a:latin typeface="Times New Roman" panose="02020603050405020304" pitchFamily="18" charset="0"/>
                <a:ea typeface="標楷體" panose="03000509000000000000" pitchFamily="65" charset="-120"/>
              </a:rPr>
              <a:t>及基本資料</a:t>
            </a:r>
            <a:r>
              <a:rPr lang="zh-TW" altLang="en-US" sz="3000" dirty="0" smtClean="0">
                <a:latin typeface="Times New Roman" panose="02020603050405020304" pitchFamily="18" charset="0"/>
                <a:ea typeface="標楷體" panose="03000509000000000000" pitchFamily="65" charset="-120"/>
              </a:rPr>
              <a:t>表一份予教育部，公文副本及基本資料表一份予國立</a:t>
            </a:r>
            <a:r>
              <a:rPr lang="zh-TW" altLang="en-US" sz="3000" dirty="0">
                <a:latin typeface="Times New Roman" panose="02020603050405020304" pitchFamily="18" charset="0"/>
                <a:ea typeface="標楷體" panose="03000509000000000000" pitchFamily="65" charset="-120"/>
              </a:rPr>
              <a:t>雲林科技大學私立大學校院獎補助作業</a:t>
            </a:r>
            <a:r>
              <a:rPr lang="zh-TW" altLang="en-US" sz="3000" dirty="0" smtClean="0">
                <a:latin typeface="Times New Roman" panose="02020603050405020304" pitchFamily="18" charset="0"/>
                <a:ea typeface="標楷體" panose="03000509000000000000" pitchFamily="65" charset="-120"/>
              </a:rPr>
              <a:t>小組</a:t>
            </a:r>
            <a:r>
              <a:rPr lang="zh-TW" altLang="en-US" sz="3000" b="1" dirty="0" smtClean="0">
                <a:latin typeface="Times New Roman" panose="02020603050405020304" pitchFamily="18" charset="0"/>
                <a:ea typeface="標楷體" panose="03000509000000000000" pitchFamily="65" charset="-120"/>
              </a:rPr>
              <a:t>（以</a:t>
            </a:r>
            <a:r>
              <a:rPr lang="zh-TW" altLang="en-US" sz="3000" b="1" dirty="0">
                <a:latin typeface="Times New Roman" panose="02020603050405020304" pitchFamily="18" charset="0"/>
                <a:ea typeface="標楷體" panose="03000509000000000000" pitchFamily="65" charset="-120"/>
              </a:rPr>
              <a:t>郵戳為</a:t>
            </a:r>
            <a:r>
              <a:rPr lang="zh-TW" altLang="en-US" sz="3000" b="1" dirty="0" smtClean="0">
                <a:latin typeface="Times New Roman" panose="02020603050405020304" pitchFamily="18" charset="0"/>
                <a:ea typeface="標楷體" panose="03000509000000000000" pitchFamily="65" charset="-120"/>
              </a:rPr>
              <a:t>憑）</a:t>
            </a:r>
            <a:r>
              <a:rPr lang="zh-TW" altLang="en-US" sz="3000" dirty="0" smtClean="0">
                <a:latin typeface="Times New Roman" panose="02020603050405020304" pitchFamily="18" charset="0"/>
                <a:ea typeface="標楷體" panose="03000509000000000000" pitchFamily="65" charset="-120"/>
              </a:rPr>
              <a:t>。</a:t>
            </a:r>
            <a:endParaRPr lang="zh-TW" altLang="en-US" sz="30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14</a:t>
            </a:r>
            <a:endParaRPr lang="zh-TW" altLang="en-US" sz="1500" b="1" dirty="0"/>
          </a:p>
        </p:txBody>
      </p:sp>
      <p:sp>
        <p:nvSpPr>
          <p:cNvPr id="5" name="文字方塊 4"/>
          <p:cNvSpPr txBox="1"/>
          <p:nvPr/>
        </p:nvSpPr>
        <p:spPr>
          <a:xfrm>
            <a:off x="-36512" y="6525344"/>
            <a:ext cx="2952328"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769215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a:solidFill>
                  <a:schemeClr val="tx1"/>
                </a:solidFill>
                <a:effectLst/>
                <a:latin typeface="Times New Roman" panose="02020603050405020304" pitchFamily="18" charset="0"/>
                <a:ea typeface="標楷體" panose="03000509000000000000" pitchFamily="65" charset="-120"/>
              </a:rPr>
              <a:t>【3/3】</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2235703"/>
          </a:xfrm>
        </p:spPr>
        <p:txBody>
          <a:bodyPr vert="horz"/>
          <a:lstStyle/>
          <a:p>
            <a:pPr marL="609600" lvl="0" indent="-50165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3-4 </a:t>
            </a:r>
            <a:r>
              <a:rPr lang="zh-TW" altLang="en-US" sz="3000" b="1" dirty="0" smtClean="0">
                <a:latin typeface="Times New Roman" panose="02020603050405020304" pitchFamily="18" charset="0"/>
                <a:ea typeface="標楷體" panose="03000509000000000000" pitchFamily="65" charset="-120"/>
                <a:cs typeface="Times New Roman" pitchFamily="18" charset="0"/>
              </a:rPr>
              <a:t>質</a:t>
            </a:r>
            <a:r>
              <a:rPr lang="zh-TW" altLang="en-US" sz="3000" b="1" dirty="0">
                <a:latin typeface="Times New Roman" panose="02020603050405020304" pitchFamily="18" charset="0"/>
                <a:ea typeface="標楷體" panose="03000509000000000000" pitchFamily="65" charset="-120"/>
                <a:cs typeface="Times New Roman" pitchFamily="18" charset="0"/>
              </a:rPr>
              <a:t>化計畫</a:t>
            </a:r>
            <a:r>
              <a:rPr lang="zh-TW" altLang="en-US" sz="3000" b="1" dirty="0" smtClean="0">
                <a:latin typeface="Times New Roman" panose="02020603050405020304" pitchFamily="18" charset="0"/>
                <a:ea typeface="標楷體" panose="03000509000000000000" pitchFamily="65" charset="-120"/>
                <a:cs typeface="Times New Roman" pitchFamily="18" charset="0"/>
              </a:rPr>
              <a:t>書函送報部</a:t>
            </a:r>
            <a:endParaRPr lang="zh-TW" altLang="en-US" sz="3000" b="1" dirty="0">
              <a:latin typeface="Times New Roman" panose="02020603050405020304" pitchFamily="18" charset="0"/>
              <a:ea typeface="標楷體" panose="03000509000000000000" pitchFamily="65" charset="-120"/>
              <a:cs typeface="Times New Roman" pitchFamily="18" charset="0"/>
            </a:endParaRPr>
          </a:p>
          <a:p>
            <a:pPr>
              <a:spcBef>
                <a:spcPts val="600"/>
              </a:spcBef>
            </a:pPr>
            <a:r>
              <a:rPr lang="zh-TW" altLang="en-US" sz="2500" b="1" dirty="0" smtClean="0">
                <a:latin typeface="Times New Roman" panose="02020603050405020304" pitchFamily="18" charset="0"/>
                <a:ea typeface="標楷體" panose="03000509000000000000" pitchFamily="65" charset="-120"/>
              </a:rPr>
              <a:t>日期：</a:t>
            </a:r>
            <a:r>
              <a:rPr lang="en-US" altLang="zh-TW" sz="2500" b="1" u="sng" dirty="0" smtClean="0">
                <a:solidFill>
                  <a:srgbClr val="FF0000"/>
                </a:solidFill>
                <a:latin typeface="Times New Roman" panose="02020603050405020304" pitchFamily="18" charset="0"/>
                <a:ea typeface="標楷體" panose="03000509000000000000" pitchFamily="65" charset="-120"/>
              </a:rPr>
              <a:t>106</a:t>
            </a:r>
            <a:r>
              <a:rPr lang="zh-TW" altLang="en-US" sz="2500" b="1" dirty="0" smtClean="0">
                <a:latin typeface="Times New Roman" panose="02020603050405020304" pitchFamily="18" charset="0"/>
                <a:ea typeface="標楷體" panose="03000509000000000000" pitchFamily="65" charset="-120"/>
              </a:rPr>
              <a:t>年</a:t>
            </a:r>
            <a:r>
              <a:rPr lang="en-US" altLang="zh-TW" sz="2500" b="1" dirty="0" smtClean="0">
                <a:latin typeface="Times New Roman" panose="02020603050405020304" pitchFamily="18" charset="0"/>
                <a:ea typeface="標楷體" panose="03000509000000000000" pitchFamily="65" charset="-120"/>
              </a:rPr>
              <a:t>1</a:t>
            </a:r>
            <a:r>
              <a:rPr lang="zh-TW" altLang="en-US" sz="2500" b="1" dirty="0" smtClean="0">
                <a:latin typeface="Times New Roman" panose="02020603050405020304" pitchFamily="18" charset="0"/>
                <a:ea typeface="標楷體" panose="03000509000000000000" pitchFamily="65" charset="-120"/>
              </a:rPr>
              <a:t>月</a:t>
            </a:r>
            <a:r>
              <a:rPr lang="en-US" altLang="zh-TW" sz="2500" b="1" u="sng" dirty="0" smtClean="0">
                <a:solidFill>
                  <a:srgbClr val="FF0000"/>
                </a:solidFill>
                <a:latin typeface="Times New Roman" panose="02020603050405020304" pitchFamily="18" charset="0"/>
                <a:ea typeface="標楷體" panose="03000509000000000000" pitchFamily="65" charset="-120"/>
              </a:rPr>
              <a:t>16</a:t>
            </a:r>
            <a:r>
              <a:rPr lang="zh-TW" altLang="en-US" sz="2500" b="1" dirty="0" smtClean="0">
                <a:latin typeface="Times New Roman" panose="02020603050405020304" pitchFamily="18" charset="0"/>
                <a:ea typeface="標楷體" panose="03000509000000000000" pitchFamily="65" charset="-120"/>
              </a:rPr>
              <a:t>日至</a:t>
            </a:r>
            <a:r>
              <a:rPr lang="en-US" altLang="zh-TW" sz="2500" b="1" dirty="0" smtClean="0">
                <a:latin typeface="Times New Roman" panose="02020603050405020304" pitchFamily="18" charset="0"/>
                <a:ea typeface="標楷體" panose="03000509000000000000" pitchFamily="65" charset="-120"/>
              </a:rPr>
              <a:t>1</a:t>
            </a:r>
            <a:r>
              <a:rPr lang="zh-TW" altLang="en-US" sz="2500" b="1" dirty="0" smtClean="0">
                <a:latin typeface="Times New Roman" panose="02020603050405020304" pitchFamily="18" charset="0"/>
                <a:ea typeface="標楷體" panose="03000509000000000000" pitchFamily="65" charset="-120"/>
              </a:rPr>
              <a:t>月</a:t>
            </a:r>
            <a:r>
              <a:rPr lang="en-US" altLang="zh-TW" sz="2500" b="1" u="sng" dirty="0" smtClean="0">
                <a:solidFill>
                  <a:srgbClr val="FF0000"/>
                </a:solidFill>
                <a:latin typeface="Times New Roman" panose="02020603050405020304" pitchFamily="18" charset="0"/>
                <a:ea typeface="標楷體" panose="03000509000000000000" pitchFamily="65" charset="-120"/>
              </a:rPr>
              <a:t>20</a:t>
            </a:r>
            <a:r>
              <a:rPr lang="zh-TW" altLang="en-US" sz="2500" b="1" dirty="0" smtClean="0">
                <a:latin typeface="Times New Roman" panose="02020603050405020304" pitchFamily="18" charset="0"/>
                <a:ea typeface="標楷體" panose="03000509000000000000" pitchFamily="65" charset="-120"/>
              </a:rPr>
              <a:t>日</a:t>
            </a:r>
            <a:endParaRPr lang="en-US" altLang="zh-TW" sz="2500" b="1" dirty="0" smtClean="0">
              <a:latin typeface="Times New Roman" panose="02020603050405020304" pitchFamily="18" charset="0"/>
              <a:ea typeface="標楷體" panose="03000509000000000000" pitchFamily="65" charset="-120"/>
            </a:endParaRPr>
          </a:p>
          <a:p>
            <a:pPr>
              <a:spcBef>
                <a:spcPts val="600"/>
              </a:spcBef>
            </a:pPr>
            <a:r>
              <a:rPr lang="zh-TW" altLang="en-US" sz="2500" dirty="0">
                <a:latin typeface="Times New Roman" panose="02020603050405020304" pitchFamily="18" charset="0"/>
              </a:rPr>
              <a:t>公文一式兩份，公文</a:t>
            </a:r>
            <a:r>
              <a:rPr lang="zh-TW" altLang="en-US" sz="2500" b="1" u="sng" dirty="0">
                <a:solidFill>
                  <a:srgbClr val="FF0000"/>
                </a:solidFill>
                <a:latin typeface="Times New Roman" panose="02020603050405020304" pitchFamily="18" charset="0"/>
              </a:rPr>
              <a:t>副</a:t>
            </a:r>
            <a:r>
              <a:rPr lang="zh-TW" altLang="en-US" sz="2500" dirty="0">
                <a:latin typeface="Times New Roman" panose="02020603050405020304" pitchFamily="18" charset="0"/>
              </a:rPr>
              <a:t>本予教育部，公文</a:t>
            </a:r>
            <a:r>
              <a:rPr lang="zh-TW" altLang="en-US" sz="2500" b="1" u="sng" dirty="0">
                <a:solidFill>
                  <a:srgbClr val="FF0000"/>
                </a:solidFill>
                <a:latin typeface="Times New Roman" panose="02020603050405020304" pitchFamily="18" charset="0"/>
              </a:rPr>
              <a:t>正</a:t>
            </a:r>
            <a:r>
              <a:rPr lang="zh-TW" altLang="en-US" sz="2500" dirty="0">
                <a:latin typeface="Times New Roman" panose="02020603050405020304" pitchFamily="18" charset="0"/>
              </a:rPr>
              <a:t>本一份及</a:t>
            </a:r>
            <a:r>
              <a:rPr lang="zh-TW" altLang="en-US" sz="2500" dirty="0" smtClean="0">
                <a:latin typeface="Times New Roman" panose="02020603050405020304" pitchFamily="18" charset="0"/>
              </a:rPr>
              <a:t>以下</a:t>
            </a:r>
            <a:r>
              <a:rPr lang="zh-TW" altLang="en-US" sz="2500" b="1" u="sng" dirty="0" smtClean="0">
                <a:solidFill>
                  <a:srgbClr val="FF0000"/>
                </a:solidFill>
                <a:latin typeface="Times New Roman" panose="02020603050405020304" pitchFamily="18" charset="0"/>
              </a:rPr>
              <a:t>三</a:t>
            </a:r>
            <a:r>
              <a:rPr lang="zh-TW" altLang="en-US" sz="2500" dirty="0" smtClean="0">
                <a:latin typeface="Times New Roman" panose="02020603050405020304" pitchFamily="18" charset="0"/>
              </a:rPr>
              <a:t>項</a:t>
            </a:r>
            <a:r>
              <a:rPr lang="zh-TW" altLang="en-US" sz="2500" dirty="0">
                <a:latin typeface="Times New Roman" panose="02020603050405020304" pitchFamily="18" charset="0"/>
              </a:rPr>
              <a:t>予國立雲林科技大學私立大學校院獎補助作業小組</a:t>
            </a:r>
            <a:r>
              <a:rPr lang="zh-TW" altLang="en-US" sz="2500" b="1" dirty="0">
                <a:latin typeface="Times New Roman" panose="02020603050405020304" pitchFamily="18" charset="0"/>
              </a:rPr>
              <a:t>（以郵戳為</a:t>
            </a:r>
            <a:r>
              <a:rPr lang="zh-TW" altLang="en-US" sz="2500" b="1" dirty="0" smtClean="0">
                <a:latin typeface="Times New Roman" panose="02020603050405020304" pitchFamily="18" charset="0"/>
              </a:rPr>
              <a:t>憑）</a:t>
            </a:r>
            <a:r>
              <a:rPr lang="zh-TW" altLang="en-US" sz="2500" dirty="0" smtClean="0">
                <a:latin typeface="Times New Roman" panose="02020603050405020304" pitchFamily="18" charset="0"/>
              </a:rPr>
              <a:t>：</a:t>
            </a:r>
            <a:endParaRPr lang="en-US" altLang="zh-TW" sz="2500" dirty="0" smtClean="0">
              <a:latin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15</a:t>
            </a:r>
          </a:p>
        </p:txBody>
      </p:sp>
      <p:sp>
        <p:nvSpPr>
          <p:cNvPr id="5" name="文字方塊 4"/>
          <p:cNvSpPr txBox="1"/>
          <p:nvPr/>
        </p:nvSpPr>
        <p:spPr>
          <a:xfrm>
            <a:off x="-36512" y="6516052"/>
            <a:ext cx="3240360"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a:t>
            </a:r>
            <a:r>
              <a:rPr lang="zh-TW" altLang="en-US" sz="2000" b="1" dirty="0" smtClean="0">
                <a:latin typeface="Times New Roman" panose="02020603050405020304" pitchFamily="18" charset="0"/>
                <a:ea typeface="標楷體" panose="03000509000000000000" pitchFamily="65" charset="-120"/>
              </a:rPr>
              <a:t>、</a:t>
            </a:r>
            <a:r>
              <a:rPr lang="en-US" altLang="zh-TW" sz="2000" b="1" dirty="0" smtClean="0">
                <a:latin typeface="Times New Roman" panose="02020603050405020304" pitchFamily="18" charset="0"/>
                <a:ea typeface="標楷體" panose="03000509000000000000" pitchFamily="65" charset="-120"/>
              </a:rPr>
              <a:t>9</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4183584769"/>
              </p:ext>
            </p:extLst>
          </p:nvPr>
        </p:nvGraphicFramePr>
        <p:xfrm>
          <a:off x="179511" y="3717032"/>
          <a:ext cx="8834313" cy="2171700"/>
        </p:xfrm>
        <a:graphic>
          <a:graphicData uri="http://schemas.openxmlformats.org/drawingml/2006/table">
            <a:tbl>
              <a:tblPr firstRow="1" bandRow="1">
                <a:tableStyleId>{5940675A-B579-460E-94D1-54222C63F5DA}</a:tableStyleId>
              </a:tblPr>
              <a:tblGrid>
                <a:gridCol w="747761">
                  <a:extLst>
                    <a:ext uri="{9D8B030D-6E8A-4147-A177-3AD203B41FA5}">
                      <a16:colId xmlns:a16="http://schemas.microsoft.com/office/drawing/2014/main" xmlns="" val="20000"/>
                    </a:ext>
                  </a:extLst>
                </a:gridCol>
                <a:gridCol w="6885088">
                  <a:extLst>
                    <a:ext uri="{9D8B030D-6E8A-4147-A177-3AD203B41FA5}">
                      <a16:colId xmlns:a16="http://schemas.microsoft.com/office/drawing/2014/main" xmlns="" val="20001"/>
                    </a:ext>
                  </a:extLst>
                </a:gridCol>
                <a:gridCol w="1201464">
                  <a:extLst>
                    <a:ext uri="{9D8B030D-6E8A-4147-A177-3AD203B41FA5}">
                      <a16:colId xmlns:a16="http://schemas.microsoft.com/office/drawing/2014/main" xmlns="" val="292280973"/>
                    </a:ext>
                  </a:extLst>
                </a:gridCol>
              </a:tblGrid>
              <a:tr h="390525">
                <a:tc>
                  <a:txBody>
                    <a:bodyPr/>
                    <a:lstStyle/>
                    <a:p>
                      <a:pPr marL="0" algn="ctr" rtl="0" eaLnBrk="1" fontAlgn="ctr" latinLnBrk="0" hangingPunct="1"/>
                      <a:r>
                        <a:rPr kumimoji="0" lang="zh-TW" altLang="en-US" sz="25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項目</a:t>
                      </a:r>
                    </a:p>
                  </a:txBody>
                  <a:tcPr marL="9525" marR="9525" marT="9525" marB="0" anchor="ctr">
                    <a:solidFill>
                      <a:srgbClr val="A9D18E"/>
                    </a:solidFill>
                  </a:tcPr>
                </a:tc>
                <a:tc>
                  <a:txBody>
                    <a:bodyPr/>
                    <a:lstStyle/>
                    <a:p>
                      <a:pPr marL="0" algn="ctr" rtl="0" eaLnBrk="1" fontAlgn="ctr" latinLnBrk="0" hangingPunct="1"/>
                      <a:r>
                        <a:rPr kumimoji="0" lang="zh-TW" altLang="en-US" sz="2500" b="1"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文件</a:t>
                      </a:r>
                      <a:endParaRPr kumimoji="0" lang="zh-TW" altLang="en-US" sz="2500" b="1"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solidFill>
                      <a:srgbClr val="A9D18E"/>
                    </a:solidFill>
                  </a:tcPr>
                </a:tc>
                <a:tc>
                  <a:txBody>
                    <a:bodyPr/>
                    <a:lstStyle/>
                    <a:p>
                      <a:pPr marL="0" algn="ctr" rtl="0" eaLnBrk="1" fontAlgn="ctr" latinLnBrk="0" hangingPunct="1"/>
                      <a:r>
                        <a:rPr kumimoji="0" lang="zh-TW" altLang="en-US" sz="2500" b="1"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份數</a:t>
                      </a:r>
                      <a:endParaRPr kumimoji="0" lang="zh-TW" altLang="en-US" sz="2500" b="1"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solidFill>
                      <a:srgbClr val="A9D18E"/>
                    </a:solidFill>
                  </a:tcPr>
                </a:tc>
                <a:extLst>
                  <a:ext uri="{0D108BD9-81ED-4DB2-BD59-A6C34878D82A}">
                    <a16:rowId xmlns:a16="http://schemas.microsoft.com/office/drawing/2014/main" xmlns="" val="10000"/>
                  </a:ext>
                </a:extLst>
              </a:tr>
              <a:tr h="370840">
                <a:tc>
                  <a:txBody>
                    <a:bodyPr/>
                    <a:lstStyle/>
                    <a:p>
                      <a:pPr marL="0" algn="ctr" rtl="0" eaLnBrk="1" fontAlgn="ctr" latinLnBrk="0" hangingPunct="1"/>
                      <a:r>
                        <a:rPr kumimoji="0" 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2500" b="0" dirty="0" smtClean="0">
                          <a:latin typeface="Times New Roman" panose="02020603050405020304" pitchFamily="18" charset="0"/>
                          <a:ea typeface="+mn-ea"/>
                        </a:rPr>
                        <a:t>105</a:t>
                      </a:r>
                      <a:r>
                        <a:rPr lang="zh-TW" altLang="en-US" sz="2500" b="0" dirty="0" smtClean="0">
                          <a:latin typeface="Times New Roman" panose="02020603050405020304" pitchFamily="18" charset="0"/>
                          <a:ea typeface="+mn-ea"/>
                        </a:rPr>
                        <a:t>年度校務發展年度經費執行績效表</a:t>
                      </a:r>
                      <a:endParaRPr lang="en-US" altLang="zh-TW" sz="2500" b="0" dirty="0" smtClean="0">
                        <a:latin typeface="Times New Roman" panose="02020603050405020304" pitchFamily="18" charset="0"/>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2000" dirty="0" smtClean="0">
                          <a:latin typeface="Times New Roman" panose="02020603050405020304" pitchFamily="18" charset="0"/>
                          <a:ea typeface="+mn-ea"/>
                        </a:rPr>
                        <a:t>（封面加蓋關防，含「校務及財務資訊公開化報告」、「增加獎勵經費申請表」及附件）</a:t>
                      </a:r>
                      <a:endParaRPr lang="en-US" altLang="zh-TW" sz="2000" dirty="0" smtClean="0">
                        <a:latin typeface="Times New Roman" panose="02020603050405020304" pitchFamily="18" charset="0"/>
                        <a:ea typeface="+mn-ea"/>
                      </a:endParaRPr>
                    </a:p>
                  </a:txBody>
                  <a:tcPr marL="9525" marR="9525" marT="9525" marB="0" anchor="ctr"/>
                </a:tc>
                <a:tc>
                  <a:txBody>
                    <a:bodyPr/>
                    <a:lstStyle/>
                    <a:p>
                      <a:pPr marL="0" algn="ctr" rtl="0" eaLnBrk="1" fontAlgn="ctr" latinLnBrk="0" hangingPunct="1"/>
                      <a:r>
                        <a:rPr lang="en-US" altLang="zh-TW" sz="2500" b="1" u="sng" dirty="0" smtClean="0">
                          <a:solidFill>
                            <a:srgbClr val="FF0000"/>
                          </a:solidFill>
                          <a:latin typeface="Times New Roman" panose="02020603050405020304" pitchFamily="18" charset="0"/>
                          <a:ea typeface="+mn-ea"/>
                        </a:rPr>
                        <a:t>9</a:t>
                      </a:r>
                      <a:r>
                        <a:rPr lang="zh-TW" altLang="en-US" sz="2500" b="0" dirty="0" smtClean="0">
                          <a:latin typeface="Times New Roman" panose="02020603050405020304" pitchFamily="18" charset="0"/>
                          <a:ea typeface="+mn-ea"/>
                        </a:rPr>
                        <a:t>份</a:t>
                      </a:r>
                      <a:endParaRPr kumimoji="0" lang="zh-TW" altLang="en-US" sz="25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extLst>
                  <a:ext uri="{0D108BD9-81ED-4DB2-BD59-A6C34878D82A}">
                    <a16:rowId xmlns:a16="http://schemas.microsoft.com/office/drawing/2014/main" xmlns="" val="10001"/>
                  </a:ext>
                </a:extLst>
              </a:tr>
              <a:tr h="370840">
                <a:tc>
                  <a:txBody>
                    <a:bodyPr/>
                    <a:lstStyle/>
                    <a:p>
                      <a:pPr marL="0" algn="ctr" rtl="0" eaLnBrk="1" fontAlgn="ctr" latinLnBrk="0" hangingPunct="1"/>
                      <a:r>
                        <a:rPr kumimoji="0" 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p>
                  </a:txBody>
                  <a:tcPr marL="9525" marR="9525" marT="9525" marB="0" anchor="ctr"/>
                </a:tc>
                <a:tc>
                  <a:txBody>
                    <a:bodyPr/>
                    <a:lstStyle/>
                    <a:p>
                      <a:pPr marL="0" algn="l" rtl="0" eaLnBrk="1" fontAlgn="ctr" latinLnBrk="0" hangingPunct="1"/>
                      <a:r>
                        <a:rPr lang="en-US" altLang="zh-TW" sz="2500" b="0" dirty="0" smtClean="0">
                          <a:latin typeface="Times New Roman" panose="02020603050405020304" pitchFamily="18" charset="0"/>
                        </a:rPr>
                        <a:t>104</a:t>
                      </a:r>
                      <a:r>
                        <a:rPr lang="zh-TW" altLang="en-US" sz="2500" b="0" dirty="0" smtClean="0">
                          <a:latin typeface="Times New Roman" panose="02020603050405020304" pitchFamily="18" charset="0"/>
                        </a:rPr>
                        <a:t>學年度決算會計師查核報告</a:t>
                      </a:r>
                      <a:r>
                        <a:rPr lang="en-US" altLang="zh-TW" sz="2500" b="1" dirty="0" smtClean="0">
                          <a:latin typeface="Times New Roman" panose="02020603050405020304" pitchFamily="18" charset="0"/>
                        </a:rPr>
                        <a:t>(</a:t>
                      </a:r>
                      <a:r>
                        <a:rPr lang="zh-TW" altLang="en-US" sz="2500" b="1" dirty="0" smtClean="0">
                          <a:latin typeface="Times New Roman" panose="02020603050405020304" pitchFamily="18" charset="0"/>
                        </a:rPr>
                        <a:t>正本</a:t>
                      </a:r>
                      <a:r>
                        <a:rPr lang="en-US" altLang="zh-TW" sz="2500" b="1" dirty="0" smtClean="0">
                          <a:latin typeface="Times New Roman" panose="02020603050405020304" pitchFamily="18" charset="0"/>
                        </a:rPr>
                        <a:t>)</a:t>
                      </a:r>
                      <a:endParaRPr kumimoji="0" lang="zh-TW" altLang="en-US" sz="2500" b="1"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ctr" rtl="0" eaLnBrk="1" fontAlgn="ctr" latinLnBrk="0" hangingPunct="1"/>
                      <a:r>
                        <a:rPr kumimoji="0" lang="en-US" altLang="zh-TW" sz="25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5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份</a:t>
                      </a:r>
                      <a:endParaRPr kumimoji="0" lang="zh-TW" alt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extLst>
                  <a:ext uri="{0D108BD9-81ED-4DB2-BD59-A6C34878D82A}">
                    <a16:rowId xmlns:a16="http://schemas.microsoft.com/office/drawing/2014/main" xmlns="" val="10002"/>
                  </a:ext>
                </a:extLst>
              </a:tr>
              <a:tr h="370840">
                <a:tc>
                  <a:txBody>
                    <a:bodyPr/>
                    <a:lstStyle/>
                    <a:p>
                      <a:pPr marL="0" algn="ctr" rtl="0" eaLnBrk="1" fontAlgn="ctr" latinLnBrk="0" hangingPunct="1"/>
                      <a:r>
                        <a:rPr kumimoji="0" lang="en-US" sz="25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a:t>
                      </a:r>
                    </a:p>
                  </a:txBody>
                  <a:tcPr marL="9525" marR="9525" marT="9525" marB="0" anchor="ctr"/>
                </a:tc>
                <a:tc>
                  <a:txBody>
                    <a:bodyPr/>
                    <a:lstStyle/>
                    <a:p>
                      <a:pPr marL="0" algn="l" rtl="0" eaLnBrk="1" fontAlgn="ctr" latinLnBrk="0" hangingPunct="1"/>
                      <a:r>
                        <a:rPr lang="zh-TW" altLang="en-US" sz="2500" b="0" dirty="0" smtClean="0">
                          <a:latin typeface="Times New Roman" panose="02020603050405020304" pitchFamily="18" charset="0"/>
                        </a:rPr>
                        <a:t>資料電子檔光碟</a:t>
                      </a:r>
                      <a:r>
                        <a:rPr lang="en-US" altLang="zh-TW" sz="2500" b="0" dirty="0" smtClean="0">
                          <a:latin typeface="Times New Roman" panose="02020603050405020304" pitchFamily="18" charset="0"/>
                        </a:rPr>
                        <a:t>(</a:t>
                      </a:r>
                      <a:r>
                        <a:rPr lang="zh-TW" altLang="en-US" sz="2500" b="0" dirty="0" smtClean="0">
                          <a:latin typeface="Times New Roman" panose="02020603050405020304" pitchFamily="18" charset="0"/>
                        </a:rPr>
                        <a:t>以上</a:t>
                      </a:r>
                      <a:r>
                        <a:rPr lang="en-US" altLang="zh-TW" sz="2500" b="0" dirty="0" smtClean="0">
                          <a:latin typeface="Times New Roman" panose="02020603050405020304" pitchFamily="18" charset="0"/>
                        </a:rPr>
                        <a:t>2</a:t>
                      </a:r>
                      <a:r>
                        <a:rPr lang="zh-TW" altLang="en-US" sz="2500" b="0" dirty="0" smtClean="0">
                          <a:latin typeface="Times New Roman" panose="02020603050405020304" pitchFamily="18" charset="0"/>
                        </a:rPr>
                        <a:t>項</a:t>
                      </a:r>
                      <a:r>
                        <a:rPr lang="en-US" altLang="zh-TW" sz="2500" b="0" dirty="0" smtClean="0">
                          <a:latin typeface="Times New Roman" panose="02020603050405020304" pitchFamily="18" charset="0"/>
                        </a:rPr>
                        <a:t>)</a:t>
                      </a:r>
                      <a:endParaRPr kumimoji="0" lang="zh-TW" altLang="en-US" sz="25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ctr" rtl="0" eaLnBrk="1" fontAlgn="ctr" latinLnBrk="0" hangingPunct="1"/>
                      <a:r>
                        <a:rPr kumimoji="0" lang="en-US" altLang="zh-TW" sz="2500" b="0"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1</a:t>
                      </a:r>
                      <a:r>
                        <a:rPr kumimoji="0" lang="zh-TW" altLang="en-US" sz="2500" b="0"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份</a:t>
                      </a:r>
                      <a:endParaRPr kumimoji="0" lang="zh-TW" altLang="en-US" sz="2500" b="0" i="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9525" marR="9525" marT="9525"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6293166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zh-TW" altLang="en-US" sz="4400" dirty="0">
                <a:solidFill>
                  <a:schemeClr val="tx1"/>
                </a:solidFill>
                <a:effectLst/>
                <a:latin typeface="Times New Roman" panose="02020603050405020304" pitchFamily="18" charset="0"/>
                <a:ea typeface="標楷體" panose="03000509000000000000" pitchFamily="65" charset="-120"/>
              </a:rPr>
              <a:t>二、</a:t>
            </a:r>
            <a:r>
              <a:rPr lang="en-US" altLang="zh-TW" sz="4400" dirty="0" smtClean="0">
                <a:solidFill>
                  <a:schemeClr val="tx1"/>
                </a:solidFill>
                <a:effectLst/>
                <a:latin typeface="Times New Roman" panose="02020603050405020304" pitchFamily="18" charset="0"/>
                <a:ea typeface="標楷體" panose="03000509000000000000" pitchFamily="65" charset="-120"/>
              </a:rPr>
              <a:t>10</a:t>
            </a:r>
            <a:r>
              <a:rPr lang="en-US" altLang="zh-TW" sz="4400" dirty="0">
                <a:solidFill>
                  <a:schemeClr val="tx1"/>
                </a:solidFill>
                <a:effectLst/>
                <a:latin typeface="Times New Roman" panose="02020603050405020304" pitchFamily="18" charset="0"/>
                <a:ea typeface="標楷體" panose="03000509000000000000" pitchFamily="65" charset="-120"/>
              </a:rPr>
              <a:t>6</a:t>
            </a:r>
            <a:r>
              <a:rPr lang="zh-TW" altLang="en-US" sz="4400" dirty="0" smtClean="0">
                <a:solidFill>
                  <a:schemeClr val="tx1"/>
                </a:solidFill>
                <a:effectLst/>
                <a:latin typeface="Times New Roman" panose="02020603050405020304" pitchFamily="18" charset="0"/>
                <a:ea typeface="標楷體" panose="03000509000000000000" pitchFamily="65" charset="-120"/>
              </a:rPr>
              <a:t>年度修正要點草案重點</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200" y="1628800"/>
            <a:ext cx="8291264" cy="3960440"/>
          </a:xfrm>
        </p:spPr>
        <p:txBody>
          <a:bodyPr vert="horz"/>
          <a:lstStyle/>
          <a:p>
            <a:pPr marL="809625" indent="0" defTabSz="1350963">
              <a:lnSpc>
                <a:spcPct val="150000"/>
              </a:lnSpc>
              <a:spcBef>
                <a:spcPts val="0"/>
              </a:spcBef>
              <a:buNone/>
            </a:pPr>
            <a:r>
              <a:rPr lang="en-US" altLang="zh-TW" sz="3600" b="1" dirty="0" smtClean="0">
                <a:latin typeface="Times New Roman" panose="02020603050405020304" pitchFamily="18" charset="0"/>
                <a:ea typeface="標楷體" panose="03000509000000000000" pitchFamily="65" charset="-120"/>
                <a:hlinkClick r:id="rId2" action="ppaction://hlinksldjump"/>
              </a:rPr>
              <a:t>(</a:t>
            </a:r>
            <a:r>
              <a:rPr lang="zh-TW" altLang="en-US" sz="3600" b="1" dirty="0" smtClean="0">
                <a:latin typeface="Times New Roman" panose="02020603050405020304" pitchFamily="18" charset="0"/>
                <a:ea typeface="標楷體" panose="03000509000000000000" pitchFamily="65" charset="-120"/>
                <a:hlinkClick r:id="rId2" action="ppaction://hlinksldjump"/>
              </a:rPr>
              <a:t>一</a:t>
            </a:r>
            <a:r>
              <a:rPr lang="en-US" altLang="zh-TW" sz="3600" b="1" dirty="0" smtClean="0">
                <a:latin typeface="Times New Roman" panose="02020603050405020304" pitchFamily="18" charset="0"/>
                <a:ea typeface="標楷體" panose="03000509000000000000" pitchFamily="65" charset="-120"/>
                <a:hlinkClick r:id="rId2" action="ppaction://hlinksldjump"/>
              </a:rPr>
              <a:t>)</a:t>
            </a:r>
            <a:r>
              <a:rPr lang="zh-TW" altLang="en-US" sz="3600" b="1" dirty="0" smtClean="0">
                <a:latin typeface="Times New Roman" panose="02020603050405020304" pitchFamily="18" charset="0"/>
                <a:ea typeface="標楷體" panose="03000509000000000000" pitchFamily="65" charset="-120"/>
                <a:hlinkClick r:id="rId2" action="ppaction://hlinksldjump"/>
              </a:rPr>
              <a:t>補助指標修正</a:t>
            </a:r>
            <a:endParaRPr lang="en-US" altLang="zh-TW" sz="3600" b="1" dirty="0" smtClean="0">
              <a:latin typeface="Times New Roman" panose="02020603050405020304" pitchFamily="18" charset="0"/>
              <a:ea typeface="標楷體" panose="03000509000000000000" pitchFamily="65" charset="-120"/>
            </a:endParaRPr>
          </a:p>
          <a:p>
            <a:pPr marL="809625" indent="0" defTabSz="1350963">
              <a:lnSpc>
                <a:spcPct val="150000"/>
              </a:lnSpc>
              <a:spcBef>
                <a:spcPts val="0"/>
              </a:spcBef>
              <a:buNone/>
            </a:pPr>
            <a:endParaRPr lang="en-US" altLang="zh-TW" sz="1000" b="1" dirty="0" smtClean="0">
              <a:latin typeface="Times New Roman" panose="02020603050405020304" pitchFamily="18" charset="0"/>
              <a:ea typeface="標楷體" panose="03000509000000000000" pitchFamily="65" charset="-120"/>
            </a:endParaRPr>
          </a:p>
          <a:p>
            <a:pPr marL="809625" indent="0" defTabSz="1350963">
              <a:lnSpc>
                <a:spcPct val="150000"/>
              </a:lnSpc>
              <a:spcBef>
                <a:spcPts val="0"/>
              </a:spcBef>
              <a:buNone/>
            </a:pPr>
            <a:r>
              <a:rPr lang="en-US" altLang="zh-TW" sz="3600" b="1" dirty="0" smtClean="0">
                <a:latin typeface="Times New Roman" panose="02020603050405020304" pitchFamily="18" charset="0"/>
                <a:ea typeface="標楷體" panose="03000509000000000000" pitchFamily="65" charset="-120"/>
                <a:hlinkClick r:id="rId3" action="ppaction://hlinksldjump"/>
              </a:rPr>
              <a:t>(</a:t>
            </a:r>
            <a:r>
              <a:rPr lang="zh-TW" altLang="en-US" sz="3600" b="1" dirty="0" smtClean="0">
                <a:latin typeface="Times New Roman" panose="02020603050405020304" pitchFamily="18" charset="0"/>
                <a:ea typeface="標楷體" panose="03000509000000000000" pitchFamily="65" charset="-120"/>
                <a:hlinkClick r:id="rId3" action="ppaction://hlinksldjump"/>
              </a:rPr>
              <a:t>二</a:t>
            </a:r>
            <a:r>
              <a:rPr lang="en-US" altLang="zh-TW" sz="3600" b="1" dirty="0" smtClean="0">
                <a:latin typeface="Times New Roman" panose="02020603050405020304" pitchFamily="18" charset="0"/>
                <a:ea typeface="標楷體" panose="03000509000000000000" pitchFamily="65" charset="-120"/>
                <a:hlinkClick r:id="rId3" action="ppaction://hlinksldjump"/>
              </a:rPr>
              <a:t>)</a:t>
            </a:r>
            <a:r>
              <a:rPr lang="zh-TW" altLang="en-US" sz="3600" b="1" dirty="0" smtClean="0">
                <a:latin typeface="Times New Roman" panose="02020603050405020304" pitchFamily="18" charset="0"/>
                <a:ea typeface="標楷體" panose="03000509000000000000" pitchFamily="65" charset="-120"/>
                <a:hlinkClick r:id="rId3" action="ppaction://hlinksldjump"/>
              </a:rPr>
              <a:t>獎勵指標修正</a:t>
            </a:r>
            <a:endParaRPr lang="en-US" altLang="zh-TW" sz="3600" b="1" dirty="0" smtClean="0">
              <a:latin typeface="Times New Roman" panose="02020603050405020304" pitchFamily="18" charset="0"/>
              <a:ea typeface="標楷體" panose="03000509000000000000" pitchFamily="65" charset="-120"/>
            </a:endParaRPr>
          </a:p>
          <a:p>
            <a:pPr marL="809625" indent="0" defTabSz="1350963">
              <a:lnSpc>
                <a:spcPct val="150000"/>
              </a:lnSpc>
              <a:spcBef>
                <a:spcPts val="0"/>
              </a:spcBef>
              <a:buNone/>
            </a:pPr>
            <a:endParaRPr lang="en-US" altLang="zh-TW" sz="1000" b="1" dirty="0" smtClean="0">
              <a:latin typeface="Times New Roman" panose="02020603050405020304" pitchFamily="18" charset="0"/>
              <a:ea typeface="標楷體" panose="03000509000000000000" pitchFamily="65" charset="-120"/>
            </a:endParaRPr>
          </a:p>
          <a:p>
            <a:pPr marL="809625" indent="0">
              <a:lnSpc>
                <a:spcPct val="150000"/>
              </a:lnSpc>
              <a:spcBef>
                <a:spcPts val="0"/>
              </a:spcBef>
              <a:buNone/>
            </a:pPr>
            <a:r>
              <a:rPr lang="en-US" altLang="zh-TW" sz="3600" b="1" dirty="0" smtClean="0">
                <a:latin typeface="Times New Roman" panose="02020603050405020304" pitchFamily="18" charset="0"/>
                <a:ea typeface="標楷體" panose="03000509000000000000" pitchFamily="65" charset="-120"/>
                <a:hlinkClick r:id="rId4" action="ppaction://hlinksldjump"/>
              </a:rPr>
              <a:t>(</a:t>
            </a:r>
            <a:r>
              <a:rPr lang="zh-TW" altLang="en-US" sz="3600" b="1" dirty="0" smtClean="0">
                <a:latin typeface="Times New Roman" panose="02020603050405020304" pitchFamily="18" charset="0"/>
                <a:ea typeface="標楷體" panose="03000509000000000000" pitchFamily="65" charset="-120"/>
                <a:hlinkClick r:id="rId4" action="ppaction://hlinksldjump"/>
              </a:rPr>
              <a:t>三</a:t>
            </a:r>
            <a:r>
              <a:rPr lang="en-US" altLang="zh-TW" sz="3600" b="1" dirty="0" smtClean="0">
                <a:latin typeface="Times New Roman" panose="02020603050405020304" pitchFamily="18" charset="0"/>
                <a:ea typeface="標楷體" panose="03000509000000000000" pitchFamily="65" charset="-120"/>
                <a:hlinkClick r:id="rId4" action="ppaction://hlinksldjump"/>
              </a:rPr>
              <a:t>)</a:t>
            </a:r>
            <a:r>
              <a:rPr lang="zh-TW" altLang="en-US" sz="3600" b="1" dirty="0" smtClean="0">
                <a:latin typeface="Times New Roman" panose="02020603050405020304" pitchFamily="18" charset="0"/>
                <a:ea typeface="標楷體" panose="03000509000000000000" pitchFamily="65" charset="-120"/>
                <a:hlinkClick r:id="rId4" action="ppaction://hlinksldjump"/>
              </a:rPr>
              <a:t>經費使用原則修正</a:t>
            </a:r>
            <a:endParaRPr lang="en-US" altLang="zh-TW" sz="3600" b="1" dirty="0" smtClean="0">
              <a:latin typeface="Times New Roman" panose="02020603050405020304" pitchFamily="18" charset="0"/>
              <a:ea typeface="標楷體" panose="03000509000000000000" pitchFamily="65" charset="-120"/>
            </a:endParaRPr>
          </a:p>
          <a:p>
            <a:pPr marL="809625" indent="0">
              <a:lnSpc>
                <a:spcPct val="150000"/>
              </a:lnSpc>
              <a:spcBef>
                <a:spcPts val="0"/>
              </a:spcBef>
              <a:buNone/>
            </a:pPr>
            <a:endParaRPr lang="en-US" altLang="zh-TW" sz="1000" b="1" dirty="0" smtClean="0">
              <a:latin typeface="Times New Roman" panose="02020603050405020304" pitchFamily="18" charset="0"/>
              <a:ea typeface="標楷體" panose="03000509000000000000" pitchFamily="65" charset="-120"/>
            </a:endParaRPr>
          </a:p>
          <a:p>
            <a:pPr marL="809625" indent="0">
              <a:lnSpc>
                <a:spcPct val="150000"/>
              </a:lnSpc>
              <a:spcBef>
                <a:spcPts val="0"/>
              </a:spcBef>
              <a:buNone/>
            </a:pPr>
            <a:r>
              <a:rPr lang="en-US" altLang="zh-TW" sz="3600" b="1" dirty="0" smtClean="0">
                <a:latin typeface="Times New Roman" panose="02020603050405020304" pitchFamily="18" charset="0"/>
                <a:ea typeface="標楷體" panose="03000509000000000000" pitchFamily="65" charset="-120"/>
                <a:hlinkClick r:id="rId5" action="ppaction://hlinksldjump"/>
              </a:rPr>
              <a:t>(</a:t>
            </a:r>
            <a:r>
              <a:rPr lang="zh-TW" altLang="en-US" sz="3600" b="1" dirty="0" smtClean="0">
                <a:latin typeface="Times New Roman" panose="02020603050405020304" pitchFamily="18" charset="0"/>
                <a:ea typeface="標楷體" panose="03000509000000000000" pitchFamily="65" charset="-120"/>
                <a:hlinkClick r:id="rId5" action="ppaction://hlinksldjump"/>
              </a:rPr>
              <a:t>四</a:t>
            </a:r>
            <a:r>
              <a:rPr lang="en-US" altLang="zh-TW" sz="3600" b="1" dirty="0" smtClean="0">
                <a:latin typeface="Times New Roman" panose="02020603050405020304" pitchFamily="18" charset="0"/>
                <a:ea typeface="標楷體" panose="03000509000000000000" pitchFamily="65" charset="-120"/>
                <a:hlinkClick r:id="rId5" action="ppaction://hlinksldjump"/>
              </a:rPr>
              <a:t>)</a:t>
            </a:r>
            <a:r>
              <a:rPr lang="zh-TW" altLang="en-US" sz="3600" b="1" dirty="0" smtClean="0">
                <a:latin typeface="Times New Roman" panose="02020603050405020304" pitchFamily="18" charset="0"/>
                <a:ea typeface="標楷體" panose="03000509000000000000" pitchFamily="65" charset="-120"/>
                <a:hlinkClick r:id="rId5" action="ppaction://hlinksldjump"/>
              </a:rPr>
              <a:t>獎勵經費增加原則修正</a:t>
            </a:r>
            <a:endParaRPr lang="en-US" altLang="zh-TW" sz="3600" b="1"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16</a:t>
            </a:r>
            <a:endParaRPr lang="zh-TW" altLang="en-US" sz="1500" b="1" dirty="0"/>
          </a:p>
        </p:txBody>
      </p:sp>
    </p:spTree>
    <p:extLst>
      <p:ext uri="{BB962C8B-B14F-4D97-AF65-F5344CB8AC3E}">
        <p14:creationId xmlns:p14="http://schemas.microsoft.com/office/powerpoint/2010/main" val="19669073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FontTx/>
              <a:buNone/>
            </a:pP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一</a:t>
            </a: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補助指標修正</a:t>
            </a:r>
            <a:r>
              <a:rPr lang="en-US" altLang="zh-TW" sz="4400" b="1" dirty="0" smtClean="0">
                <a:latin typeface="Times New Roman" panose="02020603050405020304" pitchFamily="18" charset="0"/>
                <a:ea typeface="標楷體" panose="03000509000000000000" pitchFamily="65" charset="-120"/>
              </a:rPr>
              <a:t>【1/2】</a:t>
            </a:r>
            <a:endParaRPr kumimoji="0" lang="en-US" altLang="zh-TW" sz="44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921653881"/>
              </p:ext>
            </p:extLst>
          </p:nvPr>
        </p:nvGraphicFramePr>
        <p:xfrm>
          <a:off x="94072" y="1121584"/>
          <a:ext cx="8964488" cy="4827696"/>
        </p:xfrm>
        <a:graphic>
          <a:graphicData uri="http://schemas.openxmlformats.org/drawingml/2006/table">
            <a:tbl>
              <a:tblPr firstRow="1" bandRow="1">
                <a:tableStyleId>{5940675A-B579-460E-94D1-54222C63F5DA}</a:tableStyleId>
              </a:tblPr>
              <a:tblGrid>
                <a:gridCol w="4482244">
                  <a:extLst>
                    <a:ext uri="{9D8B030D-6E8A-4147-A177-3AD203B41FA5}">
                      <a16:colId xmlns:a16="http://schemas.microsoft.com/office/drawing/2014/main" xmlns="" val="20000"/>
                    </a:ext>
                  </a:extLst>
                </a:gridCol>
                <a:gridCol w="4482244">
                  <a:extLst>
                    <a:ext uri="{9D8B030D-6E8A-4147-A177-3AD203B41FA5}">
                      <a16:colId xmlns:a16="http://schemas.microsoft.com/office/drawing/2014/main" xmlns="" val="20001"/>
                    </a:ext>
                  </a:extLst>
                </a:gridCol>
              </a:tblGrid>
              <a:tr h="7135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106</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年度修正規定</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105</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年度現行規定</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xmlns="" val="10000"/>
                  </a:ext>
                </a:extLst>
              </a:tr>
              <a:tr h="4114100">
                <a:tc>
                  <a:txBody>
                    <a:bodyPr/>
                    <a:lstStyle/>
                    <a:p>
                      <a:pPr marL="266700" indent="-266700" algn="just" defTabSz="914377" rtl="0" eaLnBrk="1" latinLnBrk="1" hangingPunct="1">
                        <a:lnSpc>
                          <a:spcPct val="100000"/>
                        </a:lnSpc>
                        <a:spcBef>
                          <a:spcPts val="600"/>
                        </a:spcBef>
                        <a:spcAft>
                          <a:spcPts val="0"/>
                        </a:spcAft>
                      </a:pPr>
                      <a:r>
                        <a:rPr lang="en-US" altLang="zh-TW" sz="2800" b="0" kern="1200" dirty="0" smtClean="0">
                          <a:solidFill>
                            <a:schemeClr val="dk1"/>
                          </a:solidFill>
                          <a:latin typeface="Times New Roman" pitchFamily="18" charset="0"/>
                          <a:ea typeface="標楷體" panose="03000509000000000000" pitchFamily="65" charset="-120"/>
                          <a:cs typeface="Times New Roman" pitchFamily="18" charset="0"/>
                        </a:rPr>
                        <a:t>5.</a:t>
                      </a:r>
                      <a:r>
                        <a:rPr lang="zh-TW" altLang="en-US" sz="2800" b="0" kern="1200" dirty="0" smtClean="0">
                          <a:solidFill>
                            <a:schemeClr val="dk1"/>
                          </a:solidFill>
                          <a:latin typeface="Times New Roman" pitchFamily="18" charset="0"/>
                          <a:ea typeface="標楷體" panose="03000509000000000000" pitchFamily="65" charset="-120"/>
                          <a:cs typeface="Times New Roman" pitchFamily="18" charset="0"/>
                        </a:rPr>
                        <a:t>學生宿舍床位供給情形</a:t>
                      </a:r>
                      <a:r>
                        <a:rPr lang="en-US" altLang="zh-TW" sz="2800" b="0" kern="1200" dirty="0" smtClean="0">
                          <a:solidFill>
                            <a:schemeClr val="dk1"/>
                          </a:solidFill>
                          <a:latin typeface="Times New Roman" pitchFamily="18" charset="0"/>
                          <a:ea typeface="標楷體" panose="03000509000000000000" pitchFamily="65" charset="-120"/>
                          <a:cs typeface="Times New Roman" pitchFamily="18" charset="0"/>
                        </a:rPr>
                        <a:t>(</a:t>
                      </a:r>
                      <a:r>
                        <a:rPr lang="zh-TW" altLang="en-US" sz="2800" b="0" kern="1200" dirty="0" smtClean="0">
                          <a:solidFill>
                            <a:schemeClr val="dk1"/>
                          </a:solidFill>
                          <a:latin typeface="Times New Roman" pitchFamily="18" charset="0"/>
                          <a:ea typeface="標楷體" panose="03000509000000000000" pitchFamily="65" charset="-120"/>
                          <a:cs typeface="Times New Roman" pitchFamily="18" charset="0"/>
                        </a:rPr>
                        <a:t>占</a:t>
                      </a:r>
                      <a:r>
                        <a:rPr lang="zh-TW" altLang="en-US" sz="2800" b="0" kern="1200" spc="-50" dirty="0" smtClean="0">
                          <a:solidFill>
                            <a:schemeClr val="dk1"/>
                          </a:solidFill>
                          <a:latin typeface="Times New Roman" pitchFamily="18" charset="0"/>
                          <a:ea typeface="標楷體" panose="03000509000000000000" pitchFamily="65" charset="-120"/>
                          <a:cs typeface="Times New Roman" pitchFamily="18" charset="0"/>
                        </a:rPr>
                        <a:t>政策績效經費百分之十</a:t>
                      </a:r>
                      <a:r>
                        <a:rPr lang="zh-TW" altLang="en-US" sz="2800" b="0" kern="1200" spc="-50" baseline="0" dirty="0" smtClean="0">
                          <a:solidFill>
                            <a:schemeClr val="dk1"/>
                          </a:solidFill>
                          <a:latin typeface="Times New Roman" pitchFamily="18" charset="0"/>
                          <a:ea typeface="標楷體" panose="03000509000000000000" pitchFamily="65" charset="-120"/>
                          <a:cs typeface="Times New Roman" pitchFamily="18" charset="0"/>
                        </a:rPr>
                        <a:t>五</a:t>
                      </a:r>
                      <a:r>
                        <a:rPr lang="en-US" altLang="zh-TW" sz="2800" b="0" kern="1200" spc="-50" baseline="0" dirty="0" smtClean="0">
                          <a:solidFill>
                            <a:schemeClr val="dk1"/>
                          </a:solidFill>
                          <a:latin typeface="Times New Roman" pitchFamily="18" charset="0"/>
                          <a:ea typeface="標楷體" panose="03000509000000000000" pitchFamily="65" charset="-120"/>
                          <a:cs typeface="Times New Roman" pitchFamily="18" charset="0"/>
                        </a:rPr>
                        <a:t>)</a:t>
                      </a:r>
                      <a:br>
                        <a:rPr lang="en-US" altLang="zh-TW" sz="2800" b="0" kern="1200" spc="-50" baseline="0" dirty="0" smtClean="0">
                          <a:solidFill>
                            <a:schemeClr val="dk1"/>
                          </a:solidFill>
                          <a:latin typeface="Times New Roman" pitchFamily="18" charset="0"/>
                          <a:ea typeface="標楷體" panose="03000509000000000000" pitchFamily="65" charset="-120"/>
                          <a:cs typeface="Times New Roman" pitchFamily="18" charset="0"/>
                        </a:rPr>
                      </a:br>
                      <a:r>
                        <a:rPr lang="zh-TW" altLang="en-US" sz="2800" b="0" kern="1200" spc="-50" baseline="0" dirty="0" smtClean="0">
                          <a:solidFill>
                            <a:schemeClr val="dk1"/>
                          </a:solidFill>
                          <a:latin typeface="Times New Roman" pitchFamily="18" charset="0"/>
                          <a:ea typeface="標楷體" panose="03000509000000000000" pitchFamily="65" charset="-120"/>
                          <a:cs typeface="Times New Roman" pitchFamily="18" charset="0"/>
                        </a:rPr>
                        <a:t>：</a:t>
                      </a:r>
                      <a:endParaRPr lang="en-US" altLang="zh-TW" sz="2800" b="0" kern="1200" spc="-50" baseline="0" dirty="0" smtClean="0">
                        <a:solidFill>
                          <a:schemeClr val="dk1"/>
                        </a:solidFill>
                        <a:latin typeface="Times New Roman" pitchFamily="18" charset="0"/>
                        <a:ea typeface="標楷體" panose="03000509000000000000" pitchFamily="65" charset="-120"/>
                        <a:cs typeface="Times New Roman" pitchFamily="18" charset="0"/>
                      </a:endParaRPr>
                    </a:p>
                    <a:p>
                      <a:pPr marL="682625" indent="-415925" algn="just">
                        <a:lnSpc>
                          <a:spcPct val="100000"/>
                        </a:lnSpc>
                        <a:spcBef>
                          <a:spcPts val="600"/>
                        </a:spcBef>
                        <a:spcAft>
                          <a:spcPts val="0"/>
                        </a:spcAft>
                      </a:pPr>
                      <a:r>
                        <a:rPr lang="en-US" altLang="zh-TW" sz="2800" dirty="0" smtClean="0">
                          <a:latin typeface="Times New Roman" pitchFamily="18" charset="0"/>
                          <a:ea typeface="標楷體" panose="03000509000000000000" pitchFamily="65" charset="-120"/>
                          <a:cs typeface="Times New Roman" pitchFamily="18" charset="0"/>
                        </a:rPr>
                        <a:t>(2)</a:t>
                      </a:r>
                      <a:r>
                        <a:rPr lang="zh-TW" altLang="en-US" sz="2800" dirty="0" smtClean="0">
                          <a:latin typeface="Times New Roman" pitchFamily="18" charset="0"/>
                          <a:ea typeface="標楷體" panose="03000509000000000000" pitchFamily="65" charset="-120"/>
                          <a:cs typeface="Times New Roman" pitchFamily="18" charset="0"/>
                        </a:rPr>
                        <a:t>以各校學生宿舍床位數除以各校正式學籍之在學學生人數</a:t>
                      </a:r>
                      <a:r>
                        <a:rPr lang="en-US" altLang="zh-TW" sz="2800" dirty="0" smtClean="0">
                          <a:latin typeface="Times New Roman" pitchFamily="18" charset="0"/>
                          <a:ea typeface="標楷體" panose="03000509000000000000" pitchFamily="65" charset="-120"/>
                          <a:cs typeface="Times New Roman" pitchFamily="18" charset="0"/>
                        </a:rPr>
                        <a:t>…</a:t>
                      </a:r>
                      <a:r>
                        <a:rPr lang="zh-TW" altLang="en-US" sz="2800" b="1" u="sng" dirty="0" smtClean="0">
                          <a:solidFill>
                            <a:srgbClr val="0000FF"/>
                          </a:solidFill>
                          <a:latin typeface="Times New Roman" pitchFamily="18" charset="0"/>
                          <a:ea typeface="標楷體" panose="03000509000000000000" pitchFamily="65" charset="-120"/>
                          <a:cs typeface="Times New Roman" pitchFamily="18" charset="0"/>
                        </a:rPr>
                        <a:t>；其中各校學生宿舍床位數採計以各校正式學籍之在學學生人數為上限</a:t>
                      </a:r>
                      <a:r>
                        <a:rPr lang="zh-TW" altLang="en-US" sz="2800" dirty="0" smtClean="0">
                          <a:latin typeface="Times New Roman" pitchFamily="18" charset="0"/>
                          <a:ea typeface="標楷體" panose="03000509000000000000" pitchFamily="65" charset="-120"/>
                          <a:cs typeface="Times New Roman" pitchFamily="18" charset="0"/>
                        </a:rPr>
                        <a:t>。</a:t>
                      </a:r>
                      <a:endParaRPr lang="zh-TW" altLang="en-US" sz="2800" dirty="0">
                        <a:latin typeface="Times New Roman" pitchFamily="18" charset="0"/>
                        <a:ea typeface="標楷體" panose="03000509000000000000" pitchFamily="65" charset="-120"/>
                        <a:cs typeface="Times New Roman" pitchFamily="18"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266700" marR="0" lvl="2" indent="-266700" algn="l" defTabSz="914400" rtl="0" eaLnBrk="1" fontAlgn="auto" latinLnBrk="0" hangingPunct="1">
                        <a:lnSpc>
                          <a:spcPct val="100000"/>
                        </a:lnSpc>
                        <a:spcBef>
                          <a:spcPts val="0"/>
                        </a:spcBef>
                        <a:spcAft>
                          <a:spcPts val="0"/>
                        </a:spcAft>
                        <a:buClrTx/>
                        <a:buSzPct val="70000"/>
                        <a:buFont typeface="Wingdings" pitchFamily="2" charset="2"/>
                        <a:buNone/>
                        <a:tabLst/>
                        <a:defRPr/>
                      </a:pPr>
                      <a:r>
                        <a:rPr lang="en-US" altLang="zh-TW" sz="2800" b="0" u="none" baseline="0" dirty="0" smtClean="0">
                          <a:solidFill>
                            <a:schemeClr val="tx1"/>
                          </a:solidFill>
                          <a:latin typeface="Times New Roman" panose="02020603050405020304" pitchFamily="18" charset="0"/>
                          <a:ea typeface="標楷體" panose="03000509000000000000" pitchFamily="65" charset="-120"/>
                        </a:rPr>
                        <a:t>5.</a:t>
                      </a:r>
                      <a:r>
                        <a:rPr lang="zh-TW" altLang="en-US" sz="2800" b="0" u="none" baseline="0" dirty="0" smtClean="0">
                          <a:solidFill>
                            <a:schemeClr val="tx1"/>
                          </a:solidFill>
                          <a:latin typeface="Times New Roman" panose="02020603050405020304" pitchFamily="18" charset="0"/>
                          <a:ea typeface="標楷體" panose="03000509000000000000" pitchFamily="65" charset="-120"/>
                        </a:rPr>
                        <a:t>學生宿舍床位供給情形</a:t>
                      </a:r>
                      <a:r>
                        <a:rPr lang="en-US" altLang="zh-TW" sz="2800" b="0" u="none" baseline="0" dirty="0" smtClean="0">
                          <a:solidFill>
                            <a:schemeClr val="tx1"/>
                          </a:solidFill>
                          <a:latin typeface="Times New Roman" panose="02020603050405020304" pitchFamily="18" charset="0"/>
                          <a:ea typeface="標楷體" panose="03000509000000000000" pitchFamily="65" charset="-120"/>
                        </a:rPr>
                        <a:t>(</a:t>
                      </a:r>
                      <a:r>
                        <a:rPr lang="zh-TW" altLang="en-US" sz="2800" b="0" u="none" baseline="0" dirty="0" smtClean="0">
                          <a:solidFill>
                            <a:schemeClr val="tx1"/>
                          </a:solidFill>
                          <a:latin typeface="Times New Roman" panose="02020603050405020304" pitchFamily="18" charset="0"/>
                          <a:ea typeface="標楷體" panose="03000509000000000000" pitchFamily="65" charset="-120"/>
                        </a:rPr>
                        <a:t>占政策績效經費百分之十五</a:t>
                      </a:r>
                      <a:r>
                        <a:rPr lang="en-US" altLang="zh-TW" sz="2800" b="0" u="none" baseline="0" dirty="0" smtClean="0">
                          <a:solidFill>
                            <a:schemeClr val="tx1"/>
                          </a:solidFill>
                          <a:latin typeface="Times New Roman" panose="02020603050405020304" pitchFamily="18" charset="0"/>
                          <a:ea typeface="標楷體" panose="03000509000000000000" pitchFamily="65" charset="-120"/>
                        </a:rPr>
                        <a:t>)</a:t>
                      </a:r>
                      <a:br>
                        <a:rPr lang="en-US" altLang="zh-TW" sz="2800" b="0" u="none" baseline="0" dirty="0" smtClean="0">
                          <a:solidFill>
                            <a:schemeClr val="tx1"/>
                          </a:solidFill>
                          <a:latin typeface="Times New Roman" panose="02020603050405020304" pitchFamily="18" charset="0"/>
                          <a:ea typeface="標楷體" panose="03000509000000000000" pitchFamily="65" charset="-120"/>
                        </a:rPr>
                      </a:br>
                      <a:r>
                        <a:rPr lang="zh-TW" altLang="en-US" sz="2800" b="0" u="none" baseline="0" dirty="0" smtClean="0">
                          <a:solidFill>
                            <a:schemeClr val="tx1"/>
                          </a:solidFill>
                          <a:latin typeface="Times New Roman" panose="02020603050405020304" pitchFamily="18" charset="0"/>
                          <a:ea typeface="標楷體" panose="03000509000000000000" pitchFamily="65" charset="-120"/>
                        </a:rPr>
                        <a:t>：</a:t>
                      </a:r>
                    </a:p>
                    <a:p>
                      <a:pPr marL="682625" marR="0" lvl="2" indent="-415925" algn="l" defTabSz="914400" rtl="0" eaLnBrk="1" fontAlgn="auto" latinLnBrk="0" hangingPunct="1">
                        <a:lnSpc>
                          <a:spcPct val="100000"/>
                        </a:lnSpc>
                        <a:spcBef>
                          <a:spcPts val="600"/>
                        </a:spcBef>
                        <a:spcAft>
                          <a:spcPts val="0"/>
                        </a:spcAft>
                        <a:buClrTx/>
                        <a:buSzPct val="70000"/>
                        <a:buFont typeface="Wingdings" pitchFamily="2" charset="2"/>
                        <a:buNone/>
                        <a:tabLst/>
                        <a:defRPr/>
                      </a:pPr>
                      <a:r>
                        <a:rPr lang="en-US" altLang="zh-TW" sz="2800" b="0" u="none" baseline="0" dirty="0" smtClean="0">
                          <a:solidFill>
                            <a:schemeClr val="tx1"/>
                          </a:solidFill>
                          <a:latin typeface="Times New Roman" panose="02020603050405020304" pitchFamily="18" charset="0"/>
                          <a:ea typeface="標楷體" panose="03000509000000000000" pitchFamily="65" charset="-120"/>
                        </a:rPr>
                        <a:t>(2)</a:t>
                      </a:r>
                      <a:r>
                        <a:rPr lang="zh-TW" altLang="en-US" sz="2800" b="0" u="none" baseline="0" dirty="0" smtClean="0">
                          <a:solidFill>
                            <a:schemeClr val="tx1"/>
                          </a:solidFill>
                          <a:latin typeface="Times New Roman" panose="02020603050405020304" pitchFamily="18" charset="0"/>
                          <a:ea typeface="標楷體" panose="03000509000000000000" pitchFamily="65" charset="-120"/>
                        </a:rPr>
                        <a:t>以各校學生宿舍床位數除以各校正式學籍之在學學生人數</a:t>
                      </a:r>
                      <a:r>
                        <a:rPr lang="en-US" altLang="zh-TW" sz="2800" b="0" u="none" baseline="0" dirty="0" smtClean="0">
                          <a:solidFill>
                            <a:schemeClr val="tx1"/>
                          </a:solidFill>
                          <a:latin typeface="Times New Roman" panose="02020603050405020304" pitchFamily="18" charset="0"/>
                          <a:ea typeface="標楷體" panose="03000509000000000000" pitchFamily="65" charset="-120"/>
                        </a:rPr>
                        <a:t>…</a:t>
                      </a:r>
                      <a:r>
                        <a:rPr lang="zh-TW" altLang="en-US" sz="2800" b="0" u="none" baseline="0" dirty="0" smtClean="0">
                          <a:solidFill>
                            <a:schemeClr val="tx1"/>
                          </a:solidFill>
                          <a:latin typeface="Times New Roman" panose="02020603050405020304" pitchFamily="18" charset="0"/>
                          <a:ea typeface="標楷體" panose="03000509000000000000" pitchFamily="65" charset="-120"/>
                        </a:rPr>
                        <a:t>。</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文字方塊 7"/>
          <p:cNvSpPr txBox="1"/>
          <p:nvPr/>
        </p:nvSpPr>
        <p:spPr>
          <a:xfrm>
            <a:off x="-36512" y="6516052"/>
            <a:ext cx="3240360"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21</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17</a:t>
            </a:r>
            <a:endParaRPr lang="zh-TW" altLang="en-US" sz="1500" b="1" dirty="0"/>
          </a:p>
        </p:txBody>
      </p:sp>
    </p:spTree>
    <p:extLst>
      <p:ext uri="{BB962C8B-B14F-4D97-AF65-F5344CB8AC3E}">
        <p14:creationId xmlns:p14="http://schemas.microsoft.com/office/powerpoint/2010/main" val="355265348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None/>
            </a:pP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一</a:t>
            </a: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補助</a:t>
            </a:r>
            <a:r>
              <a:rPr kumimoji="0" lang="zh-TW" altLang="en-US" sz="4400" b="1" dirty="0">
                <a:latin typeface="標楷體" pitchFamily="65" charset="-120"/>
                <a:ea typeface="標楷體" pitchFamily="65" charset="-120"/>
              </a:rPr>
              <a:t>指標</a:t>
            </a:r>
            <a:r>
              <a:rPr kumimoji="0" lang="zh-TW" altLang="en-US" sz="4400" b="1" dirty="0" smtClean="0">
                <a:latin typeface="標楷體" pitchFamily="65" charset="-120"/>
                <a:ea typeface="標楷體" pitchFamily="65" charset="-120"/>
              </a:rPr>
              <a:t>修正</a:t>
            </a:r>
            <a:r>
              <a:rPr lang="en-US" altLang="zh-TW" sz="4400" b="1" dirty="0" smtClean="0">
                <a:latin typeface="Times New Roman" panose="02020603050405020304" pitchFamily="18" charset="0"/>
                <a:ea typeface="標楷體" panose="03000509000000000000" pitchFamily="65" charset="-120"/>
              </a:rPr>
              <a:t>【2/2】</a:t>
            </a:r>
            <a:endParaRPr kumimoji="0" lang="en-US" altLang="zh-TW" sz="44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331469545"/>
              </p:ext>
            </p:extLst>
          </p:nvPr>
        </p:nvGraphicFramePr>
        <p:xfrm>
          <a:off x="94072" y="1121584"/>
          <a:ext cx="8964488" cy="4395648"/>
        </p:xfrm>
        <a:graphic>
          <a:graphicData uri="http://schemas.openxmlformats.org/drawingml/2006/table">
            <a:tbl>
              <a:tblPr firstRow="1" bandRow="1">
                <a:tableStyleId>{5940675A-B579-460E-94D1-54222C63F5DA}</a:tableStyleId>
              </a:tblPr>
              <a:tblGrid>
                <a:gridCol w="4482244">
                  <a:extLst>
                    <a:ext uri="{9D8B030D-6E8A-4147-A177-3AD203B41FA5}">
                      <a16:colId xmlns:a16="http://schemas.microsoft.com/office/drawing/2014/main" xmlns="" val="20000"/>
                    </a:ext>
                  </a:extLst>
                </a:gridCol>
                <a:gridCol w="4482244">
                  <a:extLst>
                    <a:ext uri="{9D8B030D-6E8A-4147-A177-3AD203B41FA5}">
                      <a16:colId xmlns:a16="http://schemas.microsoft.com/office/drawing/2014/main" xmlns="" val="20001"/>
                    </a:ext>
                  </a:extLst>
                </a:gridCol>
              </a:tblGrid>
              <a:tr h="725481">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106</a:t>
                      </a:r>
                      <a:r>
                        <a:rPr kumimoji="0" lang="zh-TW" altLang="en-US" sz="3000" b="1" kern="1200" baseline="0" dirty="0" smtClean="0">
                          <a:solidFill>
                            <a:schemeClr val="tx1"/>
                          </a:solidFill>
                          <a:latin typeface="Times New Roman" panose="02020603050405020304" pitchFamily="18" charset="0"/>
                          <a:ea typeface="+mn-ea"/>
                          <a:cs typeface="+mn-cs"/>
                        </a:rPr>
                        <a:t>年度修正規定</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105</a:t>
                      </a:r>
                      <a:r>
                        <a:rPr kumimoji="0" lang="zh-TW" altLang="en-US" sz="3000" b="1" kern="1200" baseline="0" dirty="0" smtClean="0">
                          <a:solidFill>
                            <a:schemeClr val="tx1"/>
                          </a:solidFill>
                          <a:latin typeface="Times New Roman" panose="02020603050405020304" pitchFamily="18" charset="0"/>
                          <a:ea typeface="+mn-ea"/>
                          <a:cs typeface="+mn-cs"/>
                        </a:rPr>
                        <a:t>年度現行規定</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xmlns="" val="10000"/>
                  </a:ext>
                </a:extLst>
              </a:tr>
              <a:tr h="3670167">
                <a:tc>
                  <a:txBody>
                    <a:bodyPr/>
                    <a:lstStyle/>
                    <a:p>
                      <a:pPr marL="439738" marR="0" lvl="0" indent="-439738" algn="just" defTabSz="914377" rtl="0" eaLnBrk="1" fontAlgn="base" latinLnBrk="1" hangingPunct="1">
                        <a:lnSpc>
                          <a:spcPct val="100000"/>
                        </a:lnSpc>
                        <a:spcBef>
                          <a:spcPts val="600"/>
                        </a:spcBef>
                        <a:spcAft>
                          <a:spcPts val="0"/>
                        </a:spcAft>
                        <a:buClrTx/>
                        <a:buSzTx/>
                        <a:buFontTx/>
                        <a:buNone/>
                        <a:tabLst/>
                      </a:pPr>
                      <a:r>
                        <a:rPr lang="en-US" altLang="zh-TW" sz="2800" b="0" kern="1200" dirty="0" smtClean="0">
                          <a:solidFill>
                            <a:schemeClr val="dk1"/>
                          </a:solidFill>
                          <a:latin typeface="Times New Roman" pitchFamily="18" charset="0"/>
                          <a:ea typeface="標楷體" panose="03000509000000000000" pitchFamily="65" charset="-120"/>
                          <a:cs typeface="Times New Roman" pitchFamily="18" charset="0"/>
                        </a:rPr>
                        <a:t>(1)</a:t>
                      </a:r>
                      <a:r>
                        <a:rPr lang="zh-TW" altLang="en-US" sz="2800" b="0" kern="1200" dirty="0" smtClean="0">
                          <a:solidFill>
                            <a:schemeClr val="dk1"/>
                          </a:solidFill>
                          <a:latin typeface="Times New Roman" pitchFamily="18" charset="0"/>
                          <a:ea typeface="標楷體" panose="03000509000000000000" pitchFamily="65" charset="-120"/>
                          <a:cs typeface="Times New Roman" pitchFamily="18" charset="0"/>
                        </a:rPr>
                        <a:t>生活助學金總額</a:t>
                      </a:r>
                      <a:r>
                        <a:rPr lang="en-US" altLang="zh-TW" sz="2800" b="0" kern="1200" dirty="0" smtClean="0">
                          <a:solidFill>
                            <a:schemeClr val="dk1"/>
                          </a:solidFill>
                          <a:latin typeface="Times New Roman" pitchFamily="18" charset="0"/>
                          <a:ea typeface="標楷體" panose="03000509000000000000" pitchFamily="65" charset="-120"/>
                          <a:cs typeface="Times New Roman" pitchFamily="18" charset="0"/>
                        </a:rPr>
                        <a:t>(</a:t>
                      </a:r>
                      <a:r>
                        <a:rPr lang="zh-TW" altLang="en-US" sz="2800" b="0" kern="1200" dirty="0" smtClean="0">
                          <a:solidFill>
                            <a:schemeClr val="dk1"/>
                          </a:solidFill>
                          <a:latin typeface="Times New Roman" pitchFamily="18" charset="0"/>
                          <a:ea typeface="標楷體" panose="03000509000000000000" pitchFamily="65" charset="-120"/>
                          <a:cs typeface="Times New Roman" pitchFamily="18" charset="0"/>
                        </a:rPr>
                        <a:t>包括緊急紓困助學金</a:t>
                      </a:r>
                      <a:r>
                        <a:rPr lang="en-US" altLang="zh-TW" sz="2800" b="0" kern="1200" dirty="0" smtClean="0">
                          <a:solidFill>
                            <a:schemeClr val="dk1"/>
                          </a:solidFill>
                          <a:latin typeface="Times New Roman" pitchFamily="18" charset="0"/>
                          <a:ea typeface="標楷體" panose="03000509000000000000" pitchFamily="65" charset="-120"/>
                          <a:cs typeface="Times New Roman" pitchFamily="18" charset="0"/>
                        </a:rPr>
                        <a:t>)(</a:t>
                      </a:r>
                      <a:r>
                        <a:rPr lang="zh-TW" altLang="en-US" sz="2800" b="0" kern="1200" dirty="0" smtClean="0">
                          <a:solidFill>
                            <a:schemeClr val="dk1"/>
                          </a:solidFill>
                          <a:latin typeface="Times New Roman" pitchFamily="18" charset="0"/>
                          <a:ea typeface="標楷體" panose="03000509000000000000" pitchFamily="65" charset="-120"/>
                          <a:cs typeface="Times New Roman" pitchFamily="18" charset="0"/>
                        </a:rPr>
                        <a:t>占其他助學成效百分之三十</a:t>
                      </a:r>
                      <a:r>
                        <a:rPr lang="en-US" altLang="zh-TW" sz="2800" b="0" kern="1200" dirty="0" smtClean="0">
                          <a:solidFill>
                            <a:schemeClr val="dk1"/>
                          </a:solidFill>
                          <a:latin typeface="Times New Roman" pitchFamily="18" charset="0"/>
                          <a:ea typeface="標楷體" panose="03000509000000000000" pitchFamily="65" charset="-120"/>
                          <a:cs typeface="Times New Roman" pitchFamily="18" charset="0"/>
                        </a:rPr>
                        <a:t>)</a:t>
                      </a:r>
                      <a:r>
                        <a:rPr lang="zh-TW" altLang="en-US" sz="2800" b="0" kern="1200" dirty="0" smtClean="0">
                          <a:solidFill>
                            <a:schemeClr val="dk1"/>
                          </a:solidFill>
                          <a:latin typeface="Times New Roman" pitchFamily="18" charset="0"/>
                          <a:ea typeface="標楷體" panose="03000509000000000000" pitchFamily="65" charset="-120"/>
                          <a:cs typeface="Times New Roman" pitchFamily="18" charset="0"/>
                        </a:rPr>
                        <a:t>：</a:t>
                      </a:r>
                    </a:p>
                    <a:p>
                      <a:pPr marL="833438" marR="0" lvl="0" indent="-393700" algn="just" defTabSz="914400" rtl="0" eaLnBrk="1" fontAlgn="base" latinLnBrk="1" hangingPunct="1">
                        <a:lnSpc>
                          <a:spcPct val="100000"/>
                        </a:lnSpc>
                        <a:spcBef>
                          <a:spcPts val="600"/>
                        </a:spcBef>
                        <a:spcAft>
                          <a:spcPct val="0"/>
                        </a:spcAft>
                        <a:buClrTx/>
                        <a:buSzTx/>
                        <a:buFontTx/>
                        <a:buNone/>
                        <a:tabLst/>
                      </a:pPr>
                      <a:r>
                        <a:rPr kumimoji="0" lang="zh-TW" altLang="zh-TW" sz="2800" b="0" i="0" u="none" strike="noStrike" cap="none" normalizeH="0" baseline="0" dirty="0" smtClean="0">
                          <a:ln>
                            <a:noFill/>
                          </a:ln>
                          <a:solidFill>
                            <a:srgbClr val="000000"/>
                          </a:solidFill>
                          <a:effectLst/>
                          <a:latin typeface="Times New Roman" pitchFamily="18" charset="0"/>
                          <a:ea typeface="標楷體" panose="03000509000000000000" pitchFamily="65" charset="-120"/>
                          <a:cs typeface="Times New Roman" pitchFamily="18" charset="0"/>
                        </a:rPr>
                        <a:t>①</a:t>
                      </a:r>
                      <a:r>
                        <a:rPr kumimoji="0" lang="zh-TW" altLang="en-US" sz="2800" b="0" i="0" u="none" strike="noStrike" cap="none" normalizeH="0" baseline="0" dirty="0" smtClean="0">
                          <a:ln>
                            <a:noFill/>
                          </a:ln>
                          <a:solidFill>
                            <a:srgbClr val="000000"/>
                          </a:solidFill>
                          <a:effectLst/>
                          <a:latin typeface="Times New Roman" pitchFamily="18" charset="0"/>
                          <a:ea typeface="標楷體" panose="03000509000000000000" pitchFamily="65" charset="-120"/>
                          <a:cs typeface="Times New Roman" pitchFamily="18" charset="0"/>
                        </a:rPr>
                        <a:t>以各校前一學年度依大專校院弱勢學生助學計畫</a:t>
                      </a:r>
                      <a:r>
                        <a:rPr kumimoji="0" lang="zh-TW" altLang="en-US" sz="2800" b="1" i="0" u="sng" strike="noStrike" cap="none" normalizeH="0" baseline="0" dirty="0" smtClean="0">
                          <a:ln>
                            <a:noFill/>
                          </a:ln>
                          <a:solidFill>
                            <a:srgbClr val="0000FF"/>
                          </a:solidFill>
                          <a:effectLst/>
                          <a:latin typeface="Times New Roman" pitchFamily="18" charset="0"/>
                          <a:ea typeface="標楷體" panose="03000509000000000000" pitchFamily="65" charset="-120"/>
                          <a:cs typeface="Times New Roman" pitchFamily="18" charset="0"/>
                        </a:rPr>
                        <a:t>及學校自訂弱勢學生生活助學金實施辦法等</a:t>
                      </a:r>
                      <a:r>
                        <a:rPr kumimoji="0" lang="zh-TW" altLang="en-US" sz="2800" b="0" i="0" u="none" strike="noStrike" cap="none" normalizeH="0" baseline="0" dirty="0" smtClean="0">
                          <a:ln>
                            <a:noFill/>
                          </a:ln>
                          <a:solidFill>
                            <a:srgbClr val="000000"/>
                          </a:solidFill>
                          <a:effectLst/>
                          <a:latin typeface="Times New Roman" pitchFamily="18" charset="0"/>
                          <a:ea typeface="標楷體" panose="03000509000000000000" pitchFamily="65" charset="-120"/>
                          <a:cs typeface="Times New Roman" pitchFamily="18" charset="0"/>
                        </a:rPr>
                        <a:t>規定</a:t>
                      </a:r>
                      <a:r>
                        <a:rPr kumimoji="0" lang="en-US" altLang="zh-TW" sz="2800" b="0" i="0" u="none" strike="noStrike" cap="none" normalizeH="0" baseline="0" dirty="0" smtClean="0">
                          <a:ln>
                            <a:noFill/>
                          </a:ln>
                          <a:solidFill>
                            <a:srgbClr val="000000"/>
                          </a:solidFill>
                          <a:effectLst/>
                          <a:latin typeface="Times New Roman" pitchFamily="18" charset="0"/>
                          <a:ea typeface="標楷體" panose="03000509000000000000" pitchFamily="65" charset="-120"/>
                          <a:cs typeface="Times New Roman" pitchFamily="18" charset="0"/>
                        </a:rPr>
                        <a:t>…</a:t>
                      </a:r>
                      <a:r>
                        <a:rPr kumimoji="0" lang="zh-TW" altLang="en-US" sz="2800" b="0" i="0" u="none" strike="noStrike" cap="none" normalizeH="0" baseline="0" dirty="0" smtClean="0">
                          <a:ln>
                            <a:noFill/>
                          </a:ln>
                          <a:solidFill>
                            <a:srgbClr val="000000"/>
                          </a:solidFill>
                          <a:effectLst/>
                          <a:latin typeface="Times New Roman" pitchFamily="18" charset="0"/>
                          <a:ea typeface="標楷體" panose="03000509000000000000" pitchFamily="65" charset="-120"/>
                          <a:cs typeface="Times New Roman" pitchFamily="18" charset="0"/>
                        </a:rPr>
                        <a:t>。</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439738" lvl="2" indent="-439738" algn="just">
                        <a:buSzPct val="70000"/>
                        <a:buFont typeface="Wingdings" pitchFamily="2" charset="2"/>
                        <a:buNone/>
                      </a:pPr>
                      <a:r>
                        <a:rPr lang="en-US" altLang="zh-TW" sz="2800" b="0" baseline="0" dirty="0" smtClean="0">
                          <a:solidFill>
                            <a:schemeClr val="tx1"/>
                          </a:solidFill>
                          <a:latin typeface="Times New Roman" panose="02020603050405020304" pitchFamily="18" charset="0"/>
                          <a:ea typeface="標楷體" panose="03000509000000000000" pitchFamily="65" charset="-120"/>
                        </a:rPr>
                        <a:t>(1)</a:t>
                      </a:r>
                      <a:r>
                        <a:rPr lang="zh-TW" altLang="en-US" sz="2800" b="0" baseline="0" dirty="0" smtClean="0">
                          <a:solidFill>
                            <a:schemeClr val="tx1"/>
                          </a:solidFill>
                          <a:latin typeface="Times New Roman" panose="02020603050405020304" pitchFamily="18" charset="0"/>
                          <a:ea typeface="標楷體" panose="03000509000000000000" pitchFamily="65" charset="-120"/>
                        </a:rPr>
                        <a:t>生活助學金總額</a:t>
                      </a:r>
                      <a:r>
                        <a:rPr lang="en-US" altLang="zh-TW" sz="2800" b="0" baseline="0" dirty="0" smtClean="0">
                          <a:solidFill>
                            <a:schemeClr val="tx1"/>
                          </a:solidFill>
                          <a:latin typeface="Times New Roman" panose="02020603050405020304" pitchFamily="18" charset="0"/>
                          <a:ea typeface="標楷體" panose="03000509000000000000" pitchFamily="65" charset="-120"/>
                        </a:rPr>
                        <a:t>(</a:t>
                      </a:r>
                      <a:r>
                        <a:rPr lang="zh-TW" altLang="en-US" sz="2800" b="0" baseline="0" dirty="0" smtClean="0">
                          <a:solidFill>
                            <a:schemeClr val="tx1"/>
                          </a:solidFill>
                          <a:latin typeface="Times New Roman" panose="02020603050405020304" pitchFamily="18" charset="0"/>
                          <a:ea typeface="標楷體" panose="03000509000000000000" pitchFamily="65" charset="-120"/>
                        </a:rPr>
                        <a:t>包括緊急紓困助學金</a:t>
                      </a:r>
                      <a:r>
                        <a:rPr lang="en-US" altLang="zh-TW" sz="2800" b="0" baseline="0" dirty="0" smtClean="0">
                          <a:solidFill>
                            <a:schemeClr val="tx1"/>
                          </a:solidFill>
                          <a:latin typeface="Times New Roman" panose="02020603050405020304" pitchFamily="18" charset="0"/>
                          <a:ea typeface="標楷體" panose="03000509000000000000" pitchFamily="65" charset="-120"/>
                        </a:rPr>
                        <a:t>)(</a:t>
                      </a:r>
                      <a:r>
                        <a:rPr lang="zh-TW" altLang="en-US" sz="2800" b="0" baseline="0" dirty="0" smtClean="0">
                          <a:solidFill>
                            <a:schemeClr val="tx1"/>
                          </a:solidFill>
                          <a:latin typeface="Times New Roman" panose="02020603050405020304" pitchFamily="18" charset="0"/>
                          <a:ea typeface="標楷體" panose="03000509000000000000" pitchFamily="65" charset="-120"/>
                        </a:rPr>
                        <a:t>占其他助學成效百分之三十</a:t>
                      </a:r>
                      <a:r>
                        <a:rPr lang="en-US" altLang="zh-TW" sz="2800" b="0" baseline="0" dirty="0" smtClean="0">
                          <a:solidFill>
                            <a:schemeClr val="tx1"/>
                          </a:solidFill>
                          <a:latin typeface="Times New Roman" panose="02020603050405020304" pitchFamily="18" charset="0"/>
                          <a:ea typeface="標楷體" panose="03000509000000000000" pitchFamily="65" charset="-120"/>
                        </a:rPr>
                        <a:t>)</a:t>
                      </a:r>
                      <a:r>
                        <a:rPr lang="zh-TW" altLang="en-US" sz="2800" b="0" baseline="0" dirty="0" smtClean="0">
                          <a:solidFill>
                            <a:schemeClr val="tx1"/>
                          </a:solidFill>
                          <a:latin typeface="Times New Roman" panose="02020603050405020304" pitchFamily="18" charset="0"/>
                          <a:ea typeface="標楷體" panose="03000509000000000000" pitchFamily="65" charset="-120"/>
                        </a:rPr>
                        <a:t>：</a:t>
                      </a:r>
                    </a:p>
                    <a:p>
                      <a:pPr marL="833438" lvl="2" indent="-393700" algn="just">
                        <a:spcBef>
                          <a:spcPts val="600"/>
                        </a:spcBef>
                        <a:buSzPct val="70000"/>
                        <a:buFont typeface="Wingdings" pitchFamily="2" charset="2"/>
                        <a:buNone/>
                      </a:pPr>
                      <a:r>
                        <a:rPr lang="zh-TW" altLang="en-US" sz="2800" b="0" baseline="0" dirty="0" smtClean="0">
                          <a:solidFill>
                            <a:schemeClr val="tx1"/>
                          </a:solidFill>
                          <a:latin typeface="Times New Roman" panose="02020603050405020304" pitchFamily="18" charset="0"/>
                          <a:ea typeface="標楷體" panose="03000509000000000000" pitchFamily="65" charset="-120"/>
                        </a:rPr>
                        <a:t>①以各校前一學年度依大專校院弱勢學生助學計畫規定</a:t>
                      </a:r>
                      <a:r>
                        <a:rPr lang="en-US" altLang="zh-TW" sz="2800" b="0" baseline="0" dirty="0" smtClean="0">
                          <a:solidFill>
                            <a:schemeClr val="tx1"/>
                          </a:solidFill>
                          <a:latin typeface="Times New Roman" panose="02020603050405020304" pitchFamily="18" charset="0"/>
                          <a:ea typeface="標楷體" panose="03000509000000000000" pitchFamily="65" charset="-120"/>
                        </a:rPr>
                        <a:t>…</a:t>
                      </a:r>
                      <a:r>
                        <a:rPr lang="zh-TW" altLang="en-US" sz="2800" b="0" baseline="0" dirty="0" smtClean="0">
                          <a:solidFill>
                            <a:schemeClr val="tx1"/>
                          </a:solidFill>
                          <a:latin typeface="Times New Roman" panose="02020603050405020304" pitchFamily="18" charset="0"/>
                          <a:ea typeface="標楷體" panose="03000509000000000000" pitchFamily="65" charset="-120"/>
                        </a:rPr>
                        <a:t>。</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文字方塊 7"/>
          <p:cNvSpPr txBox="1"/>
          <p:nvPr/>
        </p:nvSpPr>
        <p:spPr>
          <a:xfrm>
            <a:off x="-36512" y="6525344"/>
            <a:ext cx="3096344"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22</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18</a:t>
            </a:r>
            <a:endParaRPr lang="zh-TW" altLang="en-US" sz="1500" b="1" dirty="0"/>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671372725"/>
      </p:ext>
    </p:extLst>
  </p:cSld>
  <p:clrMapOvr>
    <a:masterClrMapping/>
  </p:clrMapOvr>
  <p:transition spd="slow"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5000" dirty="0">
                <a:solidFill>
                  <a:schemeClr val="tx1"/>
                </a:solidFill>
                <a:effectLst/>
                <a:ea typeface="標楷體" pitchFamily="65" charset="-120"/>
              </a:rPr>
              <a:t>簡報大綱</a:t>
            </a:r>
            <a:endParaRPr lang="zh-TW" altLang="en-US" sz="5000" dirty="0">
              <a:solidFill>
                <a:schemeClr val="tx1"/>
              </a:solidFill>
              <a:effectLst/>
            </a:endParaRPr>
          </a:p>
        </p:txBody>
      </p:sp>
      <p:sp>
        <p:nvSpPr>
          <p:cNvPr id="3" name="直排文字版面配置區 2"/>
          <p:cNvSpPr>
            <a:spLocks noGrp="1"/>
          </p:cNvSpPr>
          <p:nvPr>
            <p:ph type="body" orient="vert" idx="1"/>
          </p:nvPr>
        </p:nvSpPr>
        <p:spPr>
          <a:xfrm>
            <a:off x="457200" y="1196752"/>
            <a:ext cx="8229600" cy="5044015"/>
          </a:xfrm>
        </p:spPr>
        <p:txBody>
          <a:bodyPr vert="horz">
            <a:noAutofit/>
          </a:bodyPr>
          <a:lstStyle/>
          <a:p>
            <a:pPr marL="723900" indent="0">
              <a:lnSpc>
                <a:spcPct val="150000"/>
              </a:lnSpc>
              <a:spcBef>
                <a:spcPts val="0"/>
              </a:spcBef>
              <a:buNone/>
            </a:pPr>
            <a:r>
              <a:rPr lang="zh-TW" altLang="en-US" sz="3500" b="1" dirty="0">
                <a:solidFill>
                  <a:srgbClr val="0000FF"/>
                </a:solidFill>
                <a:latin typeface="Times New Roman" panose="02020603050405020304" pitchFamily="18" charset="0"/>
                <a:ea typeface="標楷體" panose="03000509000000000000" pitchFamily="65" charset="-120"/>
                <a:hlinkClick r:id="rId3" action="ppaction://hlinksldjump"/>
              </a:rPr>
              <a:t>一、作業流程</a:t>
            </a:r>
            <a:endParaRPr lang="zh-TW" altLang="en-US" sz="3500" b="1" dirty="0">
              <a:solidFill>
                <a:srgbClr val="0000FF"/>
              </a:solidFill>
              <a:latin typeface="Times New Roman" panose="02020603050405020304" pitchFamily="18" charset="0"/>
              <a:ea typeface="標楷體" panose="03000509000000000000" pitchFamily="65" charset="-120"/>
            </a:endParaRPr>
          </a:p>
          <a:p>
            <a:pPr marL="723900" indent="0">
              <a:lnSpc>
                <a:spcPct val="150000"/>
              </a:lnSpc>
              <a:spcBef>
                <a:spcPts val="0"/>
              </a:spcBef>
              <a:buNone/>
            </a:pPr>
            <a:r>
              <a:rPr lang="zh-TW" altLang="en-US" sz="3500" b="1" dirty="0">
                <a:solidFill>
                  <a:srgbClr val="0000FF"/>
                </a:solidFill>
                <a:latin typeface="Times New Roman" panose="02020603050405020304" pitchFamily="18" charset="0"/>
                <a:ea typeface="標楷體" panose="03000509000000000000" pitchFamily="65" charset="-120"/>
                <a:hlinkClick r:id="rId4" action="ppaction://hlinksldjump"/>
              </a:rPr>
              <a:t>二、</a:t>
            </a:r>
            <a:r>
              <a:rPr lang="en-US" altLang="zh-TW" sz="3500" b="1" dirty="0" smtClean="0">
                <a:solidFill>
                  <a:srgbClr val="0000FF"/>
                </a:solidFill>
                <a:latin typeface="Times New Roman" panose="02020603050405020304" pitchFamily="18" charset="0"/>
                <a:ea typeface="標楷體" panose="03000509000000000000" pitchFamily="65" charset="-120"/>
                <a:hlinkClick r:id="rId4" action="ppaction://hlinksldjump"/>
              </a:rPr>
              <a:t>106</a:t>
            </a:r>
            <a:r>
              <a:rPr lang="zh-TW" altLang="en-US" sz="3500" b="1" dirty="0" smtClean="0">
                <a:solidFill>
                  <a:srgbClr val="0000FF"/>
                </a:solidFill>
                <a:latin typeface="Times New Roman" panose="02020603050405020304" pitchFamily="18" charset="0"/>
                <a:ea typeface="標楷體" panose="03000509000000000000" pitchFamily="65" charset="-120"/>
                <a:hlinkClick r:id="rId4" action="ppaction://hlinksldjump"/>
              </a:rPr>
              <a:t>年度</a:t>
            </a:r>
            <a:r>
              <a:rPr lang="zh-TW" altLang="en-US" sz="3500" b="1" dirty="0">
                <a:solidFill>
                  <a:srgbClr val="0000FF"/>
                </a:solidFill>
                <a:latin typeface="Times New Roman" panose="02020603050405020304" pitchFamily="18" charset="0"/>
                <a:hlinkClick r:id="rId4" action="ppaction://hlinksldjump"/>
              </a:rPr>
              <a:t>修正</a:t>
            </a:r>
            <a:r>
              <a:rPr lang="zh-TW" altLang="en-US" sz="3500" b="1" dirty="0" smtClean="0">
                <a:solidFill>
                  <a:srgbClr val="0000FF"/>
                </a:solidFill>
                <a:latin typeface="Times New Roman" panose="02020603050405020304" pitchFamily="18" charset="0"/>
                <a:ea typeface="標楷體" panose="03000509000000000000" pitchFamily="65" charset="-120"/>
                <a:hlinkClick r:id="rId4" action="ppaction://hlinksldjump"/>
              </a:rPr>
              <a:t>要點草案</a:t>
            </a:r>
            <a:r>
              <a:rPr lang="zh-TW" altLang="en-US" sz="3500" b="1" dirty="0">
                <a:solidFill>
                  <a:srgbClr val="0000FF"/>
                </a:solidFill>
                <a:latin typeface="Times New Roman" panose="02020603050405020304" pitchFamily="18" charset="0"/>
                <a:ea typeface="標楷體" panose="03000509000000000000" pitchFamily="65" charset="-120"/>
                <a:hlinkClick r:id="rId4" action="ppaction://hlinksldjump"/>
              </a:rPr>
              <a:t>重點</a:t>
            </a:r>
            <a:endParaRPr lang="zh-TW" altLang="en-US" sz="3500" b="1" dirty="0">
              <a:solidFill>
                <a:srgbClr val="0000FF"/>
              </a:solidFill>
              <a:latin typeface="Times New Roman" panose="02020603050405020304" pitchFamily="18" charset="0"/>
              <a:ea typeface="標楷體" panose="03000509000000000000" pitchFamily="65" charset="-120"/>
            </a:endParaRPr>
          </a:p>
          <a:p>
            <a:pPr marL="723900" indent="0">
              <a:lnSpc>
                <a:spcPct val="150000"/>
              </a:lnSpc>
              <a:spcBef>
                <a:spcPts val="0"/>
              </a:spcBef>
              <a:buNone/>
            </a:pPr>
            <a:r>
              <a:rPr lang="zh-TW" altLang="en-US" sz="3500" b="1" dirty="0">
                <a:solidFill>
                  <a:srgbClr val="0000FF"/>
                </a:solidFill>
                <a:latin typeface="Times New Roman" panose="02020603050405020304" pitchFamily="18" charset="0"/>
                <a:ea typeface="標楷體" panose="03000509000000000000" pitchFamily="65" charset="-120"/>
                <a:hlinkClick r:id="rId5" action="ppaction://hlinksldjump"/>
              </a:rPr>
              <a:t>三</a:t>
            </a:r>
            <a:r>
              <a:rPr lang="zh-TW" altLang="en-US" sz="3500" b="1" dirty="0" smtClean="0">
                <a:solidFill>
                  <a:srgbClr val="0000FF"/>
                </a:solidFill>
                <a:latin typeface="Times New Roman" panose="02020603050405020304" pitchFamily="18" charset="0"/>
                <a:ea typeface="標楷體" panose="03000509000000000000" pitchFamily="65" charset="-120"/>
                <a:hlinkClick r:id="rId5" action="ppaction://hlinksldjump"/>
              </a:rPr>
              <a:t>、</a:t>
            </a:r>
            <a:r>
              <a:rPr lang="zh-TW" altLang="en-US" sz="3500" b="1" dirty="0">
                <a:solidFill>
                  <a:srgbClr val="0000FF"/>
                </a:solidFill>
                <a:latin typeface="Times New Roman" panose="02020603050405020304" pitchFamily="18" charset="0"/>
                <a:ea typeface="標楷體" panose="03000509000000000000" pitchFamily="65" charset="-120"/>
                <a:hlinkClick r:id="rId5" action="ppaction://hlinksldjump"/>
              </a:rPr>
              <a:t>填表注意事項</a:t>
            </a:r>
            <a:endParaRPr lang="en-US" altLang="zh-TW" sz="3500" b="1" dirty="0">
              <a:solidFill>
                <a:srgbClr val="0000FF"/>
              </a:solidFill>
              <a:latin typeface="Times New Roman" panose="02020603050405020304" pitchFamily="18" charset="0"/>
              <a:ea typeface="標楷體" panose="03000509000000000000" pitchFamily="65" charset="-120"/>
              <a:hlinkClick r:id="rId6" action="ppaction://hlinksldjump"/>
            </a:endParaRPr>
          </a:p>
          <a:p>
            <a:pPr marL="723900" indent="0">
              <a:lnSpc>
                <a:spcPct val="150000"/>
              </a:lnSpc>
              <a:spcBef>
                <a:spcPts val="0"/>
              </a:spcBef>
              <a:buNone/>
            </a:pPr>
            <a:r>
              <a:rPr lang="zh-TW" altLang="en-US" sz="3500" b="1" dirty="0" smtClean="0">
                <a:solidFill>
                  <a:srgbClr val="0000FF"/>
                </a:solidFill>
                <a:latin typeface="Times New Roman" panose="02020603050405020304" pitchFamily="18" charset="0"/>
                <a:ea typeface="標楷體" panose="03000509000000000000" pitchFamily="65" charset="-120"/>
                <a:hlinkClick r:id="rId7" action="ppaction://hlinksldjump"/>
              </a:rPr>
              <a:t>四、</a:t>
            </a:r>
            <a:r>
              <a:rPr lang="zh-TW" altLang="en-US" sz="3500" b="1" dirty="0">
                <a:solidFill>
                  <a:srgbClr val="0000FF"/>
                </a:solidFill>
                <a:latin typeface="Times New Roman" panose="02020603050405020304" pitchFamily="18" charset="0"/>
                <a:ea typeface="標楷體" panose="03000509000000000000" pitchFamily="65" charset="-120"/>
                <a:hlinkClick r:id="rId7" action="ppaction://hlinksldjump"/>
              </a:rPr>
              <a:t>資料採計期間及來源對照表</a:t>
            </a:r>
            <a:endParaRPr lang="zh-TW" altLang="en-US" sz="3500" b="1" dirty="0">
              <a:solidFill>
                <a:srgbClr val="0000FF"/>
              </a:solidFill>
              <a:latin typeface="Times New Roman" panose="02020603050405020304" pitchFamily="18" charset="0"/>
              <a:ea typeface="標楷體" panose="03000509000000000000" pitchFamily="65" charset="-120"/>
            </a:endParaRPr>
          </a:p>
          <a:p>
            <a:pPr marL="723900" indent="0">
              <a:lnSpc>
                <a:spcPct val="150000"/>
              </a:lnSpc>
              <a:spcBef>
                <a:spcPts val="0"/>
              </a:spcBef>
              <a:buNone/>
            </a:pPr>
            <a:r>
              <a:rPr lang="zh-TW" altLang="en-US" sz="3500" b="1" dirty="0" smtClean="0">
                <a:solidFill>
                  <a:srgbClr val="0000FF"/>
                </a:solidFill>
                <a:latin typeface="Times New Roman" panose="02020603050405020304" pitchFamily="18" charset="0"/>
                <a:ea typeface="標楷體" panose="03000509000000000000" pitchFamily="65" charset="-120"/>
                <a:hlinkClick r:id="rId8" action="ppaction://hlinksldjump"/>
              </a:rPr>
              <a:t>五、</a:t>
            </a:r>
            <a:r>
              <a:rPr lang="en-US" altLang="zh-TW" sz="3500" b="1" dirty="0" smtClean="0">
                <a:solidFill>
                  <a:srgbClr val="0000FF"/>
                </a:solidFill>
                <a:latin typeface="Times New Roman" panose="02020603050405020304" pitchFamily="18" charset="0"/>
                <a:ea typeface="標楷體" panose="03000509000000000000" pitchFamily="65" charset="-120"/>
                <a:hlinkClick r:id="rId8" action="ppaction://hlinksldjump"/>
              </a:rPr>
              <a:t>105</a:t>
            </a:r>
            <a:r>
              <a:rPr lang="zh-TW" altLang="en-US" sz="3500" b="1" dirty="0" smtClean="0">
                <a:solidFill>
                  <a:srgbClr val="0000FF"/>
                </a:solidFill>
                <a:latin typeface="Times New Roman" panose="02020603050405020304" pitchFamily="18" charset="0"/>
                <a:ea typeface="標楷體" panose="03000509000000000000" pitchFamily="65" charset="-120"/>
                <a:hlinkClick r:id="rId8" action="ppaction://hlinksldjump"/>
              </a:rPr>
              <a:t>年</a:t>
            </a:r>
            <a:r>
              <a:rPr lang="zh-TW" altLang="en-US" sz="3500" b="1" dirty="0">
                <a:solidFill>
                  <a:srgbClr val="0000FF"/>
                </a:solidFill>
                <a:latin typeface="Times New Roman" panose="02020603050405020304" pitchFamily="18" charset="0"/>
                <a:ea typeface="標楷體" panose="03000509000000000000" pitchFamily="65" charset="-120"/>
                <a:hlinkClick r:id="rId8" action="ppaction://hlinksldjump"/>
              </a:rPr>
              <a:t>度</a:t>
            </a:r>
            <a:r>
              <a:rPr lang="zh-TW" altLang="en-US" sz="3500" b="1" dirty="0" smtClean="0">
                <a:solidFill>
                  <a:srgbClr val="0000FF"/>
                </a:solidFill>
                <a:latin typeface="Times New Roman" panose="02020603050405020304" pitchFamily="18" charset="0"/>
                <a:ea typeface="標楷體" panose="03000509000000000000" pitchFamily="65" charset="-120"/>
                <a:hlinkClick r:id="rId8" action="ppaction://hlinksldjump"/>
              </a:rPr>
              <a:t>經費執行績效表內容</a:t>
            </a:r>
            <a:endParaRPr lang="en-US" altLang="zh-TW" sz="3500" b="1" dirty="0" smtClean="0">
              <a:solidFill>
                <a:srgbClr val="0000FF"/>
              </a:solidFill>
              <a:latin typeface="Times New Roman" panose="02020603050405020304" pitchFamily="18" charset="0"/>
              <a:ea typeface="標楷體" panose="03000509000000000000" pitchFamily="65" charset="-120"/>
            </a:endParaRPr>
          </a:p>
          <a:p>
            <a:pPr marL="723900" indent="0">
              <a:lnSpc>
                <a:spcPct val="150000"/>
              </a:lnSpc>
              <a:spcBef>
                <a:spcPts val="0"/>
              </a:spcBef>
              <a:buNone/>
            </a:pPr>
            <a:r>
              <a:rPr lang="zh-TW" altLang="en-US" sz="3500" b="1" dirty="0">
                <a:solidFill>
                  <a:srgbClr val="0000FF"/>
                </a:solidFill>
                <a:latin typeface="Times New Roman" panose="02020603050405020304" pitchFamily="18" charset="0"/>
                <a:ea typeface="標楷體" panose="03000509000000000000" pitchFamily="65" charset="-120"/>
                <a:hlinkClick r:id="rId6" action="ppaction://hlinksldjump"/>
              </a:rPr>
              <a:t>六</a:t>
            </a:r>
            <a:r>
              <a:rPr lang="zh-TW" altLang="en-US" sz="3500" b="1" dirty="0" smtClean="0">
                <a:solidFill>
                  <a:srgbClr val="0000FF"/>
                </a:solidFill>
                <a:latin typeface="Times New Roman" panose="02020603050405020304" pitchFamily="18" charset="0"/>
                <a:ea typeface="標楷體" panose="03000509000000000000" pitchFamily="65" charset="-120"/>
                <a:hlinkClick r:id="rId6" action="ppaction://hlinksldjump"/>
              </a:rPr>
              <a:t>、</a:t>
            </a:r>
            <a:r>
              <a:rPr lang="zh-TW" altLang="en-US" sz="3500" b="1" dirty="0">
                <a:solidFill>
                  <a:srgbClr val="0000FF"/>
                </a:solidFill>
                <a:latin typeface="Times New Roman" panose="02020603050405020304" pitchFamily="18" charset="0"/>
                <a:ea typeface="標楷體" panose="03000509000000000000" pitchFamily="65" charset="-120"/>
                <a:hlinkClick r:id="rId6" action="ppaction://hlinksldjump"/>
              </a:rPr>
              <a:t>配合措施</a:t>
            </a:r>
            <a:endParaRPr lang="zh-TW" altLang="en-US" sz="3500" b="1" dirty="0">
              <a:solidFill>
                <a:srgbClr val="0000FF"/>
              </a:solidFill>
              <a:latin typeface="Times New Roman" panose="02020603050405020304" pitchFamily="18" charset="0"/>
              <a:ea typeface="標楷體" panose="03000509000000000000"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r>
              <a:rPr lang="en-US" altLang="zh-TW" sz="1500" b="1" dirty="0" smtClean="0"/>
              <a:t>1</a:t>
            </a:r>
            <a:endParaRPr lang="zh-TW" altLang="en-US" sz="1500" b="1" dirty="0"/>
          </a:p>
        </p:txBody>
      </p:sp>
    </p:spTree>
    <p:extLst>
      <p:ext uri="{BB962C8B-B14F-4D97-AF65-F5344CB8AC3E}">
        <p14:creationId xmlns:p14="http://schemas.microsoft.com/office/powerpoint/2010/main" val="449393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None/>
            </a:pP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二</a:t>
            </a: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獎勵指標修正</a:t>
            </a:r>
            <a:r>
              <a:rPr lang="en-US" altLang="zh-TW" sz="4400" b="1" dirty="0">
                <a:latin typeface="Times New Roman" panose="02020603050405020304" pitchFamily="18" charset="0"/>
                <a:ea typeface="標楷體" panose="03000509000000000000" pitchFamily="65" charset="-120"/>
              </a:rPr>
              <a:t>【</a:t>
            </a:r>
            <a:r>
              <a:rPr lang="en-US" altLang="zh-TW" sz="4400" b="1" dirty="0" smtClean="0">
                <a:latin typeface="Times New Roman" panose="02020603050405020304" pitchFamily="18" charset="0"/>
                <a:ea typeface="標楷體" panose="03000509000000000000" pitchFamily="65" charset="-120"/>
              </a:rPr>
              <a:t>1/4】</a:t>
            </a:r>
            <a:endParaRPr kumimoji="0" lang="en-US" altLang="zh-TW" sz="44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604653777"/>
              </p:ext>
            </p:extLst>
          </p:nvPr>
        </p:nvGraphicFramePr>
        <p:xfrm>
          <a:off x="94072" y="1121584"/>
          <a:ext cx="8964488" cy="5072236"/>
        </p:xfrm>
        <a:graphic>
          <a:graphicData uri="http://schemas.openxmlformats.org/drawingml/2006/table">
            <a:tbl>
              <a:tblPr firstRow="1" bandRow="1">
                <a:tableStyleId>{5940675A-B579-460E-94D1-54222C63F5DA}</a:tableStyleId>
              </a:tblPr>
              <a:tblGrid>
                <a:gridCol w="4482244">
                  <a:extLst>
                    <a:ext uri="{9D8B030D-6E8A-4147-A177-3AD203B41FA5}">
                      <a16:colId xmlns:a16="http://schemas.microsoft.com/office/drawing/2014/main" xmlns="" val="20000"/>
                    </a:ext>
                  </a:extLst>
                </a:gridCol>
                <a:gridCol w="4482244">
                  <a:extLst>
                    <a:ext uri="{9D8B030D-6E8A-4147-A177-3AD203B41FA5}">
                      <a16:colId xmlns:a16="http://schemas.microsoft.com/office/drawing/2014/main" xmlns="" val="20001"/>
                    </a:ext>
                  </a:extLst>
                </a:gridCol>
              </a:tblGrid>
              <a:tr h="713596">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106</a:t>
                      </a:r>
                      <a:r>
                        <a:rPr kumimoji="0" lang="zh-TW" altLang="en-US" sz="3000" b="1" kern="1200" baseline="0" dirty="0" smtClean="0">
                          <a:solidFill>
                            <a:schemeClr val="tx1"/>
                          </a:solidFill>
                          <a:latin typeface="Times New Roman" panose="02020603050405020304" pitchFamily="18" charset="0"/>
                          <a:ea typeface="+mn-ea"/>
                          <a:cs typeface="+mn-cs"/>
                        </a:rPr>
                        <a:t>年度修正規定</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105</a:t>
                      </a:r>
                      <a:r>
                        <a:rPr kumimoji="0" lang="zh-TW" altLang="en-US" sz="3000" b="1" kern="1200" baseline="0" dirty="0" smtClean="0">
                          <a:solidFill>
                            <a:schemeClr val="tx1"/>
                          </a:solidFill>
                          <a:latin typeface="Times New Roman" panose="02020603050405020304" pitchFamily="18" charset="0"/>
                          <a:ea typeface="+mn-ea"/>
                          <a:cs typeface="+mn-cs"/>
                        </a:rPr>
                        <a:t>年度現行規定</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xmlns="" val="10000"/>
                  </a:ext>
                </a:extLst>
              </a:tr>
              <a:tr h="3610044">
                <a:tc>
                  <a:txBody>
                    <a:bodyPr/>
                    <a:lstStyle/>
                    <a:p>
                      <a:pPr marL="636588" indent="-636588" algn="just">
                        <a:lnSpc>
                          <a:spcPct val="100000"/>
                        </a:lnSpc>
                        <a:spcBef>
                          <a:spcPts val="0"/>
                        </a:spcBef>
                        <a:spcAft>
                          <a:spcPts val="0"/>
                        </a:spcAft>
                        <a:buNone/>
                      </a:pPr>
                      <a:r>
                        <a:rPr lang="en-US" altLang="zh-TW" sz="2800" b="0" baseline="0" dirty="0" smtClean="0">
                          <a:latin typeface="Times New Roman" pitchFamily="18" charset="0"/>
                          <a:ea typeface="標楷體" panose="03000509000000000000" pitchFamily="65" charset="-120"/>
                          <a:cs typeface="Times New Roman" pitchFamily="18" charset="0"/>
                        </a:rPr>
                        <a:t>(</a:t>
                      </a:r>
                      <a:r>
                        <a:rPr lang="zh-TW" altLang="en-US" sz="2800" b="0" baseline="0" dirty="0" smtClean="0">
                          <a:latin typeface="Times New Roman" pitchFamily="18" charset="0"/>
                          <a:ea typeface="標楷體" panose="03000509000000000000" pitchFamily="65" charset="-120"/>
                          <a:cs typeface="Times New Roman" pitchFamily="18" charset="0"/>
                        </a:rPr>
                        <a:t>一</a:t>
                      </a:r>
                      <a:r>
                        <a:rPr lang="en-US" altLang="zh-TW" sz="2800" b="0" baseline="0" dirty="0" smtClean="0">
                          <a:latin typeface="Times New Roman" pitchFamily="18" charset="0"/>
                          <a:ea typeface="標楷體" panose="03000509000000000000" pitchFamily="65" charset="-120"/>
                          <a:cs typeface="Times New Roman" pitchFamily="18" charset="0"/>
                        </a:rPr>
                        <a:t>)</a:t>
                      </a:r>
                      <a:r>
                        <a:rPr lang="zh-TW" altLang="en-US" sz="2800" b="0" baseline="0" dirty="0" smtClean="0">
                          <a:latin typeface="Times New Roman" pitchFamily="18" charset="0"/>
                          <a:ea typeface="標楷體" panose="03000509000000000000" pitchFamily="65" charset="-120"/>
                          <a:cs typeface="Times New Roman" pitchFamily="18" charset="0"/>
                        </a:rPr>
                        <a:t>學校應符合下列規定，始得核配獎勵經費：</a:t>
                      </a:r>
                      <a:endParaRPr lang="en-US" altLang="zh-TW" sz="2800" b="0" baseline="0" dirty="0" smtClean="0">
                        <a:latin typeface="Times New Roman" pitchFamily="18" charset="0"/>
                        <a:ea typeface="標楷體" panose="03000509000000000000" pitchFamily="65" charset="-120"/>
                        <a:cs typeface="Times New Roman" pitchFamily="18" charset="0"/>
                      </a:endParaRPr>
                    </a:p>
                    <a:p>
                      <a:pPr marL="925513" indent="-288925" algn="just">
                        <a:lnSpc>
                          <a:spcPct val="100000"/>
                        </a:lnSpc>
                        <a:spcBef>
                          <a:spcPts val="0"/>
                        </a:spcBef>
                        <a:spcAft>
                          <a:spcPts val="0"/>
                        </a:spcAft>
                        <a:buNone/>
                      </a:pPr>
                      <a:r>
                        <a:rPr lang="en-US" altLang="zh-TW"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1.</a:t>
                      </a:r>
                      <a:r>
                        <a:rPr lang="zh-TW" altLang="en-US" sz="2800" b="1" u="sng" kern="1200" baseline="0" dirty="0" smtClean="0">
                          <a:solidFill>
                            <a:srgbClr val="FF0000"/>
                          </a:solidFill>
                          <a:effectLst/>
                          <a:latin typeface="Times New Roman" pitchFamily="18" charset="0"/>
                          <a:ea typeface="標楷體" panose="03000509000000000000" pitchFamily="65" charset="-120"/>
                          <a:cs typeface="Times New Roman" pitchFamily="18" charset="0"/>
                        </a:rPr>
                        <a:t>最近一學年度</a:t>
                      </a:r>
                      <a:r>
                        <a:rPr lang="zh-TW" altLang="en-US"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全校生師比值</a:t>
                      </a:r>
                      <a:r>
                        <a:rPr lang="zh-TW" altLang="en-US" sz="2800" b="1" u="sng" kern="1200" baseline="0" dirty="0" smtClean="0">
                          <a:solidFill>
                            <a:srgbClr val="0000FF"/>
                          </a:solidFill>
                          <a:effectLst/>
                          <a:latin typeface="Times New Roman" pitchFamily="18" charset="0"/>
                          <a:ea typeface="標楷體" panose="03000509000000000000" pitchFamily="65" charset="-120"/>
                          <a:cs typeface="Times New Roman" pitchFamily="18" charset="0"/>
                        </a:rPr>
                        <a:t>低於二十七</a:t>
                      </a:r>
                      <a:r>
                        <a:rPr lang="zh-TW" altLang="en-US"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a:t>
                      </a:r>
                    </a:p>
                    <a:p>
                      <a:pPr marL="925513" indent="-288925" algn="just">
                        <a:lnSpc>
                          <a:spcPct val="100000"/>
                        </a:lnSpc>
                        <a:spcBef>
                          <a:spcPts val="0"/>
                        </a:spcBef>
                        <a:spcAft>
                          <a:spcPts val="0"/>
                        </a:spcAft>
                        <a:buNone/>
                      </a:pPr>
                      <a:r>
                        <a:rPr lang="en-US" altLang="zh-TW"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2.</a:t>
                      </a:r>
                      <a:r>
                        <a:rPr lang="zh-TW" altLang="en-US" sz="2800" b="1" u="sng" kern="1200" baseline="0" dirty="0" smtClean="0">
                          <a:solidFill>
                            <a:srgbClr val="FF0000"/>
                          </a:solidFill>
                          <a:effectLst/>
                          <a:latin typeface="Times New Roman" pitchFamily="18" charset="0"/>
                          <a:ea typeface="標楷體" panose="03000509000000000000" pitchFamily="65" charset="-120"/>
                          <a:cs typeface="Times New Roman" pitchFamily="18" charset="0"/>
                        </a:rPr>
                        <a:t>最近一學年度實有校舍建築面積不低於</a:t>
                      </a:r>
                      <a:r>
                        <a:rPr lang="zh-TW" altLang="en-US"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應有校舍建築面積。</a:t>
                      </a:r>
                    </a:p>
                    <a:p>
                      <a:pPr marL="925513" indent="-288925" algn="just">
                        <a:lnSpc>
                          <a:spcPct val="100000"/>
                        </a:lnSpc>
                        <a:spcBef>
                          <a:spcPts val="0"/>
                        </a:spcBef>
                        <a:spcAft>
                          <a:spcPts val="0"/>
                        </a:spcAft>
                        <a:buNone/>
                      </a:pPr>
                      <a:r>
                        <a:rPr lang="en-US" altLang="zh-TW"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3.</a:t>
                      </a:r>
                      <a:r>
                        <a:rPr lang="zh-TW" altLang="en-US" sz="2800" b="1" u="sng" kern="1200" baseline="0" dirty="0" smtClean="0">
                          <a:solidFill>
                            <a:srgbClr val="FF0000"/>
                          </a:solidFill>
                          <a:effectLst/>
                          <a:latin typeface="Times New Roman" pitchFamily="18" charset="0"/>
                          <a:ea typeface="標楷體" panose="03000509000000000000" pitchFamily="65" charset="-120"/>
                          <a:cs typeface="Times New Roman" pitchFamily="18" charset="0"/>
                        </a:rPr>
                        <a:t>最近一學年度</a:t>
                      </a:r>
                      <a:r>
                        <a:rPr lang="zh-TW" altLang="en-US"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專任助理教授以上師資結構</a:t>
                      </a:r>
                      <a:r>
                        <a:rPr lang="zh-TW" altLang="en-US" sz="2800" b="1" u="sng" kern="1200" baseline="0" dirty="0" smtClean="0">
                          <a:solidFill>
                            <a:srgbClr val="0000FF"/>
                          </a:solidFill>
                          <a:effectLst/>
                          <a:latin typeface="Times New Roman" pitchFamily="18" charset="0"/>
                          <a:ea typeface="標楷體" panose="03000509000000000000" pitchFamily="65" charset="-120"/>
                          <a:cs typeface="Times New Roman" pitchFamily="18" charset="0"/>
                        </a:rPr>
                        <a:t>達百分之七十以上</a:t>
                      </a:r>
                      <a:r>
                        <a:rPr lang="zh-TW" altLang="en-US"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636588" lvl="2" indent="-636588" algn="just">
                        <a:buSzPct val="70000"/>
                        <a:buFont typeface="Wingdings" pitchFamily="2" charset="2"/>
                        <a:buNone/>
                      </a:pPr>
                      <a:r>
                        <a:rPr lang="en-US" altLang="zh-TW" sz="2800" b="0" baseline="0" dirty="0" smtClean="0">
                          <a:solidFill>
                            <a:schemeClr val="tx1"/>
                          </a:solidFill>
                          <a:latin typeface="Times New Roman" panose="02020603050405020304" pitchFamily="18" charset="0"/>
                          <a:ea typeface="標楷體" panose="03000509000000000000" pitchFamily="65" charset="-120"/>
                        </a:rPr>
                        <a:t>(</a:t>
                      </a:r>
                      <a:r>
                        <a:rPr lang="zh-TW" altLang="en-US" sz="2800" b="0" baseline="0" dirty="0" smtClean="0">
                          <a:solidFill>
                            <a:schemeClr val="tx1"/>
                          </a:solidFill>
                          <a:latin typeface="Times New Roman" panose="02020603050405020304" pitchFamily="18" charset="0"/>
                          <a:ea typeface="標楷體" panose="03000509000000000000" pitchFamily="65" charset="-120"/>
                        </a:rPr>
                        <a:t>一</a:t>
                      </a:r>
                      <a:r>
                        <a:rPr lang="en-US" altLang="zh-TW" sz="2800" b="0" baseline="0" dirty="0" smtClean="0">
                          <a:solidFill>
                            <a:schemeClr val="tx1"/>
                          </a:solidFill>
                          <a:latin typeface="Times New Roman" panose="02020603050405020304" pitchFamily="18" charset="0"/>
                          <a:ea typeface="標楷體" panose="03000509000000000000" pitchFamily="65" charset="-120"/>
                        </a:rPr>
                        <a:t>)</a:t>
                      </a:r>
                      <a:r>
                        <a:rPr lang="zh-TW" altLang="en-US" sz="2800" b="0" baseline="0" dirty="0" smtClean="0">
                          <a:solidFill>
                            <a:schemeClr val="tx1"/>
                          </a:solidFill>
                          <a:latin typeface="Times New Roman" panose="02020603050405020304" pitchFamily="18" charset="0"/>
                          <a:ea typeface="標楷體" panose="03000509000000000000" pitchFamily="65" charset="-120"/>
                        </a:rPr>
                        <a:t>學校應符合下列規定，始得核配獎勵經費：</a:t>
                      </a:r>
                    </a:p>
                    <a:p>
                      <a:pPr marL="857250" lvl="2" indent="-220663" algn="just">
                        <a:buSzPct val="70000"/>
                        <a:buFont typeface="Wingdings" pitchFamily="2" charset="2"/>
                        <a:buNone/>
                      </a:pPr>
                      <a:r>
                        <a:rPr lang="en-US" altLang="zh-TW" sz="2200" b="0" baseline="0" dirty="0" smtClean="0">
                          <a:solidFill>
                            <a:schemeClr val="tx1"/>
                          </a:solidFill>
                          <a:latin typeface="Times New Roman" panose="02020603050405020304" pitchFamily="18" charset="0"/>
                          <a:ea typeface="標楷體" panose="03000509000000000000" pitchFamily="65" charset="-120"/>
                        </a:rPr>
                        <a:t>1.</a:t>
                      </a:r>
                      <a:r>
                        <a:rPr lang="zh-TW" altLang="en-US" sz="2200" b="0" baseline="0" dirty="0" smtClean="0">
                          <a:solidFill>
                            <a:schemeClr val="tx1"/>
                          </a:solidFill>
                          <a:latin typeface="Times New Roman" panose="02020603050405020304" pitchFamily="18" charset="0"/>
                          <a:ea typeface="標楷體" panose="03000509000000000000" pitchFamily="65" charset="-120"/>
                        </a:rPr>
                        <a:t>專科以上學校總量發展規模與資源條件標準規定之全校生師比值。</a:t>
                      </a:r>
                    </a:p>
                    <a:p>
                      <a:pPr marL="857250" lvl="2" indent="-220663" algn="just">
                        <a:buSzPct val="70000"/>
                        <a:buFont typeface="Wingdings" pitchFamily="2" charset="2"/>
                        <a:buNone/>
                      </a:pPr>
                      <a:r>
                        <a:rPr lang="en-US" altLang="zh-TW" sz="2200" b="0" baseline="0" dirty="0" smtClean="0">
                          <a:solidFill>
                            <a:schemeClr val="tx1"/>
                          </a:solidFill>
                          <a:latin typeface="Times New Roman" panose="02020603050405020304" pitchFamily="18" charset="0"/>
                          <a:ea typeface="標楷體" panose="03000509000000000000" pitchFamily="65" charset="-120"/>
                        </a:rPr>
                        <a:t>2.</a:t>
                      </a:r>
                      <a:r>
                        <a:rPr lang="zh-TW" altLang="en-US" sz="2200" b="0" baseline="0" dirty="0" smtClean="0">
                          <a:solidFill>
                            <a:schemeClr val="tx1"/>
                          </a:solidFill>
                          <a:latin typeface="Times New Roman" panose="02020603050405020304" pitchFamily="18" charset="0"/>
                          <a:ea typeface="標楷體" panose="03000509000000000000" pitchFamily="65" charset="-120"/>
                        </a:rPr>
                        <a:t>專科以上學校總量發展規模與資源條件標準規定之應有校舍建築面積。</a:t>
                      </a:r>
                    </a:p>
                    <a:p>
                      <a:pPr marL="857250" lvl="2" indent="-220663" algn="just">
                        <a:buSzPct val="70000"/>
                        <a:buFont typeface="Wingdings" pitchFamily="2" charset="2"/>
                        <a:buNone/>
                      </a:pPr>
                      <a:r>
                        <a:rPr lang="en-US" altLang="zh-TW" sz="2200" b="0" baseline="0" dirty="0" smtClean="0">
                          <a:solidFill>
                            <a:schemeClr val="tx1"/>
                          </a:solidFill>
                          <a:latin typeface="Times New Roman" panose="02020603050405020304" pitchFamily="18" charset="0"/>
                          <a:ea typeface="標楷體" panose="03000509000000000000" pitchFamily="65" charset="-120"/>
                        </a:rPr>
                        <a:t>3.</a:t>
                      </a:r>
                      <a:r>
                        <a:rPr lang="zh-TW" altLang="en-US" sz="2200" b="0" baseline="0" dirty="0" smtClean="0">
                          <a:solidFill>
                            <a:schemeClr val="tx1"/>
                          </a:solidFill>
                          <a:latin typeface="Times New Roman" panose="02020603050405020304" pitchFamily="18" charset="0"/>
                          <a:ea typeface="標楷體" panose="03000509000000000000" pitchFamily="65" charset="-120"/>
                        </a:rPr>
                        <a:t>專科以上學校總量發展規模與資源條件標準規定之專任助理教授以上師資結構。</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文字方塊 7"/>
          <p:cNvSpPr txBox="1"/>
          <p:nvPr/>
        </p:nvSpPr>
        <p:spPr>
          <a:xfrm>
            <a:off x="-36512" y="6525344"/>
            <a:ext cx="3528392"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22-23</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19</a:t>
            </a:r>
            <a:endParaRPr lang="zh-TW" altLang="en-US" sz="1500" b="1" dirty="0"/>
          </a:p>
        </p:txBody>
      </p:sp>
    </p:spTree>
    <p:extLst>
      <p:ext uri="{BB962C8B-B14F-4D97-AF65-F5344CB8AC3E}">
        <p14:creationId xmlns:p14="http://schemas.microsoft.com/office/powerpoint/2010/main" val="164522582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None/>
            </a:pPr>
            <a:r>
              <a:rPr kumimoji="0" lang="en-US" altLang="zh-TW" sz="4400" b="1" dirty="0">
                <a:latin typeface="標楷體" pitchFamily="65" charset="-120"/>
                <a:ea typeface="標楷體" pitchFamily="65" charset="-120"/>
              </a:rPr>
              <a:t>(</a:t>
            </a:r>
            <a:r>
              <a:rPr kumimoji="0" lang="zh-TW" altLang="en-US" sz="4400" b="1" dirty="0">
                <a:latin typeface="標楷體" pitchFamily="65" charset="-120"/>
                <a:ea typeface="標楷體" pitchFamily="65" charset="-120"/>
              </a:rPr>
              <a:t>二</a:t>
            </a:r>
            <a:r>
              <a:rPr kumimoji="0" lang="en-US" altLang="zh-TW" sz="4400" b="1" dirty="0">
                <a:latin typeface="標楷體" pitchFamily="65" charset="-120"/>
                <a:ea typeface="標楷體" pitchFamily="65" charset="-120"/>
              </a:rPr>
              <a:t>)</a:t>
            </a:r>
            <a:r>
              <a:rPr kumimoji="0" lang="zh-TW" altLang="en-US" sz="4400" b="1" dirty="0">
                <a:latin typeface="標楷體" pitchFamily="65" charset="-120"/>
                <a:ea typeface="標楷體" pitchFamily="65" charset="-120"/>
              </a:rPr>
              <a:t>獎勵指標</a:t>
            </a:r>
            <a:r>
              <a:rPr kumimoji="0" lang="zh-TW" altLang="en-US" sz="4400" b="1" dirty="0" smtClean="0">
                <a:latin typeface="標楷體" pitchFamily="65" charset="-120"/>
                <a:ea typeface="標楷體" pitchFamily="65" charset="-120"/>
              </a:rPr>
              <a:t>修正</a:t>
            </a:r>
            <a:r>
              <a:rPr lang="en-US" altLang="zh-TW" sz="4400" b="1" dirty="0" smtClean="0">
                <a:latin typeface="Times New Roman" panose="02020603050405020304" pitchFamily="18" charset="0"/>
                <a:ea typeface="標楷體" panose="03000509000000000000" pitchFamily="65" charset="-120"/>
              </a:rPr>
              <a:t>【2/4】</a:t>
            </a:r>
            <a:endParaRPr kumimoji="0" lang="en-US" altLang="zh-TW" sz="44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428327806"/>
              </p:ext>
            </p:extLst>
          </p:nvPr>
        </p:nvGraphicFramePr>
        <p:xfrm>
          <a:off x="94072" y="1121584"/>
          <a:ext cx="8964488" cy="5173320"/>
        </p:xfrm>
        <a:graphic>
          <a:graphicData uri="http://schemas.openxmlformats.org/drawingml/2006/table">
            <a:tbl>
              <a:tblPr firstRow="1" bandRow="1">
                <a:tableStyleId>{5940675A-B579-460E-94D1-54222C63F5DA}</a:tableStyleId>
              </a:tblPr>
              <a:tblGrid>
                <a:gridCol w="4482244">
                  <a:extLst>
                    <a:ext uri="{9D8B030D-6E8A-4147-A177-3AD203B41FA5}">
                      <a16:colId xmlns:a16="http://schemas.microsoft.com/office/drawing/2014/main" xmlns="" val="20000"/>
                    </a:ext>
                  </a:extLst>
                </a:gridCol>
                <a:gridCol w="4482244">
                  <a:extLst>
                    <a:ext uri="{9D8B030D-6E8A-4147-A177-3AD203B41FA5}">
                      <a16:colId xmlns:a16="http://schemas.microsoft.com/office/drawing/2014/main" xmlns="" val="20001"/>
                    </a:ext>
                  </a:extLst>
                </a:gridCol>
              </a:tblGrid>
              <a:tr h="723240">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106</a:t>
                      </a:r>
                      <a:r>
                        <a:rPr kumimoji="0" lang="zh-TW" altLang="en-US" sz="3000" b="1" kern="1200" baseline="0" dirty="0" smtClean="0">
                          <a:solidFill>
                            <a:schemeClr val="tx1"/>
                          </a:solidFill>
                          <a:latin typeface="Times New Roman" panose="02020603050405020304" pitchFamily="18" charset="0"/>
                          <a:ea typeface="+mn-ea"/>
                          <a:cs typeface="+mn-cs"/>
                        </a:rPr>
                        <a:t>年度修正規定</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105</a:t>
                      </a:r>
                      <a:r>
                        <a:rPr kumimoji="0" lang="zh-TW" altLang="en-US" sz="3000" b="1" kern="1200" baseline="0" dirty="0" smtClean="0">
                          <a:solidFill>
                            <a:schemeClr val="tx1"/>
                          </a:solidFill>
                          <a:latin typeface="Times New Roman" panose="02020603050405020304" pitchFamily="18" charset="0"/>
                          <a:ea typeface="+mn-ea"/>
                          <a:cs typeface="+mn-cs"/>
                        </a:rPr>
                        <a:t>年度現行規定</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xmlns="" val="10000"/>
                  </a:ext>
                </a:extLst>
              </a:tr>
              <a:tr h="4151160">
                <a:tc>
                  <a:txBody>
                    <a:bodyPr/>
                    <a:lstStyle/>
                    <a:p>
                      <a:pPr marL="273050" lvl="1" indent="-273050" algn="just">
                        <a:buFont typeface="Wingdings 2" pitchFamily="18" charset="2"/>
                        <a:buNone/>
                        <a:defRPr/>
                      </a:pPr>
                      <a:r>
                        <a:rPr lang="zh-TW" altLang="en-US" sz="2600" b="0" dirty="0" smtClean="0">
                          <a:latin typeface="標楷體" panose="03000509000000000000" pitchFamily="65" charset="-120"/>
                          <a:ea typeface="+mn-ea"/>
                        </a:rPr>
                        <a:t>①教學</a:t>
                      </a:r>
                    </a:p>
                    <a:p>
                      <a:pPr marL="658813" lvl="1" indent="-330200" algn="just">
                        <a:buFont typeface="Wingdings 2" pitchFamily="18" charset="2"/>
                        <a:buNone/>
                        <a:defRPr/>
                      </a:pPr>
                      <a:r>
                        <a:rPr lang="en-US" altLang="zh-TW" sz="2600" b="0" dirty="0" smtClean="0">
                          <a:latin typeface="標楷體" panose="03000509000000000000" pitchFamily="65" charset="-120"/>
                          <a:ea typeface="+mn-ea"/>
                        </a:rPr>
                        <a:t>A.</a:t>
                      </a:r>
                      <a:r>
                        <a:rPr lang="zh-TW" altLang="en-US" sz="2600" b="0" dirty="0" smtClean="0">
                          <a:latin typeface="標楷體" panose="03000509000000000000" pitchFamily="65" charset="-120"/>
                          <a:ea typeface="+mn-ea"/>
                        </a:rPr>
                        <a:t>學校教學研究及訓輔支出</a:t>
                      </a:r>
                      <a:r>
                        <a:rPr lang="en-US" altLang="zh-TW" sz="2600" b="0" dirty="0" smtClean="0">
                          <a:latin typeface="標楷體" panose="03000509000000000000" pitchFamily="65" charset="-120"/>
                          <a:ea typeface="+mn-ea"/>
                        </a:rPr>
                        <a:t>(</a:t>
                      </a:r>
                      <a:r>
                        <a:rPr lang="zh-TW" altLang="en-US" sz="2600" b="0" dirty="0" smtClean="0">
                          <a:latin typeface="標楷體" panose="03000509000000000000" pitchFamily="65" charset="-120"/>
                          <a:ea typeface="+mn-ea"/>
                        </a:rPr>
                        <a:t>占教學經費百分之</a:t>
                      </a:r>
                      <a:r>
                        <a:rPr lang="zh-TW" altLang="en-US" sz="2600" b="1" u="sng" dirty="0" smtClean="0">
                          <a:solidFill>
                            <a:srgbClr val="FF0000"/>
                          </a:solidFill>
                          <a:latin typeface="標楷體" panose="03000509000000000000" pitchFamily="65" charset="-120"/>
                          <a:ea typeface="+mn-ea"/>
                        </a:rPr>
                        <a:t>五十</a:t>
                      </a:r>
                      <a:r>
                        <a:rPr lang="en-US" altLang="zh-TW" sz="2600" b="0" dirty="0" smtClean="0">
                          <a:latin typeface="標楷體" panose="03000509000000000000" pitchFamily="65" charset="-120"/>
                          <a:ea typeface="+mn-ea"/>
                        </a:rPr>
                        <a:t>)</a:t>
                      </a:r>
                    </a:p>
                    <a:p>
                      <a:pPr marL="695325" lvl="1" indent="-360363" algn="just">
                        <a:buFont typeface="Wingdings 2" pitchFamily="18" charset="2"/>
                        <a:buNone/>
                        <a:defRPr/>
                      </a:pPr>
                      <a:r>
                        <a:rPr lang="en-US" altLang="zh-TW" sz="2600" b="1" u="sng" dirty="0" smtClean="0">
                          <a:solidFill>
                            <a:srgbClr val="0000FF"/>
                          </a:solidFill>
                          <a:latin typeface="標楷體" panose="03000509000000000000" pitchFamily="65" charset="-120"/>
                          <a:ea typeface="+mn-ea"/>
                        </a:rPr>
                        <a:t>B.</a:t>
                      </a:r>
                      <a:r>
                        <a:rPr lang="zh-TW" altLang="en-US" sz="2600" b="1" u="sng" dirty="0" smtClean="0">
                          <a:solidFill>
                            <a:srgbClr val="0000FF"/>
                          </a:solidFill>
                          <a:latin typeface="標楷體" panose="03000509000000000000" pitchFamily="65" charset="-120"/>
                          <a:ea typeface="+mn-ea"/>
                        </a:rPr>
                        <a:t>合格專任教師授課情形</a:t>
                      </a:r>
                      <a:r>
                        <a:rPr lang="en-US" altLang="zh-TW" sz="2600" b="1" u="sng" dirty="0" smtClean="0">
                          <a:solidFill>
                            <a:srgbClr val="0000FF"/>
                          </a:solidFill>
                          <a:latin typeface="標楷體" panose="03000509000000000000" pitchFamily="65" charset="-120"/>
                          <a:ea typeface="+mn-ea"/>
                        </a:rPr>
                        <a:t>(</a:t>
                      </a:r>
                      <a:r>
                        <a:rPr lang="zh-TW" altLang="en-US" sz="2600" b="1" u="sng" dirty="0" smtClean="0">
                          <a:solidFill>
                            <a:srgbClr val="0000FF"/>
                          </a:solidFill>
                          <a:latin typeface="標楷體" panose="03000509000000000000" pitchFamily="65" charset="-120"/>
                          <a:ea typeface="+mn-ea"/>
                        </a:rPr>
                        <a:t>占教學經費百分之五十</a:t>
                      </a:r>
                      <a:r>
                        <a:rPr lang="en-US" altLang="zh-TW" sz="2600" b="1" u="sng" dirty="0" smtClean="0">
                          <a:solidFill>
                            <a:srgbClr val="0000FF"/>
                          </a:solidFill>
                          <a:latin typeface="標楷體" panose="03000509000000000000" pitchFamily="65" charset="-120"/>
                          <a:ea typeface="+mn-ea"/>
                        </a:rPr>
                        <a:t>)</a:t>
                      </a:r>
                      <a:r>
                        <a:rPr lang="zh-TW" altLang="en-US" sz="2600" b="1" u="sng" dirty="0" smtClean="0">
                          <a:solidFill>
                            <a:srgbClr val="0000FF"/>
                          </a:solidFill>
                          <a:latin typeface="標楷體" panose="03000509000000000000" pitchFamily="65" charset="-120"/>
                          <a:ea typeface="+mn-ea"/>
                        </a:rPr>
                        <a:t>：</a:t>
                      </a:r>
                    </a:p>
                    <a:p>
                      <a:pPr marL="1198563" lvl="1" indent="-515938" algn="just">
                        <a:buFont typeface="Wingdings 2" pitchFamily="18" charset="2"/>
                        <a:buNone/>
                        <a:defRPr/>
                      </a:pPr>
                      <a:r>
                        <a:rPr lang="en-US" altLang="zh-TW" sz="2600" b="1" u="sng" dirty="0" smtClean="0">
                          <a:solidFill>
                            <a:srgbClr val="0000FF"/>
                          </a:solidFill>
                          <a:latin typeface="標楷體" panose="03000509000000000000" pitchFamily="65" charset="-120"/>
                          <a:ea typeface="+mn-ea"/>
                        </a:rPr>
                        <a:t>(A)</a:t>
                      </a:r>
                      <a:r>
                        <a:rPr lang="zh-TW" altLang="en-US" sz="2600" b="1" u="sng" dirty="0" smtClean="0">
                          <a:solidFill>
                            <a:srgbClr val="0000FF"/>
                          </a:solidFill>
                          <a:latin typeface="標楷體" panose="03000509000000000000" pitchFamily="65" charset="-120"/>
                          <a:ea typeface="+mn-ea"/>
                        </a:rPr>
                        <a:t>各校應訂定專任教師基本授課時數相關規定，並經校內相關會議通過後實施，始得核配。</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355600" lvl="1" indent="-355600" algn="just">
                        <a:buFont typeface="Wingdings 2" pitchFamily="18" charset="2"/>
                        <a:buNone/>
                        <a:defRPr/>
                      </a:pPr>
                      <a:r>
                        <a:rPr lang="zh-TW" altLang="en-US" sz="2600" b="0" dirty="0" smtClean="0">
                          <a:latin typeface="標楷體" panose="03000509000000000000" pitchFamily="65" charset="-120"/>
                          <a:ea typeface="+mn-ea"/>
                        </a:rPr>
                        <a:t>①教學</a:t>
                      </a:r>
                    </a:p>
                    <a:p>
                      <a:pPr marL="671513" lvl="1" indent="-336550" algn="just">
                        <a:buFont typeface="Wingdings 2" pitchFamily="18" charset="2"/>
                        <a:buNone/>
                        <a:defRPr/>
                      </a:pPr>
                      <a:r>
                        <a:rPr lang="en-US" altLang="zh-TW" sz="2600" b="0" dirty="0" smtClean="0">
                          <a:latin typeface="標楷體" panose="03000509000000000000" pitchFamily="65" charset="-120"/>
                          <a:ea typeface="+mn-ea"/>
                        </a:rPr>
                        <a:t>A.</a:t>
                      </a:r>
                      <a:r>
                        <a:rPr lang="zh-TW" altLang="en-US" sz="2600" b="0" dirty="0" smtClean="0">
                          <a:latin typeface="標楷體" panose="03000509000000000000" pitchFamily="65" charset="-120"/>
                          <a:ea typeface="+mn-ea"/>
                        </a:rPr>
                        <a:t>學校教學研究及訓輔支出</a:t>
                      </a:r>
                      <a:r>
                        <a:rPr lang="en-US" altLang="zh-TW" sz="2600" b="0" dirty="0" smtClean="0">
                          <a:latin typeface="標楷體" panose="03000509000000000000" pitchFamily="65" charset="-120"/>
                          <a:ea typeface="+mn-ea"/>
                        </a:rPr>
                        <a:t>(</a:t>
                      </a:r>
                      <a:r>
                        <a:rPr lang="zh-TW" altLang="en-US" sz="2600" b="0" dirty="0" smtClean="0">
                          <a:latin typeface="標楷體" panose="03000509000000000000" pitchFamily="65" charset="-120"/>
                          <a:ea typeface="+mn-ea"/>
                        </a:rPr>
                        <a:t>占教學經費百分之一百</a:t>
                      </a:r>
                      <a:r>
                        <a:rPr lang="en-US" altLang="zh-TW" sz="2600" b="0" dirty="0" smtClean="0">
                          <a:latin typeface="標楷體" panose="03000509000000000000" pitchFamily="65" charset="-120"/>
                          <a:ea typeface="+mn-ea"/>
                        </a:rPr>
                        <a:t/>
                      </a:r>
                      <a:br>
                        <a:rPr lang="en-US" altLang="zh-TW" sz="2600" b="0" dirty="0" smtClean="0">
                          <a:latin typeface="標楷體" panose="03000509000000000000" pitchFamily="65" charset="-120"/>
                          <a:ea typeface="+mn-ea"/>
                        </a:rPr>
                      </a:br>
                      <a:r>
                        <a:rPr lang="en-US" altLang="zh-TW" sz="2600" b="0" dirty="0" smtClean="0">
                          <a:latin typeface="標楷體" panose="03000509000000000000" pitchFamily="65" charset="-120"/>
                          <a:ea typeface="+mn-ea"/>
                        </a:rPr>
                        <a:t>)</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文字方塊 7"/>
          <p:cNvSpPr txBox="1"/>
          <p:nvPr/>
        </p:nvSpPr>
        <p:spPr>
          <a:xfrm>
            <a:off x="-36512" y="6525344"/>
            <a:ext cx="3240360"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24</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20</a:t>
            </a:r>
            <a:endParaRPr lang="zh-TW" altLang="en-US" sz="1500" b="1" dirty="0"/>
          </a:p>
        </p:txBody>
      </p:sp>
    </p:spTree>
    <p:extLst>
      <p:ext uri="{BB962C8B-B14F-4D97-AF65-F5344CB8AC3E}">
        <p14:creationId xmlns:p14="http://schemas.microsoft.com/office/powerpoint/2010/main" val="2029285178"/>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None/>
            </a:pPr>
            <a:r>
              <a:rPr kumimoji="0" lang="en-US" altLang="zh-TW" sz="4400" b="1" dirty="0">
                <a:latin typeface="標楷體" pitchFamily="65" charset="-120"/>
                <a:ea typeface="標楷體" pitchFamily="65" charset="-120"/>
              </a:rPr>
              <a:t>(</a:t>
            </a:r>
            <a:r>
              <a:rPr kumimoji="0" lang="zh-TW" altLang="en-US" sz="4400" b="1" dirty="0">
                <a:latin typeface="標楷體" pitchFamily="65" charset="-120"/>
                <a:ea typeface="標楷體" pitchFamily="65" charset="-120"/>
              </a:rPr>
              <a:t>二</a:t>
            </a:r>
            <a:r>
              <a:rPr kumimoji="0" lang="en-US" altLang="zh-TW" sz="4400" b="1" dirty="0">
                <a:latin typeface="標楷體" pitchFamily="65" charset="-120"/>
                <a:ea typeface="標楷體" pitchFamily="65" charset="-120"/>
              </a:rPr>
              <a:t>)</a:t>
            </a:r>
            <a:r>
              <a:rPr kumimoji="0" lang="zh-TW" altLang="en-US" sz="4400" b="1" dirty="0">
                <a:latin typeface="標楷體" pitchFamily="65" charset="-120"/>
                <a:ea typeface="標楷體" pitchFamily="65" charset="-120"/>
              </a:rPr>
              <a:t>獎勵指標</a:t>
            </a:r>
            <a:r>
              <a:rPr kumimoji="0" lang="zh-TW" altLang="en-US" sz="4400" b="1" dirty="0" smtClean="0">
                <a:latin typeface="標楷體" pitchFamily="65" charset="-120"/>
                <a:ea typeface="標楷體" pitchFamily="65" charset="-120"/>
              </a:rPr>
              <a:t>修正</a:t>
            </a:r>
            <a:r>
              <a:rPr lang="en-US" altLang="zh-TW" sz="4400" b="1" dirty="0" smtClean="0">
                <a:latin typeface="Times New Roman" panose="02020603050405020304" pitchFamily="18" charset="0"/>
                <a:ea typeface="標楷體" panose="03000509000000000000" pitchFamily="65" charset="-120"/>
              </a:rPr>
              <a:t>【3/4】</a:t>
            </a:r>
            <a:endParaRPr kumimoji="0" lang="en-US" altLang="zh-TW" sz="44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4221498702"/>
              </p:ext>
            </p:extLst>
          </p:nvPr>
        </p:nvGraphicFramePr>
        <p:xfrm>
          <a:off x="94072" y="1121584"/>
          <a:ext cx="8964488" cy="4914240"/>
        </p:xfrm>
        <a:graphic>
          <a:graphicData uri="http://schemas.openxmlformats.org/drawingml/2006/table">
            <a:tbl>
              <a:tblPr firstRow="1" bandRow="1">
                <a:tableStyleId>{5940675A-B579-460E-94D1-54222C63F5DA}</a:tableStyleId>
              </a:tblPr>
              <a:tblGrid>
                <a:gridCol w="4482244">
                  <a:extLst>
                    <a:ext uri="{9D8B030D-6E8A-4147-A177-3AD203B41FA5}">
                      <a16:colId xmlns:a16="http://schemas.microsoft.com/office/drawing/2014/main" xmlns="" val="20000"/>
                    </a:ext>
                  </a:extLst>
                </a:gridCol>
                <a:gridCol w="4482244">
                  <a:extLst>
                    <a:ext uri="{9D8B030D-6E8A-4147-A177-3AD203B41FA5}">
                      <a16:colId xmlns:a16="http://schemas.microsoft.com/office/drawing/2014/main" xmlns="" val="20001"/>
                    </a:ext>
                  </a:extLst>
                </a:gridCol>
              </a:tblGrid>
              <a:tr h="723240">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106</a:t>
                      </a:r>
                      <a:r>
                        <a:rPr kumimoji="0" lang="zh-TW" altLang="en-US" sz="3000" b="1" kern="1200" baseline="0" dirty="0" smtClean="0">
                          <a:solidFill>
                            <a:schemeClr val="tx1"/>
                          </a:solidFill>
                          <a:latin typeface="Times New Roman" panose="02020603050405020304" pitchFamily="18" charset="0"/>
                          <a:ea typeface="+mn-ea"/>
                          <a:cs typeface="+mn-cs"/>
                        </a:rPr>
                        <a:t>年度修正規定</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105</a:t>
                      </a:r>
                      <a:r>
                        <a:rPr kumimoji="0" lang="zh-TW" altLang="en-US" sz="3000" b="1" kern="1200" baseline="0" dirty="0" smtClean="0">
                          <a:solidFill>
                            <a:schemeClr val="tx1"/>
                          </a:solidFill>
                          <a:latin typeface="Times New Roman" panose="02020603050405020304" pitchFamily="18" charset="0"/>
                          <a:ea typeface="+mn-ea"/>
                          <a:cs typeface="+mn-cs"/>
                        </a:rPr>
                        <a:t>年度現行規定</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xmlns="" val="10000"/>
                  </a:ext>
                </a:extLst>
              </a:tr>
              <a:tr h="4151160">
                <a:tc>
                  <a:txBody>
                    <a:bodyPr/>
                    <a:lstStyle/>
                    <a:p>
                      <a:pPr marL="301625" indent="-301625" algn="just">
                        <a:spcBef>
                          <a:spcPts val="600"/>
                        </a:spcBef>
                        <a:spcAft>
                          <a:spcPts val="0"/>
                        </a:spcAft>
                        <a:buNone/>
                      </a:pPr>
                      <a:r>
                        <a:rPr lang="en-US" altLang="zh-TW" sz="2400" b="1" u="sng" kern="1200" dirty="0" smtClean="0">
                          <a:solidFill>
                            <a:srgbClr val="0000FF"/>
                          </a:solidFill>
                          <a:effectLst/>
                          <a:latin typeface="Times New Roman" pitchFamily="18" charset="0"/>
                          <a:ea typeface="+mn-ea"/>
                          <a:cs typeface="Times New Roman" pitchFamily="18" charset="0"/>
                        </a:rPr>
                        <a:t>B.</a:t>
                      </a:r>
                      <a:r>
                        <a:rPr lang="zh-TW" altLang="en-US" sz="2400" b="1" u="sng" kern="1200" dirty="0" smtClean="0">
                          <a:solidFill>
                            <a:srgbClr val="0000FF"/>
                          </a:solidFill>
                          <a:effectLst/>
                          <a:latin typeface="Times New Roman" pitchFamily="18" charset="0"/>
                          <a:ea typeface="+mn-ea"/>
                          <a:cs typeface="Times New Roman" pitchFamily="18" charset="0"/>
                        </a:rPr>
                        <a:t>合格專任教師授課情形</a:t>
                      </a:r>
                      <a:r>
                        <a:rPr lang="en-US" altLang="zh-TW" sz="2400" b="1" u="sng" kern="1200" dirty="0" smtClean="0">
                          <a:solidFill>
                            <a:srgbClr val="0000FF"/>
                          </a:solidFill>
                          <a:effectLst/>
                          <a:latin typeface="Times New Roman" pitchFamily="18" charset="0"/>
                          <a:ea typeface="+mn-ea"/>
                          <a:cs typeface="Times New Roman" pitchFamily="18" charset="0"/>
                        </a:rPr>
                        <a:t>(</a:t>
                      </a:r>
                      <a:r>
                        <a:rPr lang="zh-TW" altLang="en-US" sz="2400" b="1" u="sng" kern="1200" dirty="0" smtClean="0">
                          <a:solidFill>
                            <a:srgbClr val="0000FF"/>
                          </a:solidFill>
                          <a:effectLst/>
                          <a:latin typeface="Times New Roman" pitchFamily="18" charset="0"/>
                          <a:ea typeface="+mn-ea"/>
                          <a:cs typeface="Times New Roman" pitchFamily="18" charset="0"/>
                        </a:rPr>
                        <a:t>占教學經費百分之五十</a:t>
                      </a:r>
                      <a:r>
                        <a:rPr lang="en-US" altLang="zh-TW" sz="2400" b="1" u="sng" kern="1200" dirty="0" smtClean="0">
                          <a:solidFill>
                            <a:srgbClr val="0000FF"/>
                          </a:solidFill>
                          <a:effectLst/>
                          <a:latin typeface="Times New Roman" pitchFamily="18" charset="0"/>
                          <a:ea typeface="+mn-ea"/>
                          <a:cs typeface="Times New Roman" pitchFamily="18" charset="0"/>
                        </a:rPr>
                        <a:t>)</a:t>
                      </a:r>
                      <a:r>
                        <a:rPr lang="zh-TW" altLang="en-US" sz="2400" b="1" u="sng" kern="1200" dirty="0" smtClean="0">
                          <a:solidFill>
                            <a:srgbClr val="0000FF"/>
                          </a:solidFill>
                          <a:effectLst/>
                          <a:latin typeface="Times New Roman" pitchFamily="18" charset="0"/>
                          <a:ea typeface="+mn-ea"/>
                          <a:cs typeface="Times New Roman" pitchFamily="18" charset="0"/>
                        </a:rPr>
                        <a:t>：</a:t>
                      </a:r>
                      <a:endParaRPr lang="en-US" altLang="zh-TW" sz="2400" b="1" u="sng" kern="1200" dirty="0" smtClean="0">
                        <a:solidFill>
                          <a:srgbClr val="0000FF"/>
                        </a:solidFill>
                        <a:effectLst/>
                        <a:latin typeface="Times New Roman" pitchFamily="18" charset="0"/>
                        <a:ea typeface="+mn-ea"/>
                        <a:cs typeface="Times New Roman" pitchFamily="18" charset="0"/>
                      </a:endParaRPr>
                    </a:p>
                    <a:p>
                      <a:pPr marL="722313" indent="-420688" algn="just">
                        <a:spcBef>
                          <a:spcPts val="600"/>
                        </a:spcBef>
                        <a:spcAft>
                          <a:spcPts val="0"/>
                        </a:spcAft>
                        <a:buNone/>
                      </a:pPr>
                      <a:r>
                        <a:rPr lang="en-US" altLang="zh-TW" sz="2400" b="1" u="sng" kern="1200" dirty="0" smtClean="0">
                          <a:solidFill>
                            <a:srgbClr val="0000FF"/>
                          </a:solidFill>
                          <a:effectLst/>
                          <a:latin typeface="Times New Roman" pitchFamily="18" charset="0"/>
                          <a:ea typeface="+mn-ea"/>
                          <a:cs typeface="Times New Roman" pitchFamily="18" charset="0"/>
                        </a:rPr>
                        <a:t>(B)</a:t>
                      </a:r>
                      <a:r>
                        <a:rPr lang="zh-TW" altLang="en-US" sz="2400" b="1" u="sng" kern="1200" dirty="0" smtClean="0">
                          <a:solidFill>
                            <a:srgbClr val="0000FF"/>
                          </a:solidFill>
                          <a:effectLst/>
                          <a:latin typeface="Times New Roman" pitchFamily="18" charset="0"/>
                          <a:ea typeface="+mn-ea"/>
                          <a:cs typeface="Times New Roman" pitchFamily="18" charset="0"/>
                        </a:rPr>
                        <a:t>以各校當年度十月十五日合格專任教師於當學期每週授課總時數除以各校合格專任教師人數比率</a:t>
                      </a:r>
                      <a:r>
                        <a:rPr lang="zh-TW" altLang="en-US" sz="2400" b="1" u="sng" kern="1200" dirty="0" smtClean="0">
                          <a:solidFill>
                            <a:srgbClr val="0000FF"/>
                          </a:solidFill>
                          <a:effectLst>
                            <a:outerShdw blurRad="38100" dist="38100" dir="2700000" algn="tl">
                              <a:srgbClr val="000000">
                                <a:alpha val="43137"/>
                              </a:srgbClr>
                            </a:outerShdw>
                          </a:effectLst>
                          <a:latin typeface="Times New Roman" pitchFamily="18" charset="0"/>
                          <a:ea typeface="+mn-ea"/>
                          <a:cs typeface="Times New Roman" pitchFamily="18" charset="0"/>
                        </a:rPr>
                        <a:t>遞增</a:t>
                      </a:r>
                      <a:r>
                        <a:rPr lang="zh-TW" altLang="en-US" sz="2400" b="1" u="sng" kern="1200" dirty="0" smtClean="0">
                          <a:solidFill>
                            <a:srgbClr val="0000FF"/>
                          </a:solidFill>
                          <a:effectLst/>
                          <a:latin typeface="Times New Roman" pitchFamily="18" charset="0"/>
                          <a:ea typeface="+mn-ea"/>
                          <a:cs typeface="Times New Roman" pitchFamily="18" charset="0"/>
                        </a:rPr>
                        <a:t>排序換算為級分，再以該校級分乘以各校教學自選權重占各類組所有學校級分總和之比率核配，級分分配比率如下：</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355600" lvl="1" indent="-355600" algn="just">
                        <a:buFont typeface="Wingdings 2" pitchFamily="18" charset="2"/>
                        <a:buNone/>
                        <a:defRPr/>
                      </a:pPr>
                      <a:r>
                        <a:rPr lang="zh-TW" altLang="en-US" sz="3000" b="1" baseline="0" dirty="0" smtClean="0">
                          <a:latin typeface="Times New Roman" panose="02020603050405020304" pitchFamily="18" charset="0"/>
                          <a:ea typeface="+mn-ea"/>
                        </a:rPr>
                        <a:t>無</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文字方塊 7"/>
          <p:cNvSpPr txBox="1"/>
          <p:nvPr/>
        </p:nvSpPr>
        <p:spPr>
          <a:xfrm>
            <a:off x="-36512" y="6525344"/>
            <a:ext cx="3168352"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24</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21</a:t>
            </a:r>
            <a:endParaRPr lang="zh-TW" altLang="en-US" sz="1500" b="1" dirty="0"/>
          </a:p>
        </p:txBody>
      </p:sp>
    </p:spTree>
    <p:extLst>
      <p:ext uri="{BB962C8B-B14F-4D97-AF65-F5344CB8AC3E}">
        <p14:creationId xmlns:p14="http://schemas.microsoft.com/office/powerpoint/2010/main" val="80123128"/>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None/>
            </a:pPr>
            <a:r>
              <a:rPr kumimoji="0" lang="en-US" altLang="zh-TW" sz="4400" b="1" dirty="0">
                <a:latin typeface="標楷體" pitchFamily="65" charset="-120"/>
                <a:ea typeface="標楷體" pitchFamily="65" charset="-120"/>
              </a:rPr>
              <a:t>(</a:t>
            </a:r>
            <a:r>
              <a:rPr kumimoji="0" lang="zh-TW" altLang="en-US" sz="4400" b="1" dirty="0">
                <a:latin typeface="標楷體" pitchFamily="65" charset="-120"/>
                <a:ea typeface="標楷體" pitchFamily="65" charset="-120"/>
              </a:rPr>
              <a:t>二</a:t>
            </a:r>
            <a:r>
              <a:rPr kumimoji="0" lang="en-US" altLang="zh-TW" sz="4400" b="1" dirty="0">
                <a:latin typeface="標楷體" pitchFamily="65" charset="-120"/>
                <a:ea typeface="標楷體" pitchFamily="65" charset="-120"/>
              </a:rPr>
              <a:t>)</a:t>
            </a:r>
            <a:r>
              <a:rPr kumimoji="0" lang="zh-TW" altLang="en-US" sz="4400" b="1" dirty="0">
                <a:latin typeface="標楷體" pitchFamily="65" charset="-120"/>
                <a:ea typeface="標楷體" pitchFamily="65" charset="-120"/>
              </a:rPr>
              <a:t>獎勵指標</a:t>
            </a:r>
            <a:r>
              <a:rPr kumimoji="0" lang="zh-TW" altLang="en-US" sz="4400" b="1" dirty="0" smtClean="0">
                <a:latin typeface="標楷體" pitchFamily="65" charset="-120"/>
                <a:ea typeface="標楷體" pitchFamily="65" charset="-120"/>
              </a:rPr>
              <a:t>修正</a:t>
            </a:r>
            <a:r>
              <a:rPr lang="en-US" altLang="zh-TW" sz="4400" b="1" dirty="0" smtClean="0">
                <a:latin typeface="Times New Roman" panose="02020603050405020304" pitchFamily="18" charset="0"/>
                <a:ea typeface="標楷體" panose="03000509000000000000" pitchFamily="65" charset="-120"/>
              </a:rPr>
              <a:t>【4/4】</a:t>
            </a:r>
            <a:endParaRPr kumimoji="0" lang="en-US" altLang="zh-TW" sz="44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2678175523"/>
              </p:ext>
            </p:extLst>
          </p:nvPr>
        </p:nvGraphicFramePr>
        <p:xfrm>
          <a:off x="94072" y="1121584"/>
          <a:ext cx="8964488" cy="4874400"/>
        </p:xfrm>
        <a:graphic>
          <a:graphicData uri="http://schemas.openxmlformats.org/drawingml/2006/table">
            <a:tbl>
              <a:tblPr firstRow="1" bandRow="1">
                <a:tableStyleId>{5940675A-B579-460E-94D1-54222C63F5DA}</a:tableStyleId>
              </a:tblPr>
              <a:tblGrid>
                <a:gridCol w="5270016">
                  <a:extLst>
                    <a:ext uri="{9D8B030D-6E8A-4147-A177-3AD203B41FA5}">
                      <a16:colId xmlns:a16="http://schemas.microsoft.com/office/drawing/2014/main" xmlns="" val="20000"/>
                    </a:ext>
                  </a:extLst>
                </a:gridCol>
                <a:gridCol w="3694472">
                  <a:extLst>
                    <a:ext uri="{9D8B030D-6E8A-4147-A177-3AD203B41FA5}">
                      <a16:colId xmlns:a16="http://schemas.microsoft.com/office/drawing/2014/main" xmlns="" val="20001"/>
                    </a:ext>
                  </a:extLst>
                </a:gridCol>
              </a:tblGrid>
              <a:tr h="723240">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106</a:t>
                      </a:r>
                      <a:r>
                        <a:rPr kumimoji="0" lang="zh-TW" altLang="en-US" sz="3000" b="1" kern="1200" baseline="0" dirty="0" smtClean="0">
                          <a:solidFill>
                            <a:schemeClr val="tx1"/>
                          </a:solidFill>
                          <a:latin typeface="Times New Roman" panose="02020603050405020304" pitchFamily="18" charset="0"/>
                          <a:ea typeface="+mn-ea"/>
                          <a:cs typeface="+mn-cs"/>
                        </a:rPr>
                        <a:t>年度修正規定</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105</a:t>
                      </a:r>
                      <a:r>
                        <a:rPr kumimoji="0" lang="zh-TW" altLang="en-US" sz="3000" b="1" kern="1200" baseline="0" dirty="0" smtClean="0">
                          <a:solidFill>
                            <a:schemeClr val="tx1"/>
                          </a:solidFill>
                          <a:latin typeface="Times New Roman" panose="02020603050405020304" pitchFamily="18" charset="0"/>
                          <a:ea typeface="+mn-ea"/>
                          <a:cs typeface="+mn-cs"/>
                        </a:rPr>
                        <a:t>年度現行規定</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xmlns="" val="10000"/>
                  </a:ext>
                </a:extLst>
              </a:tr>
              <a:tr h="4151160">
                <a:tc>
                  <a:txBody>
                    <a:bodyPr/>
                    <a:lstStyle/>
                    <a:p>
                      <a:pPr marL="311150" lvl="1" indent="-311150" algn="just">
                        <a:buFont typeface="Wingdings 2" pitchFamily="18" charset="2"/>
                        <a:buNone/>
                        <a:defRPr/>
                      </a:pPr>
                      <a:r>
                        <a:rPr lang="en-US" altLang="zh-TW" sz="2400" b="1" u="sng" dirty="0" smtClean="0">
                          <a:solidFill>
                            <a:srgbClr val="0000FF"/>
                          </a:solidFill>
                          <a:latin typeface="標楷體" panose="03000509000000000000" pitchFamily="65" charset="-120"/>
                          <a:ea typeface="+mn-ea"/>
                        </a:rPr>
                        <a:t>B.</a:t>
                      </a:r>
                      <a:r>
                        <a:rPr lang="zh-TW" altLang="en-US" sz="2400" b="1" u="sng" dirty="0" smtClean="0">
                          <a:solidFill>
                            <a:srgbClr val="0000FF"/>
                          </a:solidFill>
                          <a:latin typeface="標楷體" panose="03000509000000000000" pitchFamily="65" charset="-120"/>
                          <a:ea typeface="+mn-ea"/>
                        </a:rPr>
                        <a:t>合格專任教師授課情形</a:t>
                      </a:r>
                      <a:r>
                        <a:rPr lang="en-US" altLang="zh-TW" sz="2400" b="1" u="sng" dirty="0" smtClean="0">
                          <a:solidFill>
                            <a:srgbClr val="0000FF"/>
                          </a:solidFill>
                          <a:latin typeface="標楷體" panose="03000509000000000000" pitchFamily="65" charset="-120"/>
                          <a:ea typeface="+mn-ea"/>
                        </a:rPr>
                        <a:t>(</a:t>
                      </a:r>
                      <a:r>
                        <a:rPr lang="zh-TW" altLang="en-US" sz="2400" b="1" u="sng" dirty="0" smtClean="0">
                          <a:solidFill>
                            <a:srgbClr val="0000FF"/>
                          </a:solidFill>
                          <a:latin typeface="標楷體" panose="03000509000000000000" pitchFamily="65" charset="-120"/>
                          <a:ea typeface="+mn-ea"/>
                        </a:rPr>
                        <a:t>占教學經費百分之五十</a:t>
                      </a:r>
                      <a:r>
                        <a:rPr lang="en-US" altLang="zh-TW" sz="2400" b="1" u="sng" dirty="0" smtClean="0">
                          <a:solidFill>
                            <a:srgbClr val="0000FF"/>
                          </a:solidFill>
                          <a:latin typeface="標楷體" panose="03000509000000000000" pitchFamily="65" charset="-120"/>
                          <a:ea typeface="+mn-ea"/>
                        </a:rPr>
                        <a:t>)</a:t>
                      </a:r>
                      <a:r>
                        <a:rPr lang="zh-TW" altLang="en-US" sz="2400" b="1" u="sng" dirty="0" smtClean="0">
                          <a:solidFill>
                            <a:srgbClr val="0000FF"/>
                          </a:solidFill>
                          <a:latin typeface="標楷體" panose="03000509000000000000" pitchFamily="65" charset="-120"/>
                          <a:ea typeface="+mn-ea"/>
                        </a:rPr>
                        <a:t>：</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355600" lvl="1" indent="-355600" algn="just">
                        <a:buFont typeface="Wingdings 2" pitchFamily="18" charset="2"/>
                        <a:buNone/>
                        <a:defRPr/>
                      </a:pPr>
                      <a:r>
                        <a:rPr lang="zh-TW" altLang="en-US" sz="3000" b="1" baseline="0" dirty="0" smtClean="0">
                          <a:latin typeface="Times New Roman" panose="02020603050405020304" pitchFamily="18" charset="0"/>
                          <a:ea typeface="標楷體" panose="03000509000000000000" pitchFamily="65" charset="-120"/>
                        </a:rPr>
                        <a:t>無</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文字方塊 7"/>
          <p:cNvSpPr txBox="1"/>
          <p:nvPr/>
        </p:nvSpPr>
        <p:spPr>
          <a:xfrm>
            <a:off x="-36512" y="6525344"/>
            <a:ext cx="3168352"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25</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22</a:t>
            </a:r>
            <a:endParaRPr lang="zh-TW" altLang="en-US" sz="1500" b="1" dirty="0"/>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mc:AlternateContent xmlns:mc="http://schemas.openxmlformats.org/markup-compatibility/2006" xmlns:a14="http://schemas.microsoft.com/office/drawing/2010/main">
        <mc:Choice Requires="a14">
          <p:sp>
            <p:nvSpPr>
              <p:cNvPr id="10" name="文字方塊 9"/>
              <p:cNvSpPr txBox="1"/>
              <p:nvPr/>
            </p:nvSpPr>
            <p:spPr>
              <a:xfrm>
                <a:off x="94072" y="4106876"/>
                <a:ext cx="4435846" cy="166083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m:rPr>
                          <m:nor/>
                        </m:rPr>
                        <a:rPr lang="zh-TW" altLang="en-US" sz="2200" b="1" dirty="0" smtClean="0">
                          <a:solidFill>
                            <a:srgbClr val="0000FF"/>
                          </a:solidFill>
                          <a:ea typeface="標楷體" panose="03000509000000000000" pitchFamily="65" charset="-120"/>
                        </a:rPr>
                        <m:t>合格專任教師授課情形</m:t>
                      </m:r>
                    </m:oMath>
                  </m:oMathPara>
                </a14:m>
                <a:endParaRPr lang="en-US" altLang="zh-TW" sz="2200" b="1" dirty="0" smtClean="0">
                  <a:solidFill>
                    <a:srgbClr val="0000FF"/>
                  </a:solidFill>
                  <a:ea typeface="標楷體" panose="03000509000000000000" pitchFamily="65" charset="-120"/>
                </a:endParaRPr>
              </a:p>
              <a:p>
                <a:endParaRPr lang="en-US" altLang="zh-TW" sz="1000" b="1" dirty="0" smtClean="0">
                  <a:solidFill>
                    <a:srgbClr val="0000FF"/>
                  </a:solidFill>
                  <a:ea typeface="標楷體" panose="03000509000000000000" pitchFamily="65" charset="-120"/>
                </a:endParaRPr>
              </a:p>
              <a:p>
                <a:pPr/>
                <a14:m>
                  <m:oMathPara xmlns:m="http://schemas.openxmlformats.org/officeDocument/2006/math">
                    <m:oMathParaPr>
                      <m:jc m:val="left"/>
                    </m:oMathParaPr>
                    <m:oMath xmlns:m="http://schemas.openxmlformats.org/officeDocument/2006/math">
                      <m:r>
                        <a:rPr lang="en-US" altLang="zh-TW" sz="2200" b="1">
                          <a:solidFill>
                            <a:srgbClr val="0000FF"/>
                          </a:solidFill>
                          <a:latin typeface="Cambria Math" panose="02040503050406030204" pitchFamily="18" charset="0"/>
                          <a:ea typeface="標楷體" panose="03000509000000000000" pitchFamily="65" charset="-120"/>
                        </a:rPr>
                        <m:t>=</m:t>
                      </m:r>
                      <m:d>
                        <m:dPr>
                          <m:begChr m:val="["/>
                          <m:endChr m:val="]"/>
                          <m:ctrlPr>
                            <a:rPr lang="zh-TW" altLang="zh-TW" sz="2200" b="1" i="1">
                              <a:solidFill>
                                <a:srgbClr val="0000FF"/>
                              </a:solidFill>
                              <a:latin typeface="Cambria Math"/>
                              <a:ea typeface="標楷體" panose="03000509000000000000" pitchFamily="65" charset="-120"/>
                            </a:rPr>
                          </m:ctrlPr>
                        </m:dPr>
                        <m:e>
                          <m:eqArr>
                            <m:eqArrPr>
                              <m:ctrlPr>
                                <a:rPr lang="zh-TW" altLang="zh-TW" sz="2200" b="1" i="1">
                                  <a:solidFill>
                                    <a:srgbClr val="0000FF"/>
                                  </a:solidFill>
                                  <a:latin typeface="Cambria Math"/>
                                  <a:ea typeface="標楷體" panose="03000509000000000000" pitchFamily="65" charset="-120"/>
                                </a:rPr>
                              </m:ctrlPr>
                            </m:eqArrPr>
                            <m:e>
                              <m:f>
                                <m:fPr>
                                  <m:ctrlPr>
                                    <a:rPr lang="en-US" altLang="zh-TW" sz="2200" b="1" i="1">
                                      <a:solidFill>
                                        <a:srgbClr val="0000FF"/>
                                      </a:solidFill>
                                      <a:latin typeface="Cambria Math"/>
                                      <a:ea typeface="標楷體" panose="03000509000000000000" pitchFamily="65" charset="-120"/>
                                    </a:rPr>
                                  </m:ctrlPr>
                                </m:fPr>
                                <m:num>
                                  <m:eqArr>
                                    <m:eqArrPr>
                                      <m:ctrlPr>
                                        <a:rPr lang="zh-TW" altLang="en-US" sz="2200" b="1" i="1" dirty="0">
                                          <a:solidFill>
                                            <a:srgbClr val="0000FF"/>
                                          </a:solidFill>
                                          <a:latin typeface="Cambria Math"/>
                                          <a:ea typeface="標楷體" panose="03000509000000000000" pitchFamily="65" charset="-120"/>
                                        </a:rPr>
                                      </m:ctrlPr>
                                    </m:eqArrPr>
                                    <m:e>
                                      <m:r>
                                        <m:rPr>
                                          <m:nor/>
                                        </m:rPr>
                                        <a:rPr lang="zh-TW" altLang="en-US" sz="2200" b="1" dirty="0">
                                          <a:solidFill>
                                            <a:srgbClr val="0000FF"/>
                                          </a:solidFill>
                                          <a:ea typeface="標楷體" panose="03000509000000000000" pitchFamily="65" charset="-120"/>
                                        </a:rPr>
                                        <m:t>合格專任教師</m:t>
                                      </m:r>
                                    </m:e>
                                    <m:e>
                                      <m:r>
                                        <m:rPr>
                                          <m:nor/>
                                        </m:rPr>
                                        <a:rPr lang="zh-TW" altLang="en-US" sz="2200" b="1" dirty="0">
                                          <a:solidFill>
                                            <a:srgbClr val="0000FF"/>
                                          </a:solidFill>
                                          <a:ea typeface="標楷體" panose="03000509000000000000" pitchFamily="65" charset="-120"/>
                                        </a:rPr>
                                        <m:t>授課時數級分</m:t>
                                      </m:r>
                                    </m:e>
                                  </m:eqArr>
                                  <m:r>
                                    <m:rPr>
                                      <m:nor/>
                                    </m:rPr>
                                    <a:rPr lang="en-US" altLang="zh-TW" sz="2200" b="1" dirty="0">
                                      <a:solidFill>
                                        <a:srgbClr val="0000FF"/>
                                      </a:solidFill>
                                      <a:latin typeface="Times New Roman" panose="02020603050405020304" pitchFamily="18" charset="0"/>
                                      <a:ea typeface="標楷體" panose="03000509000000000000" pitchFamily="65" charset="-120"/>
                                      <a:cs typeface="Times New Roman" panose="02020603050405020304" pitchFamily="18" charset="0"/>
                                    </a:rPr>
                                    <m:t>×</m:t>
                                  </m:r>
                                  <m:r>
                                    <m:rPr>
                                      <m:nor/>
                                    </m:rPr>
                                    <a:rPr lang="zh-TW" altLang="en-US" sz="2200" b="1" dirty="0">
                                      <a:solidFill>
                                        <a:srgbClr val="0000FF"/>
                                      </a:solidFill>
                                      <a:ea typeface="標楷體" panose="03000509000000000000" pitchFamily="65" charset="-120"/>
                                    </a:rPr>
                                    <m:t>各校教學自選權重</m:t>
                                  </m:r>
                                </m:num>
                                <m:den>
                                  <m:r>
                                    <a:rPr lang="zh-TW" altLang="en-US" sz="2200" b="1" smtClean="0">
                                      <a:solidFill>
                                        <a:srgbClr val="0000FF"/>
                                      </a:solidFill>
                                      <a:latin typeface="Cambria Math" panose="02040503050406030204" pitchFamily="18" charset="0"/>
                                      <a:ea typeface="標楷體" panose="03000509000000000000" pitchFamily="65" charset="-120"/>
                                    </a:rPr>
                                    <m:t>∑</m:t>
                                  </m:r>
                                  <m:r>
                                    <m:rPr>
                                      <m:nor/>
                                    </m:rPr>
                                    <a:rPr lang="zh-TW" altLang="en-US" sz="2200" b="1" dirty="0">
                                      <a:solidFill>
                                        <a:srgbClr val="0000FF"/>
                                      </a:solidFill>
                                      <a:ea typeface="標楷體" panose="03000509000000000000" pitchFamily="65" charset="-120"/>
                                    </a:rPr>
                                    <m:t>各類組所有學校級分乘以權重之總和</m:t>
                                  </m:r>
                                </m:den>
                              </m:f>
                            </m:e>
                          </m:eqArr>
                        </m:e>
                      </m:d>
                    </m:oMath>
                  </m:oMathPara>
                </a14:m>
                <a:endParaRPr lang="zh-TW" altLang="zh-TW" sz="2200" b="1" dirty="0">
                  <a:solidFill>
                    <a:srgbClr val="0000FF"/>
                  </a:solidFill>
                  <a:ea typeface="標楷體" panose="03000509000000000000" pitchFamily="65" charset="-120"/>
                </a:endParaRPr>
              </a:p>
            </p:txBody>
          </p:sp>
        </mc:Choice>
        <mc:Fallback xmlns="">
          <p:sp>
            <p:nvSpPr>
              <p:cNvPr id="10" name="文字方塊 9"/>
              <p:cNvSpPr txBox="1">
                <a:spLocks noRot="1" noChangeAspect="1" noMove="1" noResize="1" noEditPoints="1" noAdjustHandles="1" noChangeArrowheads="1" noChangeShapeType="1" noTextEdit="1"/>
              </p:cNvSpPr>
              <p:nvPr/>
            </p:nvSpPr>
            <p:spPr>
              <a:xfrm>
                <a:off x="94072" y="4106876"/>
                <a:ext cx="4435846" cy="1660839"/>
              </a:xfrm>
              <a:prstGeom prst="rect">
                <a:avLst/>
              </a:prstGeom>
              <a:blipFill>
                <a:blip r:embed="rId3"/>
                <a:stretch>
                  <a:fillRect l="-962" r="-18407"/>
                </a:stretch>
              </a:blipFill>
            </p:spPr>
            <p:txBody>
              <a:bodyPr/>
              <a:lstStyle/>
              <a:p>
                <a:r>
                  <a:rPr lang="zh-TW" altLang="en-US">
                    <a:noFill/>
                  </a:rPr>
                  <a:t> </a:t>
                </a:r>
              </a:p>
            </p:txBody>
          </p:sp>
        </mc:Fallback>
      </mc:AlternateContent>
      <p:graphicFrame>
        <p:nvGraphicFramePr>
          <p:cNvPr id="11" name="表格 10"/>
          <p:cNvGraphicFramePr>
            <a:graphicFrameLocks noGrp="1"/>
          </p:cNvGraphicFramePr>
          <p:nvPr>
            <p:extLst>
              <p:ext uri="{D42A27DB-BD31-4B8C-83A1-F6EECF244321}">
                <p14:modId xmlns:p14="http://schemas.microsoft.com/office/powerpoint/2010/main" val="3891415397"/>
              </p:ext>
            </p:extLst>
          </p:nvPr>
        </p:nvGraphicFramePr>
        <p:xfrm>
          <a:off x="179512" y="2823705"/>
          <a:ext cx="5112568" cy="1054902"/>
        </p:xfrm>
        <a:graphic>
          <a:graphicData uri="http://schemas.openxmlformats.org/drawingml/2006/table">
            <a:tbl>
              <a:tblPr firstRow="1" firstCol="1" lastRow="1" lastCol="1" bandRow="1" bandCol="1">
                <a:tableStyleId>{0505E3EF-67EA-436B-97B2-0124C06EBD24}</a:tableStyleId>
              </a:tblPr>
              <a:tblGrid>
                <a:gridCol w="3888432">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tblGrid>
              <a:tr h="351634">
                <a:tc>
                  <a:txBody>
                    <a:bodyPr/>
                    <a:lstStyle/>
                    <a:p>
                      <a:pPr marL="0" algn="l" defTabSz="914400" rtl="0" eaLnBrk="1" latinLnBrk="0" hangingPunct="1">
                        <a:lnSpc>
                          <a:spcPts val="1900"/>
                        </a:lnSpc>
                        <a:spcAft>
                          <a:spcPts val="0"/>
                        </a:spcAft>
                        <a:tabLst>
                          <a:tab pos="342900" algn="l"/>
                        </a:tabLst>
                      </a:pPr>
                      <a:r>
                        <a:rPr lang="zh-TW" altLang="en-US" sz="2100" b="1" u="sng" kern="1200" dirty="0" smtClean="0">
                          <a:solidFill>
                            <a:srgbClr val="0000FF"/>
                          </a:solidFill>
                          <a:latin typeface="Times New Roman" pitchFamily="18" charset="0"/>
                          <a:ea typeface="標楷體" panose="03000509000000000000" pitchFamily="65" charset="-120"/>
                          <a:cs typeface="Times New Roman" pitchFamily="18" charset="0"/>
                        </a:rPr>
                        <a:t>前百分之三十學校</a:t>
                      </a:r>
                      <a:endParaRPr lang="zh-TW" sz="2100" b="1" u="sng" kern="1200" dirty="0">
                        <a:solidFill>
                          <a:srgbClr val="0000FF"/>
                        </a:solidFill>
                        <a:latin typeface="Times New Roman" pitchFamily="18" charset="0"/>
                        <a:ea typeface="標楷體" panose="03000509000000000000" pitchFamily="65" charset="-120"/>
                        <a:cs typeface="Times New Roman"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algn="l" defTabSz="914400" rtl="0" eaLnBrk="1" latinLnBrk="0" hangingPunct="1">
                        <a:lnSpc>
                          <a:spcPts val="1900"/>
                        </a:lnSpc>
                        <a:spcAft>
                          <a:spcPts val="0"/>
                        </a:spcAft>
                        <a:tabLst>
                          <a:tab pos="342900" algn="l"/>
                        </a:tabLst>
                      </a:pPr>
                      <a:r>
                        <a:rPr lang="zh-TW" altLang="en-US" sz="2100" b="1" u="sng" kern="1200" dirty="0" smtClean="0">
                          <a:solidFill>
                            <a:srgbClr val="0000FF"/>
                          </a:solidFill>
                          <a:latin typeface="Times New Roman" pitchFamily="18" charset="0"/>
                          <a:ea typeface="標楷體" panose="03000509000000000000" pitchFamily="65" charset="-120"/>
                          <a:cs typeface="Times New Roman" pitchFamily="18" charset="0"/>
                        </a:rPr>
                        <a:t>二</a:t>
                      </a:r>
                      <a:r>
                        <a:rPr lang="zh-TW" sz="2100" b="1" u="sng" kern="1200" dirty="0" smtClean="0">
                          <a:solidFill>
                            <a:srgbClr val="0000FF"/>
                          </a:solidFill>
                          <a:latin typeface="Times New Roman" pitchFamily="18" charset="0"/>
                          <a:ea typeface="標楷體" panose="03000509000000000000" pitchFamily="65" charset="-120"/>
                          <a:cs typeface="Times New Roman" pitchFamily="18" charset="0"/>
                        </a:rPr>
                        <a:t>分</a:t>
                      </a:r>
                      <a:endParaRPr lang="zh-TW" sz="2100" b="1" u="sng" kern="1200" dirty="0">
                        <a:solidFill>
                          <a:srgbClr val="0000FF"/>
                        </a:solidFill>
                        <a:latin typeface="Times New Roman" pitchFamily="18" charset="0"/>
                        <a:ea typeface="標楷體" panose="03000509000000000000" pitchFamily="65" charset="-120"/>
                        <a:cs typeface="Times New Roman"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0"/>
                  </a:ext>
                </a:extLst>
              </a:tr>
              <a:tr h="351634">
                <a:tc>
                  <a:txBody>
                    <a:bodyPr/>
                    <a:lstStyle/>
                    <a:p>
                      <a:pPr marL="0" algn="l" defTabSz="914400" rtl="0" eaLnBrk="1" latinLnBrk="0" hangingPunct="1">
                        <a:lnSpc>
                          <a:spcPts val="1900"/>
                        </a:lnSpc>
                        <a:spcAft>
                          <a:spcPts val="0"/>
                        </a:spcAft>
                        <a:tabLst>
                          <a:tab pos="342900" algn="l"/>
                        </a:tabLst>
                      </a:pPr>
                      <a:r>
                        <a:rPr lang="zh-TW" altLang="en-US" sz="2100" b="1" u="sng" kern="1200" dirty="0" smtClean="0">
                          <a:solidFill>
                            <a:srgbClr val="0000FF"/>
                          </a:solidFill>
                          <a:latin typeface="Times New Roman" pitchFamily="18" charset="0"/>
                          <a:ea typeface="標楷體" panose="03000509000000000000" pitchFamily="65" charset="-120"/>
                          <a:cs typeface="Times New Roman" pitchFamily="18" charset="0"/>
                        </a:rPr>
                        <a:t>百分之三十一至百分之六十學校</a:t>
                      </a:r>
                      <a:endParaRPr lang="zh-TW" sz="2100" b="1" u="sng" kern="1200" dirty="0">
                        <a:solidFill>
                          <a:srgbClr val="0000FF"/>
                        </a:solidFill>
                        <a:latin typeface="Times New Roman" pitchFamily="18" charset="0"/>
                        <a:ea typeface="標楷體" panose="03000509000000000000" pitchFamily="65" charset="-120"/>
                        <a:cs typeface="Times New Roman"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algn="l" defTabSz="914400" rtl="0" eaLnBrk="1" latinLnBrk="0" hangingPunct="1">
                        <a:lnSpc>
                          <a:spcPts val="1900"/>
                        </a:lnSpc>
                        <a:spcAft>
                          <a:spcPts val="0"/>
                        </a:spcAft>
                        <a:tabLst>
                          <a:tab pos="342900" algn="l"/>
                        </a:tabLst>
                      </a:pPr>
                      <a:r>
                        <a:rPr lang="zh-TW" altLang="en-US" sz="2100" b="1" u="sng" kern="1200" dirty="0" smtClean="0">
                          <a:solidFill>
                            <a:srgbClr val="0000FF"/>
                          </a:solidFill>
                          <a:latin typeface="Times New Roman" pitchFamily="18" charset="0"/>
                          <a:ea typeface="標楷體" panose="03000509000000000000" pitchFamily="65" charset="-120"/>
                          <a:cs typeface="Times New Roman" pitchFamily="18" charset="0"/>
                        </a:rPr>
                        <a:t>一點五</a:t>
                      </a:r>
                      <a:r>
                        <a:rPr lang="zh-TW" sz="2100" b="1" u="sng" kern="1200" dirty="0" smtClean="0">
                          <a:solidFill>
                            <a:srgbClr val="0000FF"/>
                          </a:solidFill>
                          <a:latin typeface="Times New Roman" pitchFamily="18" charset="0"/>
                          <a:ea typeface="標楷體" panose="03000509000000000000" pitchFamily="65" charset="-120"/>
                          <a:cs typeface="Times New Roman" pitchFamily="18" charset="0"/>
                        </a:rPr>
                        <a:t>分</a:t>
                      </a:r>
                      <a:endParaRPr lang="zh-TW" sz="2100" b="1" u="sng" kern="1200" dirty="0">
                        <a:solidFill>
                          <a:srgbClr val="0000FF"/>
                        </a:solidFill>
                        <a:latin typeface="Times New Roman" pitchFamily="18" charset="0"/>
                        <a:ea typeface="標楷體" panose="03000509000000000000" pitchFamily="65" charset="-120"/>
                        <a:cs typeface="Times New Roman"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1"/>
                  </a:ext>
                </a:extLst>
              </a:tr>
              <a:tr h="351634">
                <a:tc>
                  <a:txBody>
                    <a:bodyPr/>
                    <a:lstStyle/>
                    <a:p>
                      <a:pPr marL="0" algn="l" defTabSz="914400" rtl="0" eaLnBrk="1" latinLnBrk="0" hangingPunct="1">
                        <a:lnSpc>
                          <a:spcPts val="1900"/>
                        </a:lnSpc>
                        <a:spcAft>
                          <a:spcPts val="0"/>
                        </a:spcAft>
                        <a:tabLst>
                          <a:tab pos="342900" algn="l"/>
                        </a:tabLst>
                      </a:pPr>
                      <a:r>
                        <a:rPr lang="zh-TW" altLang="en-US" sz="2100" b="1" u="sng" kern="1200" dirty="0" smtClean="0">
                          <a:solidFill>
                            <a:srgbClr val="0000FF"/>
                          </a:solidFill>
                          <a:latin typeface="Times New Roman" pitchFamily="18" charset="0"/>
                          <a:ea typeface="標楷體" panose="03000509000000000000" pitchFamily="65" charset="-120"/>
                          <a:cs typeface="Times New Roman" pitchFamily="18" charset="0"/>
                        </a:rPr>
                        <a:t>百分之六十一至百分之百學校</a:t>
                      </a:r>
                      <a:endParaRPr lang="zh-TW" sz="2100" b="1" u="sng" kern="1200" dirty="0">
                        <a:solidFill>
                          <a:srgbClr val="0000FF"/>
                        </a:solidFill>
                        <a:latin typeface="Times New Roman" pitchFamily="18" charset="0"/>
                        <a:ea typeface="標楷體" panose="03000509000000000000" pitchFamily="65" charset="-120"/>
                        <a:cs typeface="Times New Roman" pitchFamily="18" charset="0"/>
                      </a:endParaRP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indent="0" algn="l" defTabSz="914400" rtl="0" eaLnBrk="1" fontAlgn="auto" latinLnBrk="0" hangingPunct="1">
                        <a:lnSpc>
                          <a:spcPts val="1900"/>
                        </a:lnSpc>
                        <a:spcBef>
                          <a:spcPts val="0"/>
                        </a:spcBef>
                        <a:spcAft>
                          <a:spcPts val="0"/>
                        </a:spcAft>
                        <a:buClrTx/>
                        <a:buSzTx/>
                        <a:buFontTx/>
                        <a:buNone/>
                        <a:tabLst>
                          <a:tab pos="342900" algn="l"/>
                        </a:tabLst>
                        <a:defRPr/>
                      </a:pPr>
                      <a:r>
                        <a:rPr lang="zh-TW" altLang="en-US" sz="2100" b="1" u="sng" kern="1200" dirty="0" smtClean="0">
                          <a:solidFill>
                            <a:srgbClr val="0000FF"/>
                          </a:solidFill>
                          <a:latin typeface="Times New Roman" pitchFamily="18" charset="0"/>
                          <a:ea typeface="標楷體" panose="03000509000000000000" pitchFamily="65" charset="-120"/>
                          <a:cs typeface="Times New Roman" pitchFamily="18" charset="0"/>
                        </a:rPr>
                        <a:t>一</a:t>
                      </a:r>
                      <a:r>
                        <a:rPr lang="zh-TW" altLang="zh-TW" sz="2100" b="1" u="sng" kern="1200" dirty="0" smtClean="0">
                          <a:solidFill>
                            <a:srgbClr val="0000FF"/>
                          </a:solidFill>
                          <a:latin typeface="Times New Roman" pitchFamily="18" charset="0"/>
                          <a:ea typeface="標楷體" panose="03000509000000000000" pitchFamily="65" charset="-120"/>
                          <a:cs typeface="Times New Roman" pitchFamily="18" charset="0"/>
                        </a:rPr>
                        <a:t>分</a:t>
                      </a:r>
                    </a:p>
                  </a:txBody>
                  <a:tcPr marL="68580" marR="6858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628285268"/>
      </p:ext>
    </p:extLst>
  </p:cSld>
  <p:clrMapOvr>
    <a:masterClrMapping/>
  </p:clrMapOvr>
  <p:transition spd="slow"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None/>
            </a:pP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三</a:t>
            </a: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經費</a:t>
            </a:r>
            <a:r>
              <a:rPr kumimoji="0" lang="zh-TW" altLang="en-US" sz="4400" b="1" dirty="0">
                <a:latin typeface="標楷體" pitchFamily="65" charset="-120"/>
                <a:ea typeface="標楷體" pitchFamily="65" charset="-120"/>
              </a:rPr>
              <a:t>使用原則</a:t>
            </a:r>
            <a:r>
              <a:rPr kumimoji="0" lang="zh-TW" altLang="en-US" sz="4400" b="1" dirty="0" smtClean="0">
                <a:latin typeface="標楷體" pitchFamily="65" charset="-120"/>
                <a:ea typeface="標楷體" pitchFamily="65" charset="-120"/>
              </a:rPr>
              <a:t>修正</a:t>
            </a:r>
            <a:endParaRPr kumimoji="0" lang="en-US" altLang="zh-TW" sz="44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651969958"/>
              </p:ext>
            </p:extLst>
          </p:nvPr>
        </p:nvGraphicFramePr>
        <p:xfrm>
          <a:off x="94072" y="1121584"/>
          <a:ext cx="8964488" cy="4251632"/>
        </p:xfrm>
        <a:graphic>
          <a:graphicData uri="http://schemas.openxmlformats.org/drawingml/2006/table">
            <a:tbl>
              <a:tblPr firstRow="1" bandRow="1">
                <a:tableStyleId>{5940675A-B579-460E-94D1-54222C63F5DA}</a:tableStyleId>
              </a:tblPr>
              <a:tblGrid>
                <a:gridCol w="4482244">
                  <a:extLst>
                    <a:ext uri="{9D8B030D-6E8A-4147-A177-3AD203B41FA5}">
                      <a16:colId xmlns:a16="http://schemas.microsoft.com/office/drawing/2014/main" xmlns="" val="20000"/>
                    </a:ext>
                  </a:extLst>
                </a:gridCol>
                <a:gridCol w="4482244">
                  <a:extLst>
                    <a:ext uri="{9D8B030D-6E8A-4147-A177-3AD203B41FA5}">
                      <a16:colId xmlns:a16="http://schemas.microsoft.com/office/drawing/2014/main" xmlns="" val="20001"/>
                    </a:ext>
                  </a:extLst>
                </a:gridCol>
              </a:tblGrid>
              <a:tr h="630837">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106</a:t>
                      </a:r>
                      <a:r>
                        <a:rPr kumimoji="0" lang="zh-TW" altLang="en-US" sz="3000" b="1" kern="1200" baseline="0" dirty="0" smtClean="0">
                          <a:solidFill>
                            <a:schemeClr val="tx1"/>
                          </a:solidFill>
                          <a:latin typeface="Times New Roman" panose="02020603050405020304" pitchFamily="18" charset="0"/>
                          <a:ea typeface="+mn-ea"/>
                          <a:cs typeface="+mn-cs"/>
                        </a:rPr>
                        <a:t>年度修正規定</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105</a:t>
                      </a:r>
                      <a:r>
                        <a:rPr kumimoji="0" lang="zh-TW" altLang="en-US" sz="3000" b="1" kern="1200" baseline="0" dirty="0" smtClean="0">
                          <a:solidFill>
                            <a:schemeClr val="tx1"/>
                          </a:solidFill>
                          <a:latin typeface="Times New Roman" panose="02020603050405020304" pitchFamily="18" charset="0"/>
                          <a:ea typeface="+mn-ea"/>
                          <a:cs typeface="+mn-cs"/>
                        </a:rPr>
                        <a:t>年度現行規定</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xmlns="" val="10000"/>
                  </a:ext>
                </a:extLst>
              </a:tr>
              <a:tr h="3620795">
                <a:tc>
                  <a:txBody>
                    <a:bodyPr/>
                    <a:lstStyle/>
                    <a:p>
                      <a:pPr marL="593725" indent="-593725" algn="l">
                        <a:lnSpc>
                          <a:spcPct val="100000"/>
                        </a:lnSpc>
                        <a:spcBef>
                          <a:spcPts val="600"/>
                        </a:spcBef>
                        <a:spcAft>
                          <a:spcPts val="0"/>
                        </a:spcAft>
                      </a:pPr>
                      <a:r>
                        <a:rPr lang="en-US" altLang="zh-TW" sz="2800" dirty="0" smtClean="0">
                          <a:latin typeface="Times New Roman" pitchFamily="18" charset="0"/>
                          <a:ea typeface="+mn-ea"/>
                          <a:cs typeface="Times New Roman" pitchFamily="18" charset="0"/>
                        </a:rPr>
                        <a:t>(</a:t>
                      </a:r>
                      <a:r>
                        <a:rPr lang="zh-TW" altLang="en-US" sz="2800" dirty="0" smtClean="0">
                          <a:latin typeface="Times New Roman" pitchFamily="18" charset="0"/>
                          <a:ea typeface="+mn-ea"/>
                          <a:cs typeface="Times New Roman" pitchFamily="18" charset="0"/>
                        </a:rPr>
                        <a:t>八</a:t>
                      </a:r>
                      <a:r>
                        <a:rPr lang="en-US" altLang="zh-TW" sz="2800" dirty="0" smtClean="0">
                          <a:latin typeface="Times New Roman" pitchFamily="18" charset="0"/>
                          <a:ea typeface="+mn-ea"/>
                          <a:cs typeface="Times New Roman" pitchFamily="18" charset="0"/>
                        </a:rPr>
                        <a:t>)…</a:t>
                      </a:r>
                      <a:r>
                        <a:rPr lang="zh-TW" altLang="en-US" sz="2800" dirty="0" smtClean="0">
                          <a:latin typeface="Times New Roman" pitchFamily="18" charset="0"/>
                          <a:ea typeface="+mn-ea"/>
                          <a:cs typeface="Times New Roman" pitchFamily="18" charset="0"/>
                        </a:rPr>
                        <a:t>由學校稽核人員定期辦理專案稽核</a:t>
                      </a:r>
                      <a:r>
                        <a:rPr lang="en-US" altLang="zh-TW" sz="2800" b="1" u="sng" dirty="0" smtClean="0">
                          <a:solidFill>
                            <a:srgbClr val="0000FF"/>
                          </a:solidFill>
                          <a:latin typeface="Times New Roman" pitchFamily="18" charset="0"/>
                          <a:ea typeface="+mn-ea"/>
                          <a:cs typeface="Times New Roman" pitchFamily="18" charset="0"/>
                        </a:rPr>
                        <a:t>(</a:t>
                      </a:r>
                      <a:r>
                        <a:rPr lang="zh-TW" altLang="en-US" sz="2800" b="1" u="sng" dirty="0" smtClean="0">
                          <a:solidFill>
                            <a:srgbClr val="0000FF"/>
                          </a:solidFill>
                          <a:latin typeface="Times New Roman" pitchFamily="18" charset="0"/>
                          <a:ea typeface="+mn-ea"/>
                          <a:cs typeface="Times New Roman" pitchFamily="18" charset="0"/>
                        </a:rPr>
                        <a:t>當年度計畫經費，至遲應於下一年度六月底前稽核完竣</a:t>
                      </a:r>
                      <a:r>
                        <a:rPr lang="en-US" altLang="zh-TW" sz="2800" b="1" u="sng" dirty="0" smtClean="0">
                          <a:solidFill>
                            <a:srgbClr val="0000FF"/>
                          </a:solidFill>
                          <a:latin typeface="Times New Roman" pitchFamily="18" charset="0"/>
                          <a:ea typeface="+mn-ea"/>
                          <a:cs typeface="Times New Roman" pitchFamily="18" charset="0"/>
                        </a:rPr>
                        <a:t>)</a:t>
                      </a:r>
                      <a:br>
                        <a:rPr lang="en-US" altLang="zh-TW" sz="2800" b="1" u="sng" dirty="0" smtClean="0">
                          <a:solidFill>
                            <a:srgbClr val="0000FF"/>
                          </a:solidFill>
                          <a:latin typeface="Times New Roman" pitchFamily="18" charset="0"/>
                          <a:ea typeface="+mn-ea"/>
                          <a:cs typeface="Times New Roman" pitchFamily="18" charset="0"/>
                        </a:rPr>
                      </a:br>
                      <a:r>
                        <a:rPr lang="zh-TW" altLang="en-US" sz="2800" dirty="0" smtClean="0">
                          <a:latin typeface="Times New Roman" pitchFamily="18" charset="0"/>
                          <a:ea typeface="+mn-ea"/>
                          <a:cs typeface="Times New Roman" pitchFamily="18" charset="0"/>
                        </a:rPr>
                        <a:t>。</a:t>
                      </a:r>
                      <a:r>
                        <a:rPr lang="en-US" altLang="zh-TW" sz="2800" dirty="0" smtClean="0">
                          <a:latin typeface="Times New Roman" pitchFamily="18" charset="0"/>
                          <a:ea typeface="+mn-ea"/>
                          <a:cs typeface="Times New Roman" pitchFamily="18" charset="0"/>
                        </a:rPr>
                        <a:t/>
                      </a:r>
                      <a:br>
                        <a:rPr lang="en-US" altLang="zh-TW" sz="2800" dirty="0" smtClean="0">
                          <a:latin typeface="Times New Roman" pitchFamily="18" charset="0"/>
                          <a:ea typeface="+mn-ea"/>
                          <a:cs typeface="Times New Roman" pitchFamily="18" charset="0"/>
                        </a:rPr>
                      </a:br>
                      <a:r>
                        <a:rPr lang="en-US" altLang="zh-TW" sz="2800" dirty="0" smtClean="0">
                          <a:latin typeface="Times New Roman" pitchFamily="18" charset="0"/>
                          <a:ea typeface="+mn-ea"/>
                          <a:cs typeface="Times New Roman" pitchFamily="18" charset="0"/>
                        </a:rPr>
                        <a:t>…</a:t>
                      </a:r>
                      <a:r>
                        <a:rPr lang="zh-TW" altLang="en-US" sz="2800" dirty="0" smtClean="0">
                          <a:latin typeface="Times New Roman" pitchFamily="18" charset="0"/>
                          <a:ea typeface="+mn-ea"/>
                          <a:cs typeface="Times New Roman" pitchFamily="18" charset="0"/>
                        </a:rPr>
                        <a:t>另</a:t>
                      </a:r>
                      <a:r>
                        <a:rPr lang="zh-TW" altLang="en-US" sz="2800" b="1" u="sng" dirty="0" smtClean="0">
                          <a:solidFill>
                            <a:srgbClr val="FF0000"/>
                          </a:solidFill>
                          <a:latin typeface="Times New Roman" pitchFamily="18" charset="0"/>
                          <a:ea typeface="+mn-ea"/>
                          <a:cs typeface="Times New Roman" pitchFamily="18" charset="0"/>
                        </a:rPr>
                        <a:t>原始</a:t>
                      </a:r>
                      <a:r>
                        <a:rPr lang="zh-TW" altLang="en-US" sz="2800" dirty="0" smtClean="0">
                          <a:latin typeface="Times New Roman" pitchFamily="18" charset="0"/>
                          <a:ea typeface="+mn-ea"/>
                          <a:cs typeface="Times New Roman" pitchFamily="18" charset="0"/>
                        </a:rPr>
                        <a:t>憑證已屆保存年限者，應函報本部同意後始得銷毀。</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712788" lvl="1" indent="-712788" algn="l">
                        <a:buFont typeface="Wingdings 2" pitchFamily="18" charset="2"/>
                        <a:buNone/>
                        <a:defRPr/>
                      </a:pPr>
                      <a:r>
                        <a:rPr lang="en-US" altLang="zh-TW" sz="2800" b="0" dirty="0" smtClean="0">
                          <a:latin typeface="標楷體" panose="03000509000000000000" pitchFamily="65" charset="-120"/>
                          <a:ea typeface="+mn-ea"/>
                        </a:rPr>
                        <a:t>(</a:t>
                      </a:r>
                      <a:r>
                        <a:rPr lang="zh-TW" altLang="en-US" sz="2800" b="0" dirty="0" smtClean="0">
                          <a:latin typeface="標楷體" panose="03000509000000000000" pitchFamily="65" charset="-120"/>
                          <a:ea typeface="+mn-ea"/>
                        </a:rPr>
                        <a:t>八</a:t>
                      </a:r>
                      <a:r>
                        <a:rPr lang="en-US" altLang="zh-TW" sz="2800" b="0" dirty="0" smtClean="0">
                          <a:latin typeface="標楷體" panose="03000509000000000000" pitchFamily="65" charset="-120"/>
                          <a:ea typeface="+mn-ea"/>
                        </a:rPr>
                        <a:t>)…</a:t>
                      </a:r>
                      <a:r>
                        <a:rPr lang="zh-TW" altLang="en-US" sz="2800" b="0" dirty="0" smtClean="0">
                          <a:latin typeface="標楷體" panose="03000509000000000000" pitchFamily="65" charset="-120"/>
                          <a:ea typeface="+mn-ea"/>
                        </a:rPr>
                        <a:t>由學校稽核人員定期辦理專案稽核。</a:t>
                      </a:r>
                      <a:br>
                        <a:rPr lang="zh-TW" altLang="en-US" sz="2800" b="0" dirty="0" smtClean="0">
                          <a:latin typeface="標楷體" panose="03000509000000000000" pitchFamily="65" charset="-120"/>
                          <a:ea typeface="+mn-ea"/>
                        </a:rPr>
                      </a:br>
                      <a:r>
                        <a:rPr lang="zh-TW" altLang="en-US" sz="2800" b="0" dirty="0" smtClean="0">
                          <a:latin typeface="標楷體" panose="03000509000000000000" pitchFamily="65" charset="-120"/>
                          <a:ea typeface="+mn-ea"/>
                        </a:rPr>
                        <a:t/>
                      </a:r>
                      <a:br>
                        <a:rPr lang="zh-TW" altLang="en-US" sz="2800" b="0" dirty="0" smtClean="0">
                          <a:latin typeface="標楷體" panose="03000509000000000000" pitchFamily="65" charset="-120"/>
                          <a:ea typeface="+mn-ea"/>
                        </a:rPr>
                      </a:br>
                      <a:r>
                        <a:rPr lang="zh-TW" altLang="en-US" sz="2800" b="0" dirty="0" smtClean="0">
                          <a:latin typeface="標楷體" panose="03000509000000000000" pitchFamily="65" charset="-120"/>
                          <a:ea typeface="+mn-ea"/>
                        </a:rPr>
                        <a:t/>
                      </a:r>
                      <a:br>
                        <a:rPr lang="zh-TW" altLang="en-US" sz="2800" b="0" dirty="0" smtClean="0">
                          <a:latin typeface="標楷體" panose="03000509000000000000" pitchFamily="65" charset="-120"/>
                          <a:ea typeface="+mn-ea"/>
                        </a:rPr>
                      </a:br>
                      <a:r>
                        <a:rPr lang="zh-TW" altLang="en-US" sz="2800" b="0" dirty="0" smtClean="0">
                          <a:latin typeface="標楷體" panose="03000509000000000000" pitchFamily="65" charset="-120"/>
                          <a:ea typeface="+mn-ea"/>
                        </a:rPr>
                        <a:t/>
                      </a:r>
                      <a:br>
                        <a:rPr lang="zh-TW" altLang="en-US" sz="2800" b="0" dirty="0" smtClean="0">
                          <a:latin typeface="標楷體" panose="03000509000000000000" pitchFamily="65" charset="-120"/>
                          <a:ea typeface="+mn-ea"/>
                        </a:rPr>
                      </a:br>
                      <a:r>
                        <a:rPr lang="en-US" altLang="zh-TW" sz="2800" b="0" dirty="0" smtClean="0">
                          <a:latin typeface="標楷體" panose="03000509000000000000" pitchFamily="65" charset="-120"/>
                          <a:ea typeface="+mn-ea"/>
                        </a:rPr>
                        <a:t>…</a:t>
                      </a:r>
                      <a:r>
                        <a:rPr lang="zh-TW" altLang="en-US" sz="2800" b="0" dirty="0" smtClean="0">
                          <a:latin typeface="標楷體" panose="03000509000000000000" pitchFamily="65" charset="-120"/>
                          <a:ea typeface="+mn-ea"/>
                        </a:rPr>
                        <a:t>另相關憑證及資料已屆保存年限者，應函報本部同意後始得銷毀。</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文字方塊 7"/>
          <p:cNvSpPr txBox="1"/>
          <p:nvPr/>
        </p:nvSpPr>
        <p:spPr>
          <a:xfrm>
            <a:off x="-36512" y="6525344"/>
            <a:ext cx="3168352"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32</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23</a:t>
            </a:r>
            <a:endParaRPr lang="zh-TW" altLang="en-US" sz="1500" b="1" dirty="0"/>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182899708"/>
      </p:ext>
    </p:extLst>
  </p:cSld>
  <p:clrMapOvr>
    <a:masterClrMapping/>
  </p:clrMapOvr>
  <p:transition spd="slow"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None/>
            </a:pP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四</a:t>
            </a:r>
            <a:r>
              <a:rPr kumimoji="0" lang="en-US" altLang="zh-TW" sz="4400" b="1" dirty="0" smtClean="0">
                <a:latin typeface="標楷體" pitchFamily="65" charset="-120"/>
                <a:ea typeface="標楷體" pitchFamily="65" charset="-120"/>
              </a:rPr>
              <a:t>)</a:t>
            </a:r>
            <a:r>
              <a:rPr kumimoji="0" lang="zh-TW" altLang="en-US" sz="4400" b="1" dirty="0" smtClean="0">
                <a:latin typeface="標楷體" pitchFamily="65" charset="-120"/>
                <a:ea typeface="標楷體" pitchFamily="65" charset="-120"/>
              </a:rPr>
              <a:t>獎勵經費增加原則修正</a:t>
            </a:r>
            <a:endParaRPr kumimoji="0" lang="zh-TW" altLang="en-US" sz="44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883516950"/>
              </p:ext>
            </p:extLst>
          </p:nvPr>
        </p:nvGraphicFramePr>
        <p:xfrm>
          <a:off x="94072" y="1121584"/>
          <a:ext cx="8964488" cy="3065607"/>
        </p:xfrm>
        <a:graphic>
          <a:graphicData uri="http://schemas.openxmlformats.org/drawingml/2006/table">
            <a:tbl>
              <a:tblPr firstRow="1" bandRow="1">
                <a:tableStyleId>{5940675A-B579-460E-94D1-54222C63F5DA}</a:tableStyleId>
              </a:tblPr>
              <a:tblGrid>
                <a:gridCol w="4482244">
                  <a:extLst>
                    <a:ext uri="{9D8B030D-6E8A-4147-A177-3AD203B41FA5}">
                      <a16:colId xmlns:a16="http://schemas.microsoft.com/office/drawing/2014/main" xmlns="" val="20000"/>
                    </a:ext>
                  </a:extLst>
                </a:gridCol>
                <a:gridCol w="4482244">
                  <a:extLst>
                    <a:ext uri="{9D8B030D-6E8A-4147-A177-3AD203B41FA5}">
                      <a16:colId xmlns:a16="http://schemas.microsoft.com/office/drawing/2014/main" xmlns="" val="20001"/>
                    </a:ext>
                  </a:extLst>
                </a:gridCol>
              </a:tblGrid>
              <a:tr h="438521">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106</a:t>
                      </a:r>
                      <a:r>
                        <a:rPr kumimoji="0" lang="zh-TW" altLang="en-US" sz="3000" b="1" kern="1200" baseline="0" dirty="0" smtClean="0">
                          <a:solidFill>
                            <a:schemeClr val="tx1"/>
                          </a:solidFill>
                          <a:latin typeface="Times New Roman" panose="02020603050405020304" pitchFamily="18" charset="0"/>
                          <a:ea typeface="+mn-ea"/>
                          <a:cs typeface="+mn-cs"/>
                        </a:rPr>
                        <a:t>年度修正規定</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mn-ea"/>
                          <a:cs typeface="+mn-cs"/>
                        </a:rPr>
                        <a:t>105</a:t>
                      </a:r>
                      <a:r>
                        <a:rPr kumimoji="0" lang="zh-TW" altLang="en-US" sz="3000" b="1" kern="1200" baseline="0" dirty="0" smtClean="0">
                          <a:solidFill>
                            <a:schemeClr val="tx1"/>
                          </a:solidFill>
                          <a:latin typeface="Times New Roman" panose="02020603050405020304" pitchFamily="18" charset="0"/>
                          <a:ea typeface="+mn-ea"/>
                          <a:cs typeface="+mn-cs"/>
                        </a:rPr>
                        <a:t>年度現行規定</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extLst>
                  <a:ext uri="{0D108BD9-81ED-4DB2-BD59-A6C34878D82A}">
                    <a16:rowId xmlns:a16="http://schemas.microsoft.com/office/drawing/2014/main" xmlns="" val="10000"/>
                  </a:ext>
                </a:extLst>
              </a:tr>
              <a:tr h="2516967">
                <a:tc>
                  <a:txBody>
                    <a:bodyPr/>
                    <a:lstStyle/>
                    <a:p>
                      <a:pPr marL="265113" indent="-265113" algn="just">
                        <a:lnSpc>
                          <a:spcPct val="100000"/>
                        </a:lnSpc>
                        <a:spcBef>
                          <a:spcPts val="600"/>
                        </a:spcBef>
                        <a:spcAft>
                          <a:spcPts val="0"/>
                        </a:spcAft>
                      </a:pPr>
                      <a:r>
                        <a:rPr lang="en-US" altLang="zh-TW" sz="2800" baseline="0" dirty="0" smtClean="0">
                          <a:latin typeface="Times New Roman" pitchFamily="18" charset="0"/>
                          <a:ea typeface="標楷體" panose="03000509000000000000" pitchFamily="65" charset="-120"/>
                          <a:cs typeface="Times New Roman" pitchFamily="18" charset="0"/>
                        </a:rPr>
                        <a:t>3.</a:t>
                      </a:r>
                      <a:r>
                        <a:rPr lang="en-US" altLang="zh-TW"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a:t>
                      </a:r>
                      <a:r>
                        <a:rPr lang="zh-TW" altLang="en-US" sz="2800" baseline="0" dirty="0" smtClean="0">
                          <a:latin typeface="Times New Roman" pitchFamily="18" charset="0"/>
                          <a:ea typeface="標楷體" panose="03000509000000000000" pitchFamily="65" charset="-120"/>
                          <a:cs typeface="Times New Roman" pitchFamily="18" charset="0"/>
                        </a:rPr>
                        <a:t>自</a:t>
                      </a:r>
                      <a:r>
                        <a:rPr lang="zh-TW" altLang="en-US" sz="2800" b="0" u="none" baseline="0" dirty="0" smtClean="0">
                          <a:solidFill>
                            <a:schemeClr val="tx1"/>
                          </a:solidFill>
                          <a:latin typeface="Times New Roman" pitchFamily="18" charset="0"/>
                          <a:ea typeface="標楷體" panose="03000509000000000000" pitchFamily="65" charset="-120"/>
                          <a:cs typeface="Times New Roman" pitchFamily="18" charset="0"/>
                        </a:rPr>
                        <a:t>一百零</a:t>
                      </a:r>
                      <a:r>
                        <a:rPr lang="zh-TW" altLang="en-US" sz="2800" b="1" u="sng" baseline="0" dirty="0" smtClean="0">
                          <a:solidFill>
                            <a:srgbClr val="FF0000"/>
                          </a:solidFill>
                          <a:latin typeface="Times New Roman" pitchFamily="18" charset="0"/>
                          <a:ea typeface="標楷體" panose="03000509000000000000" pitchFamily="65" charset="-120"/>
                          <a:cs typeface="Times New Roman" pitchFamily="18" charset="0"/>
                        </a:rPr>
                        <a:t>六</a:t>
                      </a:r>
                      <a:r>
                        <a:rPr lang="zh-TW" altLang="en-US" sz="2800" baseline="0" dirty="0" smtClean="0">
                          <a:latin typeface="Times New Roman" pitchFamily="18" charset="0"/>
                          <a:ea typeface="標楷體" panose="03000509000000000000" pitchFamily="65" charset="-120"/>
                          <a:cs typeface="Times New Roman" pitchFamily="18" charset="0"/>
                        </a:rPr>
                        <a:t>年一月一日起各職級</a:t>
                      </a:r>
                      <a:r>
                        <a:rPr lang="zh-TW" altLang="en-US" sz="2800" b="1" u="sng" baseline="0" dirty="0" smtClean="0">
                          <a:solidFill>
                            <a:srgbClr val="0000FF"/>
                          </a:solidFill>
                          <a:latin typeface="Times New Roman" pitchFamily="18" charset="0"/>
                          <a:ea typeface="標楷體" panose="03000509000000000000" pitchFamily="65" charset="-120"/>
                          <a:cs typeface="Times New Roman" pitchFamily="18" charset="0"/>
                        </a:rPr>
                        <a:t>之未具本職</a:t>
                      </a:r>
                      <a:r>
                        <a:rPr lang="zh-TW" altLang="en-US" sz="2800" baseline="0" dirty="0" smtClean="0">
                          <a:latin typeface="Times New Roman" pitchFamily="18" charset="0"/>
                          <a:ea typeface="標楷體" panose="03000509000000000000" pitchFamily="65" charset="-120"/>
                          <a:cs typeface="Times New Roman" pitchFamily="18" charset="0"/>
                        </a:rPr>
                        <a:t>兼任教師鐘點費支給基準不低於公立學校各職級兼任教師鐘點費支給基準。</a:t>
                      </a:r>
                      <a:endParaRPr lang="zh-TW" altLang="en-US" sz="2800" baseline="0" dirty="0">
                        <a:latin typeface="Times New Roman" pitchFamily="18" charset="0"/>
                        <a:ea typeface="標楷體" panose="03000509000000000000" pitchFamily="65" charset="-120"/>
                        <a:cs typeface="Times New Roman" pitchFamily="18"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265113" indent="-265113" algn="just">
                        <a:spcBef>
                          <a:spcPts val="0"/>
                        </a:spcBef>
                        <a:spcAft>
                          <a:spcPts val="0"/>
                        </a:spcAft>
                        <a:buNone/>
                        <a:tabLst/>
                      </a:pPr>
                      <a:r>
                        <a:rPr lang="en-US" altLang="zh-TW"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3.…</a:t>
                      </a:r>
                      <a:r>
                        <a:rPr lang="zh-TW" altLang="en-US" sz="2800" kern="1200" baseline="0" dirty="0" smtClean="0">
                          <a:solidFill>
                            <a:schemeClr val="dk1"/>
                          </a:solidFill>
                          <a:effectLst/>
                          <a:latin typeface="Times New Roman" pitchFamily="18" charset="0"/>
                          <a:ea typeface="標楷體" panose="03000509000000000000" pitchFamily="65" charset="-120"/>
                          <a:cs typeface="Times New Roman" pitchFamily="18" charset="0"/>
                        </a:rPr>
                        <a:t>自一百零五年一月一日起各職級</a:t>
                      </a:r>
                      <a:r>
                        <a:rPr lang="zh-TW" altLang="en-US" sz="2800" baseline="0" dirty="0" smtClean="0">
                          <a:latin typeface="Times New Roman" pitchFamily="18" charset="0"/>
                          <a:ea typeface="標楷體" panose="03000509000000000000" pitchFamily="65" charset="-120"/>
                          <a:cs typeface="Times New Roman" pitchFamily="18" charset="0"/>
                        </a:rPr>
                        <a:t>兼任教師鐘點費支給基準不低於公立學校各職級兼任教師鐘點費支給基準。</a:t>
                      </a:r>
                      <a:endParaRPr lang="en-US" altLang="zh-TW" sz="2800" kern="1200" baseline="0" dirty="0" smtClean="0">
                        <a:solidFill>
                          <a:schemeClr val="dk1"/>
                        </a:solidFill>
                        <a:effectLst/>
                        <a:latin typeface="Times New Roman" pitchFamily="18" charset="0"/>
                        <a:ea typeface="標楷體" panose="03000509000000000000" pitchFamily="65" charset="-120"/>
                        <a:cs typeface="Times New Roman" pitchFamily="18"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文字方塊 7"/>
          <p:cNvSpPr txBox="1"/>
          <p:nvPr/>
        </p:nvSpPr>
        <p:spPr>
          <a:xfrm>
            <a:off x="-36512" y="6525344"/>
            <a:ext cx="3096344"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13</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24</a:t>
            </a:r>
            <a:endParaRPr lang="zh-TW" altLang="en-US" sz="1500" b="1" dirty="0"/>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直排文字版面配置區 2"/>
          <p:cNvSpPr txBox="1">
            <a:spLocks/>
          </p:cNvSpPr>
          <p:nvPr/>
        </p:nvSpPr>
        <p:spPr bwMode="auto">
          <a:xfrm>
            <a:off x="94072" y="4221088"/>
            <a:ext cx="8964488" cy="10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150000"/>
              </a:lnSpc>
              <a:spcBef>
                <a:spcPts val="0"/>
              </a:spcBef>
            </a:pPr>
            <a:r>
              <a:rPr kumimoji="0" lang="zh-TW" altLang="en-US" sz="2600" dirty="0">
                <a:latin typeface="Times New Roman" panose="02020603050405020304" pitchFamily="18" charset="0"/>
              </a:rPr>
              <a:t>勞動部</a:t>
            </a:r>
            <a:r>
              <a:rPr kumimoji="0" lang="en-US" altLang="zh-TW" sz="2600" dirty="0">
                <a:latin typeface="Times New Roman" panose="02020603050405020304" pitchFamily="18" charset="0"/>
              </a:rPr>
              <a:t>105</a:t>
            </a:r>
            <a:r>
              <a:rPr kumimoji="0" lang="zh-TW" altLang="en-US" sz="2600" dirty="0">
                <a:latin typeface="Times New Roman" panose="02020603050405020304" pitchFamily="18" charset="0"/>
              </a:rPr>
              <a:t>年</a:t>
            </a:r>
            <a:r>
              <a:rPr kumimoji="0" lang="en-US" altLang="zh-TW" sz="2600" dirty="0">
                <a:latin typeface="Times New Roman" panose="02020603050405020304" pitchFamily="18" charset="0"/>
              </a:rPr>
              <a:t>9</a:t>
            </a:r>
            <a:r>
              <a:rPr kumimoji="0" lang="zh-TW" altLang="en-US" sz="2600" dirty="0">
                <a:latin typeface="Times New Roman" panose="02020603050405020304" pitchFamily="18" charset="0"/>
              </a:rPr>
              <a:t>月</a:t>
            </a:r>
            <a:r>
              <a:rPr kumimoji="0" lang="en-US" altLang="zh-TW" sz="2600" dirty="0">
                <a:latin typeface="Times New Roman" panose="02020603050405020304" pitchFamily="18" charset="0"/>
              </a:rPr>
              <a:t>22</a:t>
            </a:r>
            <a:r>
              <a:rPr kumimoji="0" lang="zh-TW" altLang="en-US" sz="2600" dirty="0">
                <a:latin typeface="Times New Roman" panose="02020603050405020304" pitchFamily="18" charset="0"/>
              </a:rPr>
              <a:t>日勞動條</a:t>
            </a:r>
            <a:r>
              <a:rPr kumimoji="0" lang="en-US" altLang="zh-TW" sz="2600" dirty="0">
                <a:latin typeface="Times New Roman" panose="02020603050405020304" pitchFamily="18" charset="0"/>
              </a:rPr>
              <a:t>1</a:t>
            </a:r>
            <a:r>
              <a:rPr kumimoji="0" lang="zh-TW" altLang="en-US" sz="2600" dirty="0">
                <a:latin typeface="Times New Roman" panose="02020603050405020304" pitchFamily="18" charset="0"/>
              </a:rPr>
              <a:t>字第</a:t>
            </a:r>
            <a:r>
              <a:rPr kumimoji="0" lang="en-US" altLang="zh-TW" sz="2600" dirty="0">
                <a:latin typeface="Times New Roman" panose="02020603050405020304" pitchFamily="18" charset="0"/>
              </a:rPr>
              <a:t>1050132116</a:t>
            </a:r>
            <a:r>
              <a:rPr kumimoji="0" lang="zh-TW" altLang="en-US" sz="2600" dirty="0">
                <a:latin typeface="Times New Roman" panose="02020603050405020304" pitchFamily="18" charset="0"/>
              </a:rPr>
              <a:t>號預告訂</a:t>
            </a:r>
            <a:r>
              <a:rPr kumimoji="0" lang="zh-TW" altLang="en-US" sz="2600" dirty="0" smtClean="0">
                <a:latin typeface="Times New Roman" panose="02020603050405020304" pitchFamily="18" charset="0"/>
              </a:rPr>
              <a:t>定</a:t>
            </a:r>
            <a:r>
              <a:rPr kumimoji="0" lang="en-US" altLang="zh-TW" sz="2600" dirty="0" smtClean="0">
                <a:latin typeface="Times New Roman" panose="02020603050405020304" pitchFamily="18" charset="0"/>
              </a:rPr>
              <a:t/>
            </a:r>
            <a:br>
              <a:rPr kumimoji="0" lang="en-US" altLang="zh-TW" sz="2600" dirty="0" smtClean="0">
                <a:latin typeface="Times New Roman" panose="02020603050405020304" pitchFamily="18" charset="0"/>
              </a:rPr>
            </a:br>
            <a:r>
              <a:rPr kumimoji="0" lang="zh-TW" altLang="en-US" sz="2600" dirty="0" smtClean="0">
                <a:latin typeface="Times New Roman" panose="02020603050405020304" pitchFamily="18" charset="0"/>
              </a:rPr>
              <a:t>「</a:t>
            </a:r>
            <a:r>
              <a:rPr kumimoji="0" lang="zh-TW" altLang="en-US" sz="2600" dirty="0">
                <a:latin typeface="Times New Roman" panose="02020603050405020304" pitchFamily="18" charset="0"/>
              </a:rPr>
              <a:t>大專院校編制外未具本職之兼任教師適用勞動基準法</a:t>
            </a:r>
            <a:r>
              <a:rPr kumimoji="0" lang="zh-TW" altLang="en-US" sz="2600" dirty="0" smtClean="0">
                <a:latin typeface="Times New Roman" panose="02020603050405020304" pitchFamily="18" charset="0"/>
              </a:rPr>
              <a:t>」。</a:t>
            </a:r>
            <a:endParaRPr kumimoji="0" lang="zh-TW" altLang="en-US" sz="2600"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901048738"/>
      </p:ext>
    </p:extLst>
  </p:cSld>
  <p:clrMapOvr>
    <a:masterClrMapping/>
  </p:clrMapOvr>
  <p:transition spd="slow"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marL="0" indent="0" algn="ctr">
              <a:lnSpc>
                <a:spcPct val="150000"/>
              </a:lnSpc>
            </a:pPr>
            <a:r>
              <a:rPr lang="zh-TW" altLang="en-US" sz="4400" dirty="0" smtClean="0">
                <a:solidFill>
                  <a:schemeClr val="tx1"/>
                </a:solidFill>
                <a:effectLst/>
                <a:latin typeface="Times New Roman" panose="02020603050405020304" pitchFamily="18" charset="0"/>
                <a:ea typeface="標楷體" panose="03000509000000000000" pitchFamily="65" charset="-120"/>
              </a:rPr>
              <a:t>三、</a:t>
            </a:r>
            <a:r>
              <a:rPr lang="zh-TW" altLang="en-US" sz="4400" dirty="0">
                <a:solidFill>
                  <a:schemeClr val="tx1"/>
                </a:solidFill>
                <a:effectLst/>
                <a:latin typeface="Times New Roman" panose="02020603050405020304" pitchFamily="18" charset="0"/>
                <a:ea typeface="標楷體" panose="03000509000000000000" pitchFamily="65" charset="-120"/>
              </a:rPr>
              <a:t>填表注意事項</a:t>
            </a:r>
          </a:p>
        </p:txBody>
      </p:sp>
      <p:sp>
        <p:nvSpPr>
          <p:cNvPr id="4" name="投影片編號版面配置區 3"/>
          <p:cNvSpPr>
            <a:spLocks noGrp="1"/>
          </p:cNvSpPr>
          <p:nvPr>
            <p:ph type="sldNum" sz="quarter" idx="12"/>
          </p:nvPr>
        </p:nvSpPr>
        <p:spPr/>
        <p:txBody>
          <a:bodyPr/>
          <a:lstStyle/>
          <a:p>
            <a:pPr>
              <a:defRPr/>
            </a:pPr>
            <a:r>
              <a:rPr lang="en-US" altLang="zh-TW" sz="1500" b="1" dirty="0" smtClean="0"/>
              <a:t>25</a:t>
            </a:r>
            <a:endParaRPr lang="zh-TW" altLang="en-US" sz="1500" b="1" dirty="0"/>
          </a:p>
        </p:txBody>
      </p:sp>
      <p:sp>
        <p:nvSpPr>
          <p:cNvPr id="3" name="直排文字版面配置區 2"/>
          <p:cNvSpPr>
            <a:spLocks noGrp="1"/>
          </p:cNvSpPr>
          <p:nvPr>
            <p:ph type="body" orient="vert" idx="1"/>
          </p:nvPr>
        </p:nvSpPr>
        <p:spPr>
          <a:xfrm>
            <a:off x="446856" y="2204864"/>
            <a:ext cx="8229600" cy="3230488"/>
          </a:xfrm>
        </p:spPr>
        <p:txBody>
          <a:bodyPr vert="horz"/>
          <a:lstStyle/>
          <a:p>
            <a:pPr marL="109537" indent="0" algn="ctr">
              <a:lnSpc>
                <a:spcPct val="150000"/>
              </a:lnSpc>
              <a:spcBef>
                <a:spcPts val="0"/>
              </a:spcBef>
              <a:buNone/>
            </a:pPr>
            <a:r>
              <a:rPr lang="zh-TW" altLang="en-US" sz="4000" b="1" dirty="0">
                <a:latin typeface="Times New Roman" panose="02020603050405020304" pitchFamily="18" charset="0"/>
                <a:ea typeface="標楷體" panose="03000509000000000000" pitchFamily="65" charset="-120"/>
              </a:rPr>
              <a:t>請參閱手冊</a:t>
            </a:r>
            <a:r>
              <a:rPr lang="zh-TW" altLang="en-US" sz="4000" b="1" dirty="0" smtClean="0">
                <a:latin typeface="Times New Roman" panose="02020603050405020304" pitchFamily="18" charset="0"/>
                <a:ea typeface="標楷體" panose="03000509000000000000" pitchFamily="65" charset="-120"/>
              </a:rPr>
              <a:t>第</a:t>
            </a:r>
            <a:r>
              <a:rPr lang="en-US" altLang="zh-TW" sz="4000" b="1" dirty="0" smtClean="0">
                <a:latin typeface="Times New Roman" panose="02020603050405020304" pitchFamily="18" charset="0"/>
                <a:ea typeface="標楷體" panose="03000509000000000000" pitchFamily="65" charset="-120"/>
              </a:rPr>
              <a:t>60-83</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0503982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marL="0" indent="0" algn="ctr">
              <a:lnSpc>
                <a:spcPct val="150000"/>
              </a:lnSpc>
            </a:pPr>
            <a:r>
              <a:rPr lang="zh-TW" altLang="en-US" sz="4400" dirty="0" smtClean="0">
                <a:solidFill>
                  <a:schemeClr val="tx1"/>
                </a:solidFill>
                <a:effectLst/>
                <a:latin typeface="Times New Roman" panose="02020603050405020304" pitchFamily="18" charset="0"/>
                <a:ea typeface="標楷體" panose="03000509000000000000" pitchFamily="65" charset="-120"/>
              </a:rPr>
              <a:t>四、資料</a:t>
            </a:r>
            <a:r>
              <a:rPr lang="zh-TW" altLang="en-US" sz="4400" dirty="0">
                <a:solidFill>
                  <a:schemeClr val="tx1"/>
                </a:solidFill>
                <a:effectLst/>
                <a:latin typeface="Times New Roman" panose="02020603050405020304" pitchFamily="18" charset="0"/>
                <a:ea typeface="標楷體" panose="03000509000000000000" pitchFamily="65" charset="-120"/>
              </a:rPr>
              <a:t>採計</a:t>
            </a:r>
            <a:r>
              <a:rPr lang="zh-TW" altLang="en-US" sz="4400" dirty="0" smtClean="0">
                <a:solidFill>
                  <a:schemeClr val="tx1"/>
                </a:solidFill>
                <a:effectLst/>
                <a:latin typeface="Times New Roman" panose="02020603050405020304" pitchFamily="18" charset="0"/>
                <a:ea typeface="標楷體" panose="03000509000000000000" pitchFamily="65" charset="-120"/>
              </a:rPr>
              <a:t>期間及來源</a:t>
            </a:r>
            <a:r>
              <a:rPr lang="zh-TW" altLang="en-US" sz="4400" dirty="0">
                <a:solidFill>
                  <a:schemeClr val="tx1"/>
                </a:solidFill>
                <a:effectLst/>
                <a:latin typeface="Times New Roman" panose="02020603050405020304" pitchFamily="18" charset="0"/>
                <a:ea typeface="標楷體" panose="03000509000000000000" pitchFamily="65" charset="-120"/>
              </a:rPr>
              <a:t>對照表</a:t>
            </a:r>
          </a:p>
        </p:txBody>
      </p:sp>
      <p:sp>
        <p:nvSpPr>
          <p:cNvPr id="4" name="投影片編號版面配置區 3"/>
          <p:cNvSpPr>
            <a:spLocks noGrp="1"/>
          </p:cNvSpPr>
          <p:nvPr>
            <p:ph type="sldNum" sz="quarter" idx="12"/>
          </p:nvPr>
        </p:nvSpPr>
        <p:spPr/>
        <p:txBody>
          <a:bodyPr/>
          <a:lstStyle/>
          <a:p>
            <a:pPr>
              <a:defRPr/>
            </a:pPr>
            <a:r>
              <a:rPr lang="en-US" altLang="zh-TW" sz="1500" b="1" dirty="0" smtClean="0"/>
              <a:t>26</a:t>
            </a:r>
            <a:endParaRPr lang="zh-TW" altLang="en-US" sz="1500" b="1" dirty="0"/>
          </a:p>
        </p:txBody>
      </p:sp>
      <p:sp>
        <p:nvSpPr>
          <p:cNvPr id="3" name="直排文字版面配置區 2"/>
          <p:cNvSpPr>
            <a:spLocks noGrp="1"/>
          </p:cNvSpPr>
          <p:nvPr>
            <p:ph type="body" orient="vert" idx="1"/>
          </p:nvPr>
        </p:nvSpPr>
        <p:spPr>
          <a:xfrm>
            <a:off x="457200" y="1481329"/>
            <a:ext cx="8229600" cy="5116023"/>
          </a:xfrm>
        </p:spPr>
        <p:txBody>
          <a:bodyPr vert="horz"/>
          <a:lstStyle/>
          <a:p>
            <a:pPr marL="1514475" indent="-889000">
              <a:spcBef>
                <a:spcPts val="0"/>
              </a:spcBef>
              <a:buNone/>
            </a:pPr>
            <a:r>
              <a:rPr lang="en-US" altLang="zh-TW" sz="3500" b="1" dirty="0">
                <a:latin typeface="標楷體" pitchFamily="65" charset="-120"/>
                <a:ea typeface="標楷體" pitchFamily="65" charset="-120"/>
              </a:rPr>
              <a:t>(</a:t>
            </a:r>
            <a:r>
              <a:rPr lang="zh-TW" altLang="en-US" sz="3500" b="1" dirty="0" smtClean="0">
                <a:latin typeface="標楷體" pitchFamily="65" charset="-120"/>
                <a:ea typeface="標楷體" pitchFamily="65" charset="-120"/>
              </a:rPr>
              <a:t>一</a:t>
            </a:r>
            <a:r>
              <a:rPr lang="en-US" altLang="zh-TW" sz="3500" b="1" dirty="0" smtClean="0">
                <a:latin typeface="標楷體" pitchFamily="65" charset="-120"/>
                <a:ea typeface="標楷體" pitchFamily="65" charset="-120"/>
              </a:rPr>
              <a:t>)</a:t>
            </a:r>
            <a:r>
              <a:rPr lang="x-none" altLang="zh-TW" sz="3500" b="1" dirty="0" smtClean="0">
                <a:latin typeface="Times New Roman" panose="02020603050405020304" pitchFamily="18" charset="0"/>
                <a:ea typeface="標楷體" panose="03000509000000000000" pitchFamily="65" charset="-120"/>
              </a:rPr>
              <a:t>大學校院校務資料庫</a:t>
            </a:r>
            <a:r>
              <a:rPr lang="zh-TW" altLang="en-US" sz="3500" b="1" dirty="0" smtClean="0">
                <a:latin typeface="Times New Roman" panose="02020603050405020304" pitchFamily="18" charset="0"/>
              </a:rPr>
              <a:t>或私</a:t>
            </a:r>
            <a:r>
              <a:rPr lang="zh-TW" altLang="en-US" sz="3500" b="1" dirty="0">
                <a:latin typeface="Times New Roman" panose="02020603050405020304" pitchFamily="18" charset="0"/>
              </a:rPr>
              <a:t>校財務資料庫平臺</a:t>
            </a:r>
            <a:r>
              <a:rPr lang="x-none" altLang="zh-TW" sz="3500" b="1" dirty="0" smtClean="0">
                <a:latin typeface="Times New Roman" panose="02020603050405020304" pitchFamily="18" charset="0"/>
                <a:ea typeface="標楷體" panose="03000509000000000000" pitchFamily="65" charset="-120"/>
              </a:rPr>
              <a:t>蒐集</a:t>
            </a:r>
            <a:r>
              <a:rPr lang="zh-TW" altLang="en-US" sz="3500" b="1" dirty="0" smtClean="0">
                <a:solidFill>
                  <a:srgbClr val="080808"/>
                </a:solidFill>
                <a:latin typeface="Times New Roman" panose="02020603050405020304" pitchFamily="18" charset="0"/>
                <a:ea typeface="標楷體" panose="03000509000000000000" pitchFamily="65" charset="-120"/>
                <a:cs typeface="Arial Unicode MS" pitchFamily="34" charset="-120"/>
              </a:rPr>
              <a:t>表冊</a:t>
            </a:r>
            <a:endParaRPr lang="en-US" altLang="zh-TW" sz="3500" b="1" dirty="0" smtClean="0">
              <a:solidFill>
                <a:srgbClr val="080808"/>
              </a:solidFill>
              <a:latin typeface="Times New Roman" panose="02020603050405020304" pitchFamily="18" charset="0"/>
              <a:ea typeface="標楷體" panose="03000509000000000000" pitchFamily="65" charset="-120"/>
              <a:cs typeface="Arial Unicode MS" pitchFamily="34" charset="-120"/>
            </a:endParaRPr>
          </a:p>
          <a:p>
            <a:pPr marL="1514475" indent="0">
              <a:spcBef>
                <a:spcPts val="600"/>
              </a:spcBef>
              <a:buNone/>
            </a:pPr>
            <a:r>
              <a:rPr lang="zh-TW" altLang="en-US" sz="3000" dirty="0">
                <a:latin typeface="Times New Roman" panose="02020603050405020304" pitchFamily="18" charset="0"/>
              </a:rPr>
              <a:t>請參閱手冊第</a:t>
            </a:r>
            <a:r>
              <a:rPr lang="en-US" altLang="zh-TW" sz="3000" dirty="0">
                <a:latin typeface="Times New Roman" panose="02020603050405020304" pitchFamily="18" charset="0"/>
              </a:rPr>
              <a:t>4-5</a:t>
            </a:r>
            <a:r>
              <a:rPr lang="zh-TW" altLang="en-US" sz="3000" dirty="0" smtClean="0">
                <a:latin typeface="Times New Roman" panose="02020603050405020304" pitchFamily="18" charset="0"/>
              </a:rPr>
              <a:t>頁。</a:t>
            </a:r>
            <a:endParaRPr lang="en-US" altLang="zh-TW" sz="3000" dirty="0" smtClean="0">
              <a:latin typeface="Times New Roman" panose="02020603050405020304" pitchFamily="18" charset="0"/>
            </a:endParaRPr>
          </a:p>
          <a:p>
            <a:pPr marL="1543050" indent="0">
              <a:spcBef>
                <a:spcPts val="0"/>
              </a:spcBef>
              <a:buNone/>
            </a:pPr>
            <a:endParaRPr lang="en-US" altLang="zh-TW" sz="3000" dirty="0" smtClean="0">
              <a:solidFill>
                <a:srgbClr val="080808"/>
              </a:solidFill>
              <a:latin typeface="Times New Roman" panose="02020603050405020304" pitchFamily="18" charset="0"/>
              <a:ea typeface="標楷體" panose="03000509000000000000" pitchFamily="65" charset="-120"/>
              <a:cs typeface="Arial Unicode MS" pitchFamily="34" charset="-120"/>
            </a:endParaRPr>
          </a:p>
          <a:p>
            <a:pPr marL="625475" indent="0">
              <a:spcBef>
                <a:spcPts val="0"/>
              </a:spcBef>
              <a:buNone/>
            </a:pPr>
            <a:r>
              <a:rPr lang="en-US" altLang="zh-TW" sz="3500" b="1" dirty="0" smtClean="0">
                <a:latin typeface="標楷體" pitchFamily="65" charset="-120"/>
                <a:ea typeface="標楷體" pitchFamily="65" charset="-120"/>
              </a:rPr>
              <a:t>(</a:t>
            </a:r>
            <a:r>
              <a:rPr lang="zh-TW" altLang="en-US" sz="3500" b="1" dirty="0" smtClean="0">
                <a:latin typeface="標楷體" pitchFamily="65" charset="-120"/>
                <a:ea typeface="標楷體" pitchFamily="65" charset="-120"/>
              </a:rPr>
              <a:t>二</a:t>
            </a:r>
            <a:r>
              <a:rPr lang="en-US" altLang="zh-TW" sz="3500" b="1" dirty="0" smtClean="0">
                <a:latin typeface="標楷體" pitchFamily="65" charset="-120"/>
                <a:ea typeface="標楷體" pitchFamily="65" charset="-120"/>
              </a:rPr>
              <a:t>)</a:t>
            </a:r>
            <a:r>
              <a:rPr lang="x-none" altLang="zh-TW" sz="3500" b="1" dirty="0" smtClean="0">
                <a:latin typeface="Times New Roman" panose="02020603050405020304" pitchFamily="18" charset="0"/>
                <a:ea typeface="標楷體" panose="03000509000000000000" pitchFamily="65" charset="-120"/>
              </a:rPr>
              <a:t>獎補助小組蒐集</a:t>
            </a:r>
            <a:r>
              <a:rPr lang="zh-TW" altLang="en-US" sz="3500" b="1" dirty="0" smtClean="0">
                <a:solidFill>
                  <a:srgbClr val="080808"/>
                </a:solidFill>
                <a:latin typeface="Times New Roman" panose="02020603050405020304" pitchFamily="18" charset="0"/>
                <a:ea typeface="標楷體" panose="03000509000000000000" pitchFamily="65" charset="-120"/>
                <a:cs typeface="Arial Unicode MS" pitchFamily="34" charset="-120"/>
              </a:rPr>
              <a:t>表冊</a:t>
            </a:r>
            <a:endParaRPr lang="en-US" altLang="zh-TW" sz="3500" b="1" dirty="0" smtClean="0">
              <a:solidFill>
                <a:srgbClr val="080808"/>
              </a:solidFill>
              <a:latin typeface="Times New Roman" panose="02020603050405020304" pitchFamily="18" charset="0"/>
              <a:ea typeface="標楷體" panose="03000509000000000000" pitchFamily="65" charset="-120"/>
              <a:cs typeface="Arial Unicode MS" pitchFamily="34" charset="-120"/>
            </a:endParaRPr>
          </a:p>
          <a:p>
            <a:pPr marL="1514475" indent="0">
              <a:spcBef>
                <a:spcPts val="600"/>
              </a:spcBef>
              <a:buNone/>
            </a:pPr>
            <a:r>
              <a:rPr lang="zh-TW" altLang="en-US" sz="3000" dirty="0">
                <a:latin typeface="Times New Roman" panose="02020603050405020304" pitchFamily="18" charset="0"/>
              </a:rPr>
              <a:t>請參閱手冊第</a:t>
            </a:r>
            <a:r>
              <a:rPr lang="en-US" altLang="zh-TW" sz="3000" dirty="0">
                <a:latin typeface="Times New Roman" panose="02020603050405020304" pitchFamily="18" charset="0"/>
              </a:rPr>
              <a:t>6</a:t>
            </a:r>
            <a:r>
              <a:rPr lang="zh-TW" altLang="en-US" sz="3000" dirty="0" smtClean="0">
                <a:latin typeface="Times New Roman" panose="02020603050405020304" pitchFamily="18" charset="0"/>
              </a:rPr>
              <a:t>頁。</a:t>
            </a:r>
            <a:endParaRPr lang="en-US" altLang="zh-TW" sz="3000" dirty="0" smtClean="0">
              <a:latin typeface="Times New Roman" panose="02020603050405020304" pitchFamily="18" charset="0"/>
            </a:endParaRPr>
          </a:p>
          <a:p>
            <a:pPr marL="1543050" indent="0">
              <a:spcBef>
                <a:spcPts val="0"/>
              </a:spcBef>
              <a:buNone/>
            </a:pPr>
            <a:endParaRPr lang="en-US" altLang="zh-TW" sz="3000" dirty="0" smtClean="0">
              <a:solidFill>
                <a:srgbClr val="080808"/>
              </a:solidFill>
              <a:latin typeface="Times New Roman" panose="02020603050405020304" pitchFamily="18" charset="0"/>
              <a:ea typeface="標楷體" panose="03000509000000000000" pitchFamily="65" charset="-120"/>
              <a:cs typeface="Arial Unicode MS" pitchFamily="34" charset="-120"/>
            </a:endParaRPr>
          </a:p>
          <a:p>
            <a:pPr marL="625475" indent="0">
              <a:spcBef>
                <a:spcPts val="0"/>
              </a:spcBef>
              <a:buNone/>
            </a:pPr>
            <a:r>
              <a:rPr lang="en-US" altLang="zh-TW" sz="3500" b="1" dirty="0" smtClean="0">
                <a:latin typeface="標楷體" pitchFamily="65" charset="-120"/>
                <a:ea typeface="標楷體" pitchFamily="65" charset="-120"/>
              </a:rPr>
              <a:t>(</a:t>
            </a:r>
            <a:r>
              <a:rPr lang="zh-TW" altLang="en-US" sz="3500" b="1" dirty="0" smtClean="0">
                <a:latin typeface="標楷體" pitchFamily="65" charset="-120"/>
                <a:ea typeface="標楷體" pitchFamily="65" charset="-120"/>
              </a:rPr>
              <a:t>三</a:t>
            </a:r>
            <a:r>
              <a:rPr lang="en-US" altLang="zh-TW" sz="3500" b="1" dirty="0" smtClean="0">
                <a:latin typeface="標楷體" pitchFamily="65" charset="-120"/>
                <a:ea typeface="標楷體" pitchFamily="65" charset="-120"/>
              </a:rPr>
              <a:t>)</a:t>
            </a:r>
            <a:r>
              <a:rPr lang="zh-TW" altLang="zh-TW" sz="3500" b="1" dirty="0" smtClean="0">
                <a:latin typeface="Times New Roman" panose="02020603050405020304" pitchFamily="18" charset="0"/>
                <a:ea typeface="標楷體" panose="03000509000000000000" pitchFamily="65" charset="-120"/>
              </a:rPr>
              <a:t>由本部相關單位提供成績</a:t>
            </a:r>
            <a:r>
              <a:rPr lang="zh-TW" altLang="en-US" sz="3500" b="1" dirty="0" smtClean="0">
                <a:solidFill>
                  <a:srgbClr val="080808"/>
                </a:solidFill>
                <a:latin typeface="Times New Roman" panose="02020603050405020304" pitchFamily="18" charset="0"/>
                <a:ea typeface="標楷體" panose="03000509000000000000" pitchFamily="65" charset="-120"/>
                <a:cs typeface="Arial Unicode MS" pitchFamily="34" charset="-120"/>
              </a:rPr>
              <a:t>表冊</a:t>
            </a:r>
            <a:endParaRPr lang="en-US" altLang="zh-TW" sz="3500" b="1" dirty="0" smtClean="0">
              <a:solidFill>
                <a:srgbClr val="080808"/>
              </a:solidFill>
              <a:latin typeface="Times New Roman" panose="02020603050405020304" pitchFamily="18" charset="0"/>
              <a:ea typeface="標楷體" panose="03000509000000000000" pitchFamily="65" charset="-120"/>
              <a:cs typeface="Arial Unicode MS" pitchFamily="34" charset="-120"/>
            </a:endParaRPr>
          </a:p>
          <a:p>
            <a:pPr marL="1514475" indent="0">
              <a:spcBef>
                <a:spcPts val="600"/>
              </a:spcBef>
              <a:buNone/>
            </a:pPr>
            <a:r>
              <a:rPr lang="zh-TW" altLang="en-US" sz="3000" dirty="0">
                <a:latin typeface="Times New Roman" panose="02020603050405020304" pitchFamily="18" charset="0"/>
              </a:rPr>
              <a:t>請參閱手冊第</a:t>
            </a:r>
            <a:r>
              <a:rPr lang="en-US" altLang="zh-TW" sz="3000" dirty="0">
                <a:latin typeface="Times New Roman" panose="02020603050405020304" pitchFamily="18" charset="0"/>
              </a:rPr>
              <a:t>89</a:t>
            </a:r>
            <a:r>
              <a:rPr lang="zh-TW" altLang="en-US" sz="3000" dirty="0" smtClean="0">
                <a:latin typeface="Times New Roman" panose="02020603050405020304" pitchFamily="18" charset="0"/>
              </a:rPr>
              <a:t>頁。</a:t>
            </a:r>
            <a:endParaRPr lang="zh-TW" altLang="en-US" sz="3000" dirty="0">
              <a:latin typeface="Times New Roman" panose="02020603050405020304" pitchFamily="18" charset="0"/>
            </a:endParaRPr>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0686268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808" y="274638"/>
            <a:ext cx="9129192" cy="1143000"/>
          </a:xfrm>
        </p:spPr>
        <p:txBody>
          <a:bodyPr>
            <a:normAutofit fontScale="90000"/>
          </a:bodyPr>
          <a:lstStyle/>
          <a:p>
            <a:pPr algn="ctr"/>
            <a:r>
              <a:rPr lang="zh-TW" altLang="en-US" sz="4400" dirty="0" smtClean="0">
                <a:solidFill>
                  <a:schemeClr val="tx1"/>
                </a:solidFill>
                <a:effectLst/>
                <a:latin typeface="Times New Roman" panose="02020603050405020304" pitchFamily="18" charset="0"/>
                <a:ea typeface="標楷體" panose="03000509000000000000" pitchFamily="65" charset="-120"/>
              </a:rPr>
              <a:t>五、</a:t>
            </a:r>
            <a:r>
              <a:rPr lang="en-US" altLang="zh-TW" sz="4400" dirty="0" smtClean="0">
                <a:solidFill>
                  <a:schemeClr val="tx1"/>
                </a:solidFill>
                <a:effectLst/>
                <a:latin typeface="Times New Roman" panose="02020603050405020304" pitchFamily="18" charset="0"/>
                <a:ea typeface="標楷體" panose="03000509000000000000" pitchFamily="65" charset="-120"/>
              </a:rPr>
              <a:t>105</a:t>
            </a:r>
            <a:r>
              <a:rPr lang="zh-TW" altLang="en-US" sz="4400" dirty="0" smtClean="0">
                <a:solidFill>
                  <a:schemeClr val="tx1"/>
                </a:solidFill>
                <a:effectLst/>
                <a:latin typeface="Times New Roman" panose="02020603050405020304" pitchFamily="18" charset="0"/>
                <a:ea typeface="標楷體" panose="03000509000000000000" pitchFamily="65" charset="-120"/>
              </a:rPr>
              <a:t>年度經費執行績效表內容</a:t>
            </a:r>
            <a:r>
              <a:rPr lang="en-US" altLang="zh-TW" sz="4400" dirty="0">
                <a:solidFill>
                  <a:schemeClr val="tx1"/>
                </a:solidFill>
                <a:effectLst/>
                <a:latin typeface="Times New Roman" panose="02020603050405020304" pitchFamily="18" charset="0"/>
                <a:ea typeface="標楷體" panose="03000509000000000000" pitchFamily="65" charset="-120"/>
              </a:rPr>
              <a:t>【1/2</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200" y="1481329"/>
            <a:ext cx="8229600" cy="4611967"/>
          </a:xfrm>
        </p:spPr>
        <p:txBody>
          <a:bodyPr vert="horz"/>
          <a:lstStyle/>
          <a:p>
            <a:pPr marL="109537" indent="0">
              <a:spcBef>
                <a:spcPts val="600"/>
              </a:spcBef>
              <a:buNone/>
            </a:pPr>
            <a:r>
              <a:rPr lang="zh-TW" altLang="en-US" sz="3000" b="1" dirty="0">
                <a:latin typeface="Times New Roman" panose="02020603050405020304" pitchFamily="18" charset="0"/>
                <a:ea typeface="標楷體" pitchFamily="65" charset="-120"/>
              </a:rPr>
              <a:t>第一</a:t>
            </a:r>
            <a:r>
              <a:rPr lang="zh-TW" altLang="en-US" sz="3000" b="1" dirty="0" smtClean="0">
                <a:latin typeface="Times New Roman" panose="02020603050405020304" pitchFamily="18" charset="0"/>
                <a:ea typeface="標楷體" pitchFamily="65" charset="-120"/>
              </a:rPr>
              <a:t>部分　</a:t>
            </a:r>
            <a:r>
              <a:rPr lang="en-US" altLang="zh-TW" sz="3000" b="1" dirty="0" smtClean="0">
                <a:latin typeface="Times New Roman" panose="02020603050405020304" pitchFamily="18" charset="0"/>
              </a:rPr>
              <a:t>105</a:t>
            </a:r>
            <a:r>
              <a:rPr lang="zh-TW" altLang="en-US" sz="3000" b="1" dirty="0">
                <a:latin typeface="Times New Roman" panose="02020603050405020304" pitchFamily="18" charset="0"/>
              </a:rPr>
              <a:t>年度經費辦理</a:t>
            </a:r>
            <a:r>
              <a:rPr lang="zh-TW" altLang="en-US" sz="3000" b="1" dirty="0" smtClean="0">
                <a:latin typeface="Times New Roman" panose="02020603050405020304" pitchFamily="18" charset="0"/>
              </a:rPr>
              <a:t>成效</a:t>
            </a:r>
            <a:r>
              <a:rPr lang="en-US" altLang="zh-TW" sz="3000" b="1" dirty="0" smtClean="0">
                <a:latin typeface="Times New Roman" panose="02020603050405020304" pitchFamily="18" charset="0"/>
              </a:rPr>
              <a:t/>
            </a:r>
            <a:br>
              <a:rPr lang="en-US" altLang="zh-TW" sz="3000" b="1" dirty="0" smtClean="0">
                <a:latin typeface="Times New Roman" panose="02020603050405020304" pitchFamily="18" charset="0"/>
              </a:rPr>
            </a:br>
            <a:r>
              <a:rPr lang="zh-TW" altLang="en-US" sz="3000" b="1" dirty="0" smtClean="0">
                <a:latin typeface="Times New Roman" panose="02020603050405020304" pitchFamily="18" charset="0"/>
              </a:rPr>
              <a:t>（</a:t>
            </a:r>
            <a:r>
              <a:rPr lang="zh-TW" altLang="en-US" sz="3000" b="1" dirty="0" smtClean="0">
                <a:latin typeface="Times New Roman" panose="02020603050405020304" pitchFamily="18" charset="0"/>
                <a:ea typeface="標楷體" pitchFamily="65" charset="-120"/>
              </a:rPr>
              <a:t>第一部分之頁數以</a:t>
            </a:r>
            <a:r>
              <a:rPr lang="en-US" altLang="zh-TW" sz="3000" b="1" dirty="0" smtClean="0">
                <a:latin typeface="Times New Roman" panose="02020603050405020304" pitchFamily="18" charset="0"/>
                <a:ea typeface="標楷體" pitchFamily="65" charset="-120"/>
              </a:rPr>
              <a:t>25</a:t>
            </a:r>
            <a:r>
              <a:rPr lang="zh-TW" altLang="en-US" sz="3000" b="1" dirty="0" smtClean="0">
                <a:latin typeface="Times New Roman" panose="02020603050405020304" pitchFamily="18" charset="0"/>
                <a:ea typeface="標楷體" pitchFamily="65" charset="-120"/>
              </a:rPr>
              <a:t>頁為限）</a:t>
            </a:r>
            <a:endParaRPr lang="en-US" altLang="zh-TW" sz="3000" b="1" dirty="0" smtClean="0">
              <a:latin typeface="Times New Roman" panose="02020603050405020304" pitchFamily="18" charset="0"/>
              <a:ea typeface="標楷體" pitchFamily="65" charset="-120"/>
            </a:endParaRPr>
          </a:p>
          <a:p>
            <a:pPr marL="1255713" indent="-804863">
              <a:spcBef>
                <a:spcPts val="600"/>
              </a:spcBef>
              <a:buNone/>
            </a:pPr>
            <a:r>
              <a:rPr lang="zh-TW" altLang="en-US" sz="3000" dirty="0" smtClean="0">
                <a:latin typeface="Times New Roman" panose="02020603050405020304" pitchFamily="18" charset="0"/>
                <a:ea typeface="標楷體" pitchFamily="65" charset="-120"/>
              </a:rPr>
              <a:t>壹、</a:t>
            </a:r>
            <a:r>
              <a:rPr lang="en-US" altLang="zh-TW" sz="3000" dirty="0">
                <a:latin typeface="Times New Roman" panose="02020603050405020304" pitchFamily="18" charset="0"/>
              </a:rPr>
              <a:t>105</a:t>
            </a:r>
            <a:r>
              <a:rPr lang="zh-TW" altLang="en-US" sz="3000" dirty="0">
                <a:latin typeface="Times New Roman" panose="02020603050405020304" pitchFamily="18" charset="0"/>
              </a:rPr>
              <a:t>年度學校年度校務發展計畫經費情形</a:t>
            </a:r>
            <a:endParaRPr lang="en-US" altLang="zh-TW" sz="3000" dirty="0" smtClean="0">
              <a:latin typeface="Times New Roman" panose="02020603050405020304" pitchFamily="18" charset="0"/>
              <a:ea typeface="標楷體" pitchFamily="65" charset="-120"/>
            </a:endParaRPr>
          </a:p>
          <a:p>
            <a:pPr marL="1216025" lvl="0" indent="-765175">
              <a:spcBef>
                <a:spcPts val="600"/>
              </a:spcBef>
              <a:buNone/>
            </a:pPr>
            <a:r>
              <a:rPr lang="zh-TW" altLang="en-US" sz="3000" dirty="0" smtClean="0">
                <a:latin typeface="Times New Roman" panose="02020603050405020304" pitchFamily="18" charset="0"/>
                <a:ea typeface="標楷體" pitchFamily="65" charset="-120"/>
              </a:rPr>
              <a:t>貳、</a:t>
            </a:r>
            <a:r>
              <a:rPr lang="en-US" altLang="zh-TW" sz="3000" dirty="0">
                <a:latin typeface="Times New Roman" panose="02020603050405020304" pitchFamily="18" charset="0"/>
              </a:rPr>
              <a:t>105</a:t>
            </a:r>
            <a:r>
              <a:rPr lang="zh-TW" altLang="en-US" sz="3000" dirty="0">
                <a:latin typeface="Times New Roman" panose="02020603050405020304" pitchFamily="18" charset="0"/>
              </a:rPr>
              <a:t>年度學校年度校務發展計畫</a:t>
            </a:r>
            <a:r>
              <a:rPr lang="en-US" altLang="zh-TW" sz="3000" dirty="0">
                <a:latin typeface="Times New Roman" panose="02020603050405020304" pitchFamily="18" charset="0"/>
              </a:rPr>
              <a:t>(</a:t>
            </a:r>
            <a:r>
              <a:rPr lang="zh-TW" altLang="en-US" sz="3000" dirty="0">
                <a:latin typeface="Times New Roman" panose="02020603050405020304" pitchFamily="18" charset="0"/>
              </a:rPr>
              <a:t>含私校獎補助</a:t>
            </a:r>
            <a:r>
              <a:rPr lang="zh-TW" altLang="en-US" sz="3000" dirty="0" smtClean="0">
                <a:latin typeface="Times New Roman" panose="02020603050405020304" pitchFamily="18" charset="0"/>
              </a:rPr>
              <a:t>計畫</a:t>
            </a:r>
            <a:r>
              <a:rPr lang="en-US" altLang="zh-TW" sz="3000" dirty="0" smtClean="0">
                <a:latin typeface="Times New Roman" panose="02020603050405020304" pitchFamily="18" charset="0"/>
              </a:rPr>
              <a:t>)</a:t>
            </a:r>
            <a:r>
              <a:rPr lang="zh-TW" altLang="en-US" sz="3000" dirty="0" smtClean="0">
                <a:latin typeface="Times New Roman" panose="02020603050405020304" pitchFamily="18" charset="0"/>
              </a:rPr>
              <a:t>之</a:t>
            </a:r>
            <a:r>
              <a:rPr lang="zh-TW" altLang="en-US" sz="3000" dirty="0">
                <a:latin typeface="Times New Roman" panose="02020603050405020304" pitchFamily="18" charset="0"/>
              </a:rPr>
              <a:t>辦理</a:t>
            </a:r>
            <a:r>
              <a:rPr lang="zh-TW" altLang="en-US" sz="3000" dirty="0" smtClean="0">
                <a:latin typeface="Times New Roman" panose="02020603050405020304" pitchFamily="18" charset="0"/>
              </a:rPr>
              <a:t>成效</a:t>
            </a:r>
            <a:endParaRPr lang="en-US" altLang="zh-TW" sz="3000" dirty="0" smtClean="0">
              <a:latin typeface="Times New Roman" panose="02020603050405020304" pitchFamily="18" charset="0"/>
            </a:endParaRPr>
          </a:p>
          <a:p>
            <a:pPr marL="173038" lvl="0" indent="0">
              <a:spcBef>
                <a:spcPts val="600"/>
              </a:spcBef>
              <a:buNone/>
            </a:pPr>
            <a:endParaRPr lang="en-US" altLang="zh-TW" sz="3000" dirty="0" smtClean="0">
              <a:latin typeface="Times New Roman" panose="02020603050405020304" pitchFamily="18" charset="0"/>
            </a:endParaRPr>
          </a:p>
          <a:p>
            <a:pPr marL="2082800" lvl="0" indent="-1906588">
              <a:spcBef>
                <a:spcPts val="600"/>
              </a:spcBef>
              <a:buNone/>
            </a:pPr>
            <a:r>
              <a:rPr lang="zh-TW" altLang="en-US" sz="3000" b="1" dirty="0" smtClean="0">
                <a:latin typeface="Times New Roman" panose="02020603050405020304" pitchFamily="18" charset="0"/>
              </a:rPr>
              <a:t>第二部分</a:t>
            </a:r>
            <a:r>
              <a:rPr lang="zh-TW" altLang="en-US" sz="3000" b="1" dirty="0">
                <a:latin typeface="Times New Roman" panose="02020603050405020304" pitchFamily="18" charset="0"/>
              </a:rPr>
              <a:t>　</a:t>
            </a:r>
            <a:r>
              <a:rPr lang="en-US" altLang="zh-TW" sz="3000" b="1" dirty="0" smtClean="0">
                <a:latin typeface="Times New Roman" panose="02020603050405020304" pitchFamily="18" charset="0"/>
              </a:rPr>
              <a:t>105</a:t>
            </a:r>
            <a:r>
              <a:rPr lang="zh-TW" altLang="en-US" sz="3000" b="1" dirty="0">
                <a:latin typeface="Times New Roman" panose="02020603050405020304" pitchFamily="18" charset="0"/>
              </a:rPr>
              <a:t>年度獎補助計畫審查意見之回應說明及改善</a:t>
            </a:r>
            <a:r>
              <a:rPr lang="zh-TW" altLang="en-US" sz="3000" b="1" dirty="0" smtClean="0">
                <a:latin typeface="Times New Roman" panose="02020603050405020304" pitchFamily="18" charset="0"/>
              </a:rPr>
              <a:t>情形</a:t>
            </a:r>
            <a:r>
              <a:rPr lang="en-US" altLang="zh-TW" sz="3000" b="1" dirty="0" smtClean="0">
                <a:latin typeface="Times New Roman" panose="02020603050405020304" pitchFamily="18" charset="0"/>
              </a:rPr>
              <a:t/>
            </a:r>
            <a:br>
              <a:rPr lang="en-US" altLang="zh-TW" sz="3000" b="1" dirty="0" smtClean="0">
                <a:latin typeface="Times New Roman" panose="02020603050405020304" pitchFamily="18" charset="0"/>
              </a:rPr>
            </a:br>
            <a:r>
              <a:rPr lang="en-US" altLang="zh-TW" sz="3000" b="1" dirty="0" smtClean="0">
                <a:latin typeface="Times New Roman" panose="02020603050405020304" pitchFamily="18" charset="0"/>
              </a:rPr>
              <a:t/>
            </a:r>
            <a:br>
              <a:rPr lang="en-US" altLang="zh-TW" sz="3000" b="1" dirty="0" smtClean="0">
                <a:latin typeface="Times New Roman" panose="02020603050405020304" pitchFamily="18" charset="0"/>
              </a:rPr>
            </a:br>
            <a:endParaRPr lang="en-US" altLang="zh-TW" sz="3000" dirty="0" smtClean="0">
              <a:latin typeface="Times New Roman" panose="02020603050405020304" pitchFamily="18" charset="0"/>
              <a:ea typeface="標楷體" pitchFamily="65" charset="-120"/>
            </a:endParaRPr>
          </a:p>
          <a:p>
            <a:endParaRPr lang="zh-TW" altLang="en-US" dirty="0"/>
          </a:p>
        </p:txBody>
      </p:sp>
      <p:sp>
        <p:nvSpPr>
          <p:cNvPr id="5" name="文字方塊 4"/>
          <p:cNvSpPr txBox="1"/>
          <p:nvPr/>
        </p:nvSpPr>
        <p:spPr>
          <a:xfrm>
            <a:off x="-36512" y="6525344"/>
            <a:ext cx="3888432"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9</a:t>
            </a:r>
            <a:r>
              <a:rPr lang="zh-TW" altLang="en-US" sz="2000" b="1" dirty="0" smtClean="0">
                <a:latin typeface="Times New Roman" panose="02020603050405020304" pitchFamily="18" charset="0"/>
                <a:ea typeface="標楷體" panose="03000509000000000000" pitchFamily="65" charset="-120"/>
              </a:rPr>
              <a:t>、</a:t>
            </a:r>
            <a:r>
              <a:rPr lang="en-US" altLang="zh-TW" sz="2000" b="1" dirty="0" smtClean="0">
                <a:latin typeface="Times New Roman" panose="02020603050405020304" pitchFamily="18" charset="0"/>
                <a:ea typeface="標楷體" panose="03000509000000000000" pitchFamily="65" charset="-120"/>
              </a:rPr>
              <a:t>48-58</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6"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27</a:t>
            </a:r>
            <a:endParaRPr lang="zh-TW" altLang="en-US" sz="1500" b="1" dirty="0"/>
          </a:p>
        </p:txBody>
      </p:sp>
    </p:spTree>
    <p:extLst>
      <p:ext uri="{BB962C8B-B14F-4D97-AF65-F5344CB8AC3E}">
        <p14:creationId xmlns:p14="http://schemas.microsoft.com/office/powerpoint/2010/main" val="40263403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fontScale="90000"/>
          </a:bodyPr>
          <a:lstStyle/>
          <a:p>
            <a:pPr algn="ctr"/>
            <a:r>
              <a:rPr lang="zh-TW" altLang="en-US" sz="4400" dirty="0">
                <a:solidFill>
                  <a:schemeClr val="tx1"/>
                </a:solidFill>
                <a:effectLst/>
                <a:latin typeface="Times New Roman" panose="02020603050405020304" pitchFamily="18" charset="0"/>
                <a:ea typeface="標楷體" panose="03000509000000000000" pitchFamily="65" charset="-120"/>
              </a:rPr>
              <a:t>五</a:t>
            </a:r>
            <a:r>
              <a:rPr lang="zh-TW" altLang="en-US" sz="4400" dirty="0" smtClean="0">
                <a:solidFill>
                  <a:schemeClr val="tx1"/>
                </a:solidFill>
                <a:effectLst/>
                <a:latin typeface="Times New Roman" panose="02020603050405020304" pitchFamily="18" charset="0"/>
                <a:ea typeface="標楷體" panose="03000509000000000000" pitchFamily="65" charset="-120"/>
              </a:rPr>
              <a:t>、</a:t>
            </a:r>
            <a:r>
              <a:rPr lang="en-US" altLang="zh-TW" sz="4400" dirty="0" smtClean="0">
                <a:solidFill>
                  <a:schemeClr val="tx1"/>
                </a:solidFill>
                <a:effectLst/>
                <a:latin typeface="Times New Roman" panose="02020603050405020304" pitchFamily="18" charset="0"/>
                <a:ea typeface="標楷體" panose="03000509000000000000" pitchFamily="65" charset="-120"/>
              </a:rPr>
              <a:t>105</a:t>
            </a:r>
            <a:r>
              <a:rPr lang="zh-TW" altLang="en-US" sz="4400" dirty="0">
                <a:solidFill>
                  <a:schemeClr val="tx1"/>
                </a:solidFill>
                <a:effectLst/>
                <a:latin typeface="Times New Roman" panose="02020603050405020304" pitchFamily="18" charset="0"/>
                <a:ea typeface="標楷體" panose="03000509000000000000" pitchFamily="65" charset="-120"/>
              </a:rPr>
              <a:t>年度經費執行績效表內容</a:t>
            </a:r>
            <a:r>
              <a:rPr lang="en-US" altLang="zh-TW" sz="4400" dirty="0" smtClean="0">
                <a:solidFill>
                  <a:schemeClr val="tx1"/>
                </a:solidFill>
                <a:effectLst/>
                <a:latin typeface="Times New Roman" panose="02020603050405020304" pitchFamily="18" charset="0"/>
                <a:ea typeface="標楷體" panose="03000509000000000000" pitchFamily="65" charset="-120"/>
              </a:rPr>
              <a:t>【2/2</a:t>
            </a:r>
            <a:r>
              <a:rPr lang="en-US" altLang="zh-TW" sz="4400" dirty="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199" y="1481329"/>
            <a:ext cx="8556625" cy="4894914"/>
          </a:xfrm>
        </p:spPr>
        <p:txBody>
          <a:bodyPr vert="horz">
            <a:noAutofit/>
          </a:bodyPr>
          <a:lstStyle/>
          <a:p>
            <a:pPr marL="2017713" indent="-1909763">
              <a:spcBef>
                <a:spcPts val="600"/>
              </a:spcBef>
              <a:buNone/>
            </a:pPr>
            <a:r>
              <a:rPr lang="zh-TW" altLang="zh-TW" sz="3000" b="1" dirty="0" smtClean="0">
                <a:latin typeface="Times New Roman" panose="02020603050405020304" pitchFamily="18" charset="0"/>
                <a:ea typeface="標楷體" panose="03000509000000000000" pitchFamily="65" charset="-120"/>
              </a:rPr>
              <a:t>第</a:t>
            </a:r>
            <a:r>
              <a:rPr lang="zh-TW" altLang="en-US" sz="3000" b="1" dirty="0" smtClean="0">
                <a:latin typeface="Times New Roman" panose="02020603050405020304" pitchFamily="18" charset="0"/>
                <a:ea typeface="標楷體" panose="03000509000000000000" pitchFamily="65" charset="-120"/>
              </a:rPr>
              <a:t>三</a:t>
            </a:r>
            <a:r>
              <a:rPr lang="zh-TW" altLang="zh-TW" sz="3000" b="1" dirty="0" smtClean="0">
                <a:latin typeface="Times New Roman" panose="02020603050405020304" pitchFamily="18" charset="0"/>
                <a:ea typeface="標楷體" panose="03000509000000000000" pitchFamily="65" charset="-120"/>
              </a:rPr>
              <a:t>部分</a:t>
            </a:r>
            <a:r>
              <a:rPr lang="zh-TW" altLang="en-US" sz="3000" b="1" dirty="0" smtClean="0">
                <a:latin typeface="Times New Roman" panose="02020603050405020304" pitchFamily="18" charset="0"/>
                <a:ea typeface="標楷體" panose="03000509000000000000" pitchFamily="65" charset="-120"/>
              </a:rPr>
              <a:t>　校務</a:t>
            </a:r>
            <a:r>
              <a:rPr lang="zh-TW" altLang="en-US" sz="3000" b="1" dirty="0">
                <a:latin typeface="Times New Roman" panose="02020603050405020304" pitchFamily="18" charset="0"/>
                <a:ea typeface="標楷體" panose="03000509000000000000" pitchFamily="65" charset="-120"/>
              </a:rPr>
              <a:t>及財務資訊公</a:t>
            </a:r>
            <a:r>
              <a:rPr lang="zh-TW" altLang="en-US" sz="3000" b="1" dirty="0" smtClean="0">
                <a:latin typeface="Times New Roman" panose="02020603050405020304" pitchFamily="18" charset="0"/>
                <a:ea typeface="標楷體" panose="03000509000000000000" pitchFamily="65" charset="-120"/>
              </a:rPr>
              <a:t>開化報告</a:t>
            </a:r>
            <a:r>
              <a:rPr lang="en-US" altLang="zh-TW" sz="3000" b="1" dirty="0" smtClean="0">
                <a:latin typeface="Times New Roman" panose="02020603050405020304" pitchFamily="18" charset="0"/>
                <a:ea typeface="標楷體" panose="03000509000000000000" pitchFamily="65" charset="-120"/>
              </a:rPr>
              <a:t/>
            </a:r>
            <a:br>
              <a:rPr lang="en-US" altLang="zh-TW" sz="3000" b="1" dirty="0" smtClean="0">
                <a:latin typeface="Times New Roman" panose="02020603050405020304" pitchFamily="18" charset="0"/>
                <a:ea typeface="標楷體" panose="03000509000000000000" pitchFamily="65" charset="-120"/>
              </a:rPr>
            </a:br>
            <a:r>
              <a:rPr lang="zh-TW" altLang="en-US" sz="2500" dirty="0" smtClean="0">
                <a:latin typeface="Times New Roman" panose="02020603050405020304" pitchFamily="18" charset="0"/>
                <a:ea typeface="標楷體" panose="03000509000000000000" pitchFamily="65" charset="-120"/>
              </a:rPr>
              <a:t>（</a:t>
            </a:r>
            <a:r>
              <a:rPr lang="zh-TW" altLang="zh-TW" sz="2500" dirty="0" smtClean="0">
                <a:latin typeface="Times New Roman" panose="02020603050405020304" pitchFamily="18" charset="0"/>
                <a:ea typeface="標楷體" panose="03000509000000000000" pitchFamily="65" charset="-120"/>
              </a:rPr>
              <a:t>請</a:t>
            </a:r>
            <a:r>
              <a:rPr lang="zh-TW" altLang="zh-TW" sz="2500" dirty="0">
                <a:latin typeface="Times New Roman" panose="02020603050405020304" pitchFamily="18" charset="0"/>
                <a:ea typeface="標楷體" panose="03000509000000000000" pitchFamily="65" charset="-120"/>
              </a:rPr>
              <a:t>參閱大專校院財務資訊公開內容架構</a:t>
            </a:r>
            <a:r>
              <a:rPr lang="zh-TW" altLang="zh-TW" sz="2500" dirty="0" smtClean="0">
                <a:latin typeface="Times New Roman" panose="02020603050405020304" pitchFamily="18" charset="0"/>
                <a:ea typeface="標楷體" panose="03000509000000000000" pitchFamily="65" charset="-120"/>
              </a:rPr>
              <a:t>表</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a:p>
            <a:pPr marL="1971675" indent="-1863725">
              <a:spcBef>
                <a:spcPts val="600"/>
              </a:spcBef>
              <a:buNone/>
            </a:pPr>
            <a:endParaRPr lang="en-US" altLang="zh-TW" sz="1000" b="1" dirty="0" smtClean="0">
              <a:latin typeface="Times New Roman" panose="02020603050405020304" pitchFamily="18" charset="0"/>
              <a:ea typeface="標楷體" panose="03000509000000000000" pitchFamily="65" charset="-120"/>
            </a:endParaRPr>
          </a:p>
          <a:p>
            <a:pPr marL="2014538" indent="-1906588">
              <a:spcBef>
                <a:spcPts val="600"/>
              </a:spcBef>
              <a:buNone/>
            </a:pPr>
            <a:r>
              <a:rPr lang="zh-TW" altLang="en-US" sz="3000" b="1" dirty="0" smtClean="0">
                <a:latin typeface="Times New Roman" panose="02020603050405020304" pitchFamily="18" charset="0"/>
                <a:ea typeface="標楷體" panose="03000509000000000000" pitchFamily="65" charset="-120"/>
              </a:rPr>
              <a:t>第四部分　增加獎勵經費申請表</a:t>
            </a:r>
            <a:r>
              <a:rPr lang="en-US" altLang="zh-TW" sz="3000" b="1" dirty="0" smtClean="0">
                <a:latin typeface="Times New Roman" panose="02020603050405020304" pitchFamily="18" charset="0"/>
                <a:ea typeface="標楷體" panose="03000509000000000000" pitchFamily="65" charset="-120"/>
              </a:rPr>
              <a:t/>
            </a:r>
            <a:br>
              <a:rPr lang="en-US" altLang="zh-TW" sz="3000" b="1" dirty="0" smtClean="0">
                <a:latin typeface="Times New Roman" panose="02020603050405020304" pitchFamily="18" charset="0"/>
                <a:ea typeface="標楷體" panose="03000509000000000000" pitchFamily="65" charset="-120"/>
              </a:rPr>
            </a:br>
            <a:r>
              <a:rPr lang="zh-TW" altLang="en-US" sz="2500" dirty="0" smtClean="0">
                <a:latin typeface="Times New Roman" panose="02020603050405020304" pitchFamily="18" charset="0"/>
                <a:ea typeface="標楷體" panose="03000509000000000000" pitchFamily="65" charset="-120"/>
              </a:rPr>
              <a:t>（</a:t>
            </a:r>
            <a:r>
              <a:rPr lang="zh-TW" altLang="en-US" sz="2500" spc="-10" dirty="0" smtClean="0">
                <a:latin typeface="Times New Roman" panose="02020603050405020304" pitchFamily="18" charset="0"/>
                <a:ea typeface="標楷體" panose="03000509000000000000" pitchFamily="65" charset="-120"/>
              </a:rPr>
              <a:t>請</a:t>
            </a:r>
            <a:r>
              <a:rPr lang="zh-TW" altLang="en-US" sz="2500" spc="-10" dirty="0">
                <a:latin typeface="Times New Roman" panose="02020603050405020304" pitchFamily="18" charset="0"/>
                <a:ea typeface="標楷體" panose="03000509000000000000" pitchFamily="65" charset="-120"/>
              </a:rPr>
              <a:t>於來文敘明學校是否申請</a:t>
            </a:r>
            <a:r>
              <a:rPr lang="zh-TW" altLang="en-US" sz="2500" spc="-10" dirty="0" smtClean="0">
                <a:latin typeface="Times New Roman" panose="02020603050405020304" pitchFamily="18" charset="0"/>
                <a:ea typeface="標楷體" panose="03000509000000000000" pitchFamily="65" charset="-120"/>
              </a:rPr>
              <a:t>增加經費及申請項目）</a:t>
            </a:r>
            <a:endParaRPr lang="en-US" altLang="zh-TW" sz="2500" spc="-10" dirty="0" smtClean="0">
              <a:latin typeface="Times New Roman" panose="02020603050405020304" pitchFamily="18" charset="0"/>
              <a:ea typeface="標楷體" panose="03000509000000000000" pitchFamily="65" charset="-120"/>
            </a:endParaRPr>
          </a:p>
          <a:p>
            <a:pPr marL="2014538" indent="-1906588">
              <a:spcBef>
                <a:spcPts val="600"/>
              </a:spcBef>
              <a:buNone/>
            </a:pPr>
            <a:endParaRPr lang="en-US" altLang="zh-TW" sz="1000" dirty="0" smtClean="0">
              <a:latin typeface="Times New Roman" panose="02020603050405020304" pitchFamily="18" charset="0"/>
              <a:ea typeface="標楷體" panose="03000509000000000000" pitchFamily="65" charset="-120"/>
            </a:endParaRPr>
          </a:p>
          <a:p>
            <a:pPr marL="1250950" indent="-1143000">
              <a:spcBef>
                <a:spcPts val="600"/>
              </a:spcBef>
              <a:buNone/>
            </a:pPr>
            <a:r>
              <a:rPr lang="zh-TW" altLang="en-US" sz="3000" b="1" dirty="0">
                <a:latin typeface="Times New Roman" panose="02020603050405020304" pitchFamily="18" charset="0"/>
              </a:rPr>
              <a:t>附件　</a:t>
            </a:r>
            <a:r>
              <a:rPr lang="en-US" altLang="zh-TW" sz="3000" b="1" dirty="0">
                <a:latin typeface="Times New Roman" panose="02020603050405020304" pitchFamily="18" charset="0"/>
              </a:rPr>
              <a:t>105</a:t>
            </a:r>
            <a:r>
              <a:rPr lang="zh-TW" altLang="en-US" sz="3000" b="1" dirty="0">
                <a:latin typeface="Times New Roman" panose="02020603050405020304" pitchFamily="18" charset="0"/>
              </a:rPr>
              <a:t>、</a:t>
            </a:r>
            <a:r>
              <a:rPr lang="en-US" altLang="zh-TW" sz="3000" b="1" dirty="0">
                <a:latin typeface="Times New Roman" panose="02020603050405020304" pitchFamily="18" charset="0"/>
              </a:rPr>
              <a:t>106</a:t>
            </a:r>
            <a:r>
              <a:rPr lang="zh-TW" altLang="en-US" sz="3000" b="1" dirty="0">
                <a:latin typeface="Times New Roman" panose="02020603050405020304" pitchFamily="18" charset="0"/>
              </a:rPr>
              <a:t>年度教育部獎勵私立大學校院校務發展計畫之校務發展年度經費支用修正計畫書</a:t>
            </a:r>
            <a:endParaRPr lang="en-US" altLang="zh-TW" sz="3000" b="1" dirty="0">
              <a:latin typeface="Times New Roman" panose="02020603050405020304" pitchFamily="18" charset="0"/>
            </a:endParaRPr>
          </a:p>
          <a:p>
            <a:pPr marL="85725" indent="-3175">
              <a:spcBef>
                <a:spcPts val="600"/>
              </a:spcBef>
              <a:buNone/>
            </a:pPr>
            <a:r>
              <a:rPr lang="zh-TW" altLang="zh-TW" sz="2500" dirty="0" smtClean="0">
                <a:latin typeface="+mn-ea"/>
              </a:rPr>
              <a:t>※</a:t>
            </a:r>
            <a:r>
              <a:rPr lang="zh-TW" altLang="en-US" sz="2500" dirty="0">
                <a:latin typeface="+mn-ea"/>
              </a:rPr>
              <a:t>提醒裝訂時，第一部分至第四部分及附件裝訂為同一</a:t>
            </a:r>
            <a:r>
              <a:rPr lang="zh-TW" altLang="en-US" sz="2500" dirty="0" smtClean="0">
                <a:latin typeface="+mn-ea"/>
              </a:rPr>
              <a:t>本。</a:t>
            </a:r>
            <a:endParaRPr lang="zh-TW" altLang="zh-TW" sz="2500" dirty="0">
              <a:latin typeface="+mn-ea"/>
            </a:endParaRPr>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6512" y="6516052"/>
            <a:ext cx="3816424"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9</a:t>
            </a:r>
            <a:r>
              <a:rPr lang="zh-TW" altLang="en-US" sz="2000" b="1" dirty="0" smtClean="0">
                <a:latin typeface="Times New Roman" panose="02020603050405020304" pitchFamily="18" charset="0"/>
                <a:ea typeface="標楷體" panose="03000509000000000000" pitchFamily="65" charset="-120"/>
              </a:rPr>
              <a:t>、</a:t>
            </a:r>
            <a:r>
              <a:rPr lang="en-US" altLang="zh-TW" sz="2000" b="1" dirty="0" smtClean="0">
                <a:latin typeface="Times New Roman" panose="02020603050405020304" pitchFamily="18" charset="0"/>
                <a:ea typeface="標楷體" panose="03000509000000000000" pitchFamily="65" charset="-120"/>
              </a:rPr>
              <a:t>48-58</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
        <p:nvSpPr>
          <p:cNvPr id="7" name="投影片編號版面配置區 3"/>
          <p:cNvSpPr>
            <a:spLocks noGrp="1"/>
          </p:cNvSpPr>
          <p:nvPr>
            <p:ph type="sldNum" sz="quarter" idx="12"/>
          </p:nvPr>
        </p:nvSpPr>
        <p:spPr>
          <a:xfrm>
            <a:off x="8460432" y="6408738"/>
            <a:ext cx="553393" cy="365125"/>
          </a:xfrm>
        </p:spPr>
        <p:txBody>
          <a:bodyPr/>
          <a:lstStyle/>
          <a:p>
            <a:pPr>
              <a:defRPr/>
            </a:pPr>
            <a:r>
              <a:rPr lang="en-US" altLang="zh-TW" sz="1500" b="1" dirty="0" smtClean="0"/>
              <a:t>28</a:t>
            </a:r>
            <a:endParaRPr lang="zh-TW" altLang="en-US" sz="1500" b="1" dirty="0"/>
          </a:p>
        </p:txBody>
      </p:sp>
    </p:spTree>
    <p:extLst>
      <p:ext uri="{BB962C8B-B14F-4D97-AF65-F5344CB8AC3E}">
        <p14:creationId xmlns:p14="http://schemas.microsoft.com/office/powerpoint/2010/main" val="13409573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a:solidFill>
                  <a:schemeClr val="tx1"/>
                </a:solidFill>
                <a:latin typeface="Times New Roman" panose="02020603050405020304" pitchFamily="18" charset="0"/>
                <a:ea typeface="標楷體" panose="03000509000000000000" pitchFamily="65" charset="-120"/>
              </a:rPr>
              <a:t>一、作業</a:t>
            </a:r>
            <a:r>
              <a:rPr lang="zh-TW" altLang="en-US" sz="4400" dirty="0" smtClean="0">
                <a:solidFill>
                  <a:schemeClr val="tx1"/>
                </a:solidFill>
                <a:latin typeface="Times New Roman" panose="02020603050405020304" pitchFamily="18" charset="0"/>
                <a:ea typeface="標楷體" panose="03000509000000000000" pitchFamily="65" charset="-120"/>
              </a:rPr>
              <a:t>流程</a:t>
            </a:r>
            <a:endParaRPr lang="zh-TW" altLang="en-US" sz="4400" dirty="0">
              <a:solidFill>
                <a:schemeClr val="tx1"/>
              </a:solidFill>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2</a:t>
            </a:r>
            <a:endParaRPr lang="zh-TW" altLang="en-US" sz="1500" b="1" dirty="0"/>
          </a:p>
        </p:txBody>
      </p:sp>
      <p:graphicFrame>
        <p:nvGraphicFramePr>
          <p:cNvPr id="5" name="資料庫圖表 4"/>
          <p:cNvGraphicFramePr/>
          <p:nvPr>
            <p:extLst>
              <p:ext uri="{D42A27DB-BD31-4B8C-83A1-F6EECF244321}">
                <p14:modId xmlns:p14="http://schemas.microsoft.com/office/powerpoint/2010/main" val="3876385580"/>
              </p:ext>
            </p:extLst>
          </p:nvPr>
        </p:nvGraphicFramePr>
        <p:xfrm>
          <a:off x="107504" y="1412776"/>
          <a:ext cx="8928992"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49310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群組 23"/>
          <p:cNvGrpSpPr/>
          <p:nvPr/>
        </p:nvGrpSpPr>
        <p:grpSpPr>
          <a:xfrm>
            <a:off x="731738" y="3334873"/>
            <a:ext cx="846885" cy="2359017"/>
            <a:chOff x="731738" y="3334873"/>
            <a:chExt cx="846885" cy="2359017"/>
          </a:xfrm>
        </p:grpSpPr>
        <p:pic>
          <p:nvPicPr>
            <p:cNvPr id="14" name="Picture 5" descr="C:\Users\HEUser\Desktop\1103\Picture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738" y="4431784"/>
              <a:ext cx="846885" cy="486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C:\Users\HEUser\Desktop\1103\phone_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203" y="3334873"/>
              <a:ext cx="762000" cy="784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C:\Users\HEUser\Desktop\1103\Picture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203" y="5229886"/>
              <a:ext cx="808420" cy="464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標題 1"/>
          <p:cNvSpPr>
            <a:spLocks noGrp="1"/>
          </p:cNvSpPr>
          <p:nvPr>
            <p:ph type="title"/>
          </p:nvPr>
        </p:nvSpPr>
        <p:spPr>
          <a:xfrm>
            <a:off x="0" y="274638"/>
            <a:ext cx="9144000" cy="1143000"/>
          </a:xfrm>
        </p:spPr>
        <p:txBody>
          <a:bodyPr>
            <a:normAutofit/>
          </a:bodyPr>
          <a:lstStyle/>
          <a:p>
            <a:pPr algn="ctr"/>
            <a:r>
              <a:rPr lang="zh-TW" altLang="en-US" sz="4400" dirty="0" smtClean="0">
                <a:solidFill>
                  <a:schemeClr val="tx1"/>
                </a:solidFill>
                <a:latin typeface="Times New Roman" panose="02020603050405020304" pitchFamily="18" charset="0"/>
                <a:ea typeface="標楷體" panose="03000509000000000000" pitchFamily="65" charset="-120"/>
              </a:rPr>
              <a:t>六、</a:t>
            </a:r>
            <a:r>
              <a:rPr lang="zh-TW" altLang="en-US" sz="4400" dirty="0">
                <a:solidFill>
                  <a:schemeClr val="tx1"/>
                </a:solidFill>
                <a:latin typeface="Times New Roman" panose="02020603050405020304" pitchFamily="18" charset="0"/>
                <a:ea typeface="標楷體" panose="03000509000000000000" pitchFamily="65" charset="-120"/>
              </a:rPr>
              <a:t>配合</a:t>
            </a:r>
            <a:r>
              <a:rPr lang="zh-TW" altLang="en-US" sz="4400" dirty="0" smtClean="0">
                <a:solidFill>
                  <a:schemeClr val="tx1"/>
                </a:solidFill>
                <a:latin typeface="Times New Roman" panose="02020603050405020304" pitchFamily="18" charset="0"/>
                <a:ea typeface="標楷體" panose="03000509000000000000" pitchFamily="65" charset="-120"/>
              </a:rPr>
              <a:t>措施</a:t>
            </a:r>
            <a:r>
              <a:rPr lang="en-US" altLang="zh-TW" sz="4400" dirty="0">
                <a:solidFill>
                  <a:schemeClr val="tx1"/>
                </a:solidFill>
                <a:effectLst/>
                <a:latin typeface="Times New Roman" panose="02020603050405020304" pitchFamily="18" charset="0"/>
                <a:ea typeface="標楷體" panose="03000509000000000000" pitchFamily="65" charset="-120"/>
              </a:rPr>
              <a:t>【</a:t>
            </a:r>
            <a:r>
              <a:rPr lang="en-US" altLang="zh-TW" sz="4400" dirty="0" smtClean="0">
                <a:solidFill>
                  <a:schemeClr val="tx1"/>
                </a:solidFill>
                <a:effectLst/>
                <a:latin typeface="Times New Roman" panose="02020603050405020304" pitchFamily="18" charset="0"/>
                <a:ea typeface="標楷體" panose="03000509000000000000" pitchFamily="65" charset="-120"/>
              </a:rPr>
              <a:t>1/4】</a:t>
            </a:r>
            <a:endParaRPr lang="zh-TW" altLang="en-US" sz="4400" dirty="0">
              <a:solidFill>
                <a:schemeClr val="tx1"/>
              </a:solidFill>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200" y="1268760"/>
            <a:ext cx="8229600" cy="4386071"/>
          </a:xfrm>
        </p:spPr>
        <p:txBody>
          <a:bodyPr vert="horz"/>
          <a:lstStyle/>
          <a:p>
            <a:pPr>
              <a:spcBef>
                <a:spcPts val="600"/>
              </a:spcBef>
            </a:pPr>
            <a:r>
              <a:rPr lang="zh-TW" altLang="en-US" sz="2500" dirty="0" smtClean="0">
                <a:latin typeface="Times New Roman" panose="02020603050405020304" pitchFamily="18" charset="0"/>
                <a:ea typeface="標楷體" panose="03000509000000000000" pitchFamily="65" charset="-120"/>
              </a:rPr>
              <a:t>各校填報遇有疑問時，敬請以各校承辦人擔任單一窗口作業，將問題統一彙整後</a:t>
            </a:r>
            <a:r>
              <a:rPr lang="zh-TW" altLang="en-US" sz="2500" dirty="0">
                <a:latin typeface="Times New Roman" panose="02020603050405020304" pitchFamily="18" charset="0"/>
              </a:rPr>
              <a:t>與國立雲林科技大學私立大學校院獎補助作業</a:t>
            </a:r>
            <a:r>
              <a:rPr lang="zh-TW" altLang="en-US" sz="2500" dirty="0" smtClean="0">
                <a:latin typeface="Times New Roman" panose="02020603050405020304" pitchFamily="18" charset="0"/>
              </a:rPr>
              <a:t>小組</a:t>
            </a:r>
            <a:r>
              <a:rPr lang="zh-TW" altLang="en-US" sz="2500" dirty="0" smtClean="0">
                <a:latin typeface="Times New Roman" panose="02020603050405020304" pitchFamily="18" charset="0"/>
                <a:ea typeface="標楷體" panose="03000509000000000000" pitchFamily="65" charset="-120"/>
              </a:rPr>
              <a:t>聯絡。</a:t>
            </a:r>
          </a:p>
          <a:p>
            <a:pPr>
              <a:spcBef>
                <a:spcPts val="600"/>
              </a:spcBef>
            </a:pPr>
            <a:r>
              <a:rPr lang="zh-TW" altLang="en-US" sz="2500" b="1" dirty="0" smtClean="0">
                <a:latin typeface="Times New Roman" panose="02020603050405020304" pitchFamily="18" charset="0"/>
                <a:ea typeface="標楷體" panose="03000509000000000000" pitchFamily="65" charset="-120"/>
              </a:rPr>
              <a:t>聯絡方式：</a:t>
            </a:r>
            <a:endParaRPr lang="zh-TW" altLang="en-US" sz="2500" b="1"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29</a:t>
            </a:r>
            <a:endParaRPr lang="zh-TW" altLang="en-US" sz="1500" b="1" dirty="0"/>
          </a:p>
        </p:txBody>
      </p:sp>
      <p:sp>
        <p:nvSpPr>
          <p:cNvPr id="6" name="文字方塊 5"/>
          <p:cNvSpPr txBox="1"/>
          <p:nvPr/>
        </p:nvSpPr>
        <p:spPr>
          <a:xfrm>
            <a:off x="-36512" y="6516052"/>
            <a:ext cx="3024336"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10</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graphicFrame>
        <p:nvGraphicFramePr>
          <p:cNvPr id="8" name="表格 7"/>
          <p:cNvGraphicFramePr>
            <a:graphicFrameLocks noGrp="1"/>
          </p:cNvGraphicFramePr>
          <p:nvPr>
            <p:extLst>
              <p:ext uri="{D42A27DB-BD31-4B8C-83A1-F6EECF244321}">
                <p14:modId xmlns:p14="http://schemas.microsoft.com/office/powerpoint/2010/main" val="1140790621"/>
              </p:ext>
            </p:extLst>
          </p:nvPr>
        </p:nvGraphicFramePr>
        <p:xfrm>
          <a:off x="539552" y="3068960"/>
          <a:ext cx="8147247" cy="2797656"/>
        </p:xfrm>
        <a:graphic>
          <a:graphicData uri="http://schemas.openxmlformats.org/drawingml/2006/table">
            <a:tbl>
              <a:tblPr firstRow="1" bandRow="1">
                <a:tableStyleId>{0505E3EF-67EA-436B-97B2-0124C06EBD24}</a:tableStyleId>
              </a:tblPr>
              <a:tblGrid>
                <a:gridCol w="1224136">
                  <a:extLst>
                    <a:ext uri="{9D8B030D-6E8A-4147-A177-3AD203B41FA5}">
                      <a16:colId xmlns:a16="http://schemas.microsoft.com/office/drawing/2014/main" xmlns="" val="20000"/>
                    </a:ext>
                  </a:extLst>
                </a:gridCol>
                <a:gridCol w="6923111">
                  <a:extLst>
                    <a:ext uri="{9D8B030D-6E8A-4147-A177-3AD203B41FA5}">
                      <a16:colId xmlns:a16="http://schemas.microsoft.com/office/drawing/2014/main" xmlns="" val="20001"/>
                    </a:ext>
                  </a:extLst>
                </a:gridCol>
              </a:tblGrid>
              <a:tr h="3734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500" dirty="0" smtClean="0">
                        <a:latin typeface="Times New Roman" pitchFamily="18" charset="0"/>
                        <a:ea typeface="標楷體" panose="03000509000000000000" pitchFamily="65" charset="-12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500" baseline="0" dirty="0" smtClean="0">
                          <a:latin typeface="Times New Roman" pitchFamily="18" charset="0"/>
                          <a:ea typeface="標楷體" panose="03000509000000000000" pitchFamily="65" charset="-120"/>
                          <a:cs typeface="Times New Roman" pitchFamily="18" charset="0"/>
                        </a:rPr>
                        <a:t>05-534-2601</a:t>
                      </a:r>
                      <a:r>
                        <a:rPr lang="zh-TW" altLang="en-US" sz="2500" baseline="0" dirty="0" smtClean="0">
                          <a:latin typeface="Times New Roman" pitchFamily="18" charset="0"/>
                          <a:ea typeface="標楷體" panose="03000509000000000000" pitchFamily="65" charset="-120"/>
                          <a:cs typeface="Times New Roman" pitchFamily="18" charset="0"/>
                        </a:rPr>
                        <a:t>轉分機</a:t>
                      </a:r>
                      <a:endParaRPr lang="en-US" altLang="zh-TW" sz="2500" baseline="0" dirty="0" smtClean="0">
                        <a:latin typeface="Times New Roman" pitchFamily="18" charset="0"/>
                        <a:ea typeface="標楷體" panose="03000509000000000000" pitchFamily="65" charset="-12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500" baseline="0" dirty="0" smtClean="0">
                          <a:solidFill>
                            <a:schemeClr val="tx1"/>
                          </a:solidFill>
                          <a:latin typeface="Times New Roman" pitchFamily="18" charset="0"/>
                          <a:ea typeface="標楷體" panose="03000509000000000000" pitchFamily="65" charset="-120"/>
                          <a:cs typeface="Times New Roman" pitchFamily="18" charset="0"/>
                        </a:rPr>
                        <a:t>行政諮詢組：</a:t>
                      </a:r>
                      <a:r>
                        <a:rPr lang="en-US" altLang="zh-TW" sz="2500" baseline="0" dirty="0" smtClean="0">
                          <a:solidFill>
                            <a:schemeClr val="tx1"/>
                          </a:solidFill>
                          <a:latin typeface="Times New Roman" pitchFamily="18" charset="0"/>
                          <a:ea typeface="標楷體" panose="03000509000000000000" pitchFamily="65" charset="-120"/>
                          <a:cs typeface="Times New Roman" pitchFamily="18" charset="0"/>
                        </a:rPr>
                        <a:t>5354</a:t>
                      </a:r>
                      <a:r>
                        <a:rPr lang="zh-TW" altLang="en-US" sz="2500" baseline="0" dirty="0" smtClean="0">
                          <a:solidFill>
                            <a:schemeClr val="tx1"/>
                          </a:solidFill>
                          <a:latin typeface="Times New Roman" pitchFamily="18" charset="0"/>
                          <a:ea typeface="標楷體" panose="03000509000000000000" pitchFamily="65" charset="-120"/>
                          <a:cs typeface="Times New Roman" pitchFamily="18" charset="0"/>
                        </a:rPr>
                        <a:t>、</a:t>
                      </a:r>
                      <a:r>
                        <a:rPr lang="en-US" altLang="zh-TW" sz="2500" baseline="0" dirty="0" smtClean="0">
                          <a:solidFill>
                            <a:schemeClr val="tx1"/>
                          </a:solidFill>
                          <a:latin typeface="Times New Roman" pitchFamily="18" charset="0"/>
                          <a:ea typeface="標楷體" panose="03000509000000000000" pitchFamily="65" charset="-120"/>
                          <a:cs typeface="Times New Roman" pitchFamily="18" charset="0"/>
                        </a:rPr>
                        <a:t>5355</a:t>
                      </a:r>
                      <a:endParaRPr lang="zh-TW" altLang="en-US" sz="2500" baseline="0" dirty="0" smtClean="0">
                        <a:solidFill>
                          <a:schemeClr val="tx1"/>
                        </a:solidFill>
                        <a:latin typeface="Times New Roman" pitchFamily="18" charset="0"/>
                        <a:ea typeface="標楷體" panose="03000509000000000000" pitchFamily="65" charset="-12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500" baseline="0" dirty="0" smtClean="0">
                          <a:solidFill>
                            <a:schemeClr val="tx1"/>
                          </a:solidFill>
                          <a:latin typeface="Times New Roman" pitchFamily="18" charset="0"/>
                          <a:ea typeface="標楷體" panose="03000509000000000000" pitchFamily="65" charset="-120"/>
                          <a:cs typeface="Times New Roman" pitchFamily="18" charset="0"/>
                        </a:rPr>
                        <a:t>系統組：</a:t>
                      </a:r>
                      <a:r>
                        <a:rPr lang="en-US" altLang="zh-TW" sz="2500" baseline="0" dirty="0" smtClean="0">
                          <a:solidFill>
                            <a:schemeClr val="tx1"/>
                          </a:solidFill>
                          <a:latin typeface="Times New Roman" pitchFamily="18" charset="0"/>
                          <a:ea typeface="標楷體" panose="03000509000000000000" pitchFamily="65" charset="-120"/>
                          <a:cs typeface="Times New Roman" pitchFamily="18" charset="0"/>
                        </a:rPr>
                        <a:t>5356</a:t>
                      </a:r>
                      <a:endParaRPr lang="zh-TW" altLang="en-US" sz="2500" baseline="0" dirty="0" smtClean="0">
                        <a:solidFill>
                          <a:schemeClr val="tx1"/>
                        </a:solidFill>
                        <a:latin typeface="Times New Roman" pitchFamily="18" charset="0"/>
                        <a:ea typeface="標楷體" panose="03000509000000000000" pitchFamily="65" charset="-12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709776">
                <a:tc>
                  <a:txBody>
                    <a:bodyPr/>
                    <a:lstStyle/>
                    <a:p>
                      <a:pPr algn="ctr"/>
                      <a:r>
                        <a:rPr lang="en-US" altLang="zh-TW" sz="2500" b="1" i="0" baseline="0" dirty="0" smtClean="0">
                          <a:latin typeface="Times New Roman" pitchFamily="18" charset="0"/>
                          <a:ea typeface="+mn-ea"/>
                          <a:cs typeface="Times New Roman" pitchFamily="18" charset="0"/>
                        </a:rPr>
                        <a:t>@</a:t>
                      </a:r>
                      <a:endParaRPr lang="en-US" altLang="zh-TW" sz="2500" dirty="0" smtClean="0">
                        <a:latin typeface="Times New Roman" pitchFamily="18" charset="0"/>
                        <a:ea typeface="標楷體" panose="03000509000000000000" pitchFamily="65" charset="-12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500" b="1" i="0" baseline="0" dirty="0" smtClean="0">
                          <a:latin typeface="Times New Roman" pitchFamily="18" charset="0"/>
                          <a:ea typeface="標楷體" panose="03000509000000000000" pitchFamily="65" charset="-120"/>
                          <a:cs typeface="Times New Roman" pitchFamily="18" charset="0"/>
                        </a:rPr>
                        <a:t>dhe-fund@yuntech.edu.tw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73415">
                <a:tc>
                  <a:txBody>
                    <a:bodyPr/>
                    <a:lstStyle/>
                    <a:p>
                      <a:pPr algn="ctr"/>
                      <a:endParaRPr lang="en-US" altLang="zh-TW" sz="2500" dirty="0" smtClean="0">
                        <a:latin typeface="Times New Roman" pitchFamily="18" charset="0"/>
                        <a:ea typeface="標楷體" panose="03000509000000000000" pitchFamily="65" charset="-12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500" b="1" i="0" baseline="0" dirty="0" smtClean="0">
                          <a:latin typeface="Times New Roman" pitchFamily="18" charset="0"/>
                          <a:ea typeface="標楷體" panose="03000509000000000000" pitchFamily="65" charset="-120"/>
                          <a:cs typeface="Times New Roman" pitchFamily="18" charset="0"/>
                        </a:rPr>
                        <a:t>64002</a:t>
                      </a:r>
                      <a:r>
                        <a:rPr lang="zh-TW" altLang="en-US" sz="2500" b="1" i="0" baseline="0" dirty="0" smtClean="0">
                          <a:latin typeface="Times New Roman" pitchFamily="18" charset="0"/>
                          <a:ea typeface="標楷體" panose="03000509000000000000" pitchFamily="65" charset="-120"/>
                          <a:cs typeface="Times New Roman" pitchFamily="18" charset="0"/>
                        </a:rPr>
                        <a:t>雲林縣斗六市大學路</a:t>
                      </a:r>
                      <a:r>
                        <a:rPr lang="en-US" altLang="zh-TW" sz="2500" b="1" i="0" baseline="0" dirty="0" smtClean="0">
                          <a:latin typeface="Times New Roman" pitchFamily="18" charset="0"/>
                          <a:ea typeface="標楷體" panose="03000509000000000000" pitchFamily="65" charset="-120"/>
                          <a:cs typeface="Times New Roman" pitchFamily="18" charset="0"/>
                        </a:rPr>
                        <a:t>3</a:t>
                      </a:r>
                      <a:r>
                        <a:rPr lang="zh-TW" altLang="en-US" sz="2500" b="1" i="0" baseline="0" dirty="0" smtClean="0">
                          <a:latin typeface="Times New Roman" pitchFamily="18" charset="0"/>
                          <a:ea typeface="標楷體" panose="03000509000000000000" pitchFamily="65" charset="-120"/>
                          <a:cs typeface="Times New Roman" pitchFamily="18" charset="0"/>
                        </a:rPr>
                        <a:t>段</a:t>
                      </a:r>
                      <a:r>
                        <a:rPr lang="en-US" altLang="zh-TW" sz="2500" b="1" i="0" baseline="0" dirty="0" smtClean="0">
                          <a:latin typeface="Times New Roman" pitchFamily="18" charset="0"/>
                          <a:ea typeface="標楷體" panose="03000509000000000000" pitchFamily="65" charset="-120"/>
                          <a:cs typeface="Times New Roman" pitchFamily="18" charset="0"/>
                        </a:rPr>
                        <a:t>123</a:t>
                      </a:r>
                      <a:r>
                        <a:rPr lang="zh-TW" altLang="en-US" sz="2500" b="1" i="0" baseline="0" dirty="0" smtClean="0">
                          <a:latin typeface="Times New Roman" pitchFamily="18" charset="0"/>
                          <a:ea typeface="標楷體" panose="03000509000000000000" pitchFamily="65" charset="-120"/>
                          <a:cs typeface="Times New Roman" pitchFamily="18" charset="0"/>
                        </a:rPr>
                        <a:t>號</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500" b="1" i="0" baseline="0" dirty="0" smtClean="0">
                          <a:latin typeface="Times New Roman" pitchFamily="18" charset="0"/>
                          <a:ea typeface="標楷體" panose="03000509000000000000" pitchFamily="65" charset="-120"/>
                          <a:cs typeface="Times New Roman" pitchFamily="18" charset="0"/>
                        </a:rPr>
                        <a:t>國立雲林科技大學私立大學校院獎補助作業小組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02408421"/>
                  </a:ext>
                </a:extLst>
              </a:tr>
            </a:tbl>
          </a:graphicData>
        </a:graphic>
      </p:graphicFrame>
    </p:spTree>
    <p:extLst>
      <p:ext uri="{BB962C8B-B14F-4D97-AF65-F5344CB8AC3E}">
        <p14:creationId xmlns:p14="http://schemas.microsoft.com/office/powerpoint/2010/main" val="29235260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smtClean="0">
                <a:solidFill>
                  <a:schemeClr val="tx1"/>
                </a:solidFill>
                <a:latin typeface="Times New Roman" panose="02020603050405020304" pitchFamily="18" charset="0"/>
                <a:ea typeface="標楷體" panose="03000509000000000000" pitchFamily="65" charset="-120"/>
              </a:rPr>
              <a:t>六、</a:t>
            </a:r>
            <a:r>
              <a:rPr lang="zh-TW" altLang="en-US" sz="4400" dirty="0">
                <a:solidFill>
                  <a:schemeClr val="tx1"/>
                </a:solidFill>
                <a:latin typeface="Times New Roman" panose="02020603050405020304" pitchFamily="18" charset="0"/>
                <a:ea typeface="標楷體" panose="03000509000000000000" pitchFamily="65" charset="-120"/>
              </a:rPr>
              <a:t>配合</a:t>
            </a:r>
            <a:r>
              <a:rPr lang="zh-TW" altLang="en-US" sz="4400" dirty="0" smtClean="0">
                <a:solidFill>
                  <a:schemeClr val="tx1"/>
                </a:solidFill>
                <a:latin typeface="Times New Roman" panose="02020603050405020304" pitchFamily="18" charset="0"/>
                <a:ea typeface="標楷體" panose="03000509000000000000" pitchFamily="65" charset="-120"/>
              </a:rPr>
              <a:t>措施</a:t>
            </a:r>
            <a:r>
              <a:rPr lang="en-US" altLang="zh-TW" sz="4400" dirty="0" smtClean="0">
                <a:solidFill>
                  <a:schemeClr val="tx1"/>
                </a:solidFill>
                <a:effectLst/>
                <a:latin typeface="Times New Roman" panose="02020603050405020304" pitchFamily="18" charset="0"/>
                <a:ea typeface="標楷體" panose="03000509000000000000" pitchFamily="65" charset="-120"/>
              </a:rPr>
              <a:t>【2/4】</a:t>
            </a:r>
            <a:endParaRPr lang="zh-TW" altLang="en-US" sz="4400" dirty="0">
              <a:solidFill>
                <a:schemeClr val="tx1"/>
              </a:solidFill>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200" y="1268760"/>
            <a:ext cx="8229600" cy="4386071"/>
          </a:xfrm>
        </p:spPr>
        <p:txBody>
          <a:bodyPr vert="horz"/>
          <a:lstStyle/>
          <a:p>
            <a:pPr>
              <a:spcBef>
                <a:spcPts val="600"/>
              </a:spcBef>
            </a:pPr>
            <a:r>
              <a:rPr lang="zh-TW" altLang="en-US" sz="2500" b="1" dirty="0" smtClean="0">
                <a:latin typeface="Times New Roman" panose="02020603050405020304" pitchFamily="18" charset="0"/>
                <a:ea typeface="標楷體" panose="03000509000000000000" pitchFamily="65" charset="-120"/>
              </a:rPr>
              <a:t>對應窗口：</a:t>
            </a:r>
            <a:endParaRPr lang="en-US" altLang="zh-TW" sz="2500" b="1" dirty="0" smtClean="0">
              <a:latin typeface="Times New Roman" panose="02020603050405020304" pitchFamily="18" charset="0"/>
              <a:ea typeface="標楷體" panose="03000509000000000000" pitchFamily="65" charset="-120"/>
            </a:endParaRPr>
          </a:p>
          <a:p>
            <a:pPr indent="0">
              <a:spcBef>
                <a:spcPts val="600"/>
              </a:spcBef>
              <a:buNone/>
            </a:pPr>
            <a:r>
              <a:rPr lang="zh-TW" altLang="en-US" sz="2500" b="1" dirty="0" smtClean="0">
                <a:latin typeface="Times New Roman" pitchFamily="18" charset="0"/>
                <a:cs typeface="Times New Roman" pitchFamily="18" charset="0"/>
              </a:rPr>
              <a:t>電話：</a:t>
            </a:r>
            <a:r>
              <a:rPr lang="en-US" altLang="zh-TW" sz="2500" b="1" dirty="0" smtClean="0">
                <a:latin typeface="Times New Roman" pitchFamily="18" charset="0"/>
                <a:cs typeface="Times New Roman" pitchFamily="18" charset="0"/>
              </a:rPr>
              <a:t>05-534-2601</a:t>
            </a:r>
            <a:r>
              <a:rPr lang="zh-TW" altLang="en-US" sz="2500" b="1" dirty="0">
                <a:latin typeface="Times New Roman" pitchFamily="18" charset="0"/>
                <a:cs typeface="Times New Roman" pitchFamily="18" charset="0"/>
              </a:rPr>
              <a:t>轉分機</a:t>
            </a:r>
            <a:endParaRPr lang="en-US" altLang="zh-TW" sz="2500" b="1" dirty="0">
              <a:latin typeface="Times New Roman" pitchFamily="18" charset="0"/>
              <a:cs typeface="Times New Roman" pitchFamily="18" charset="0"/>
            </a:endParaRPr>
          </a:p>
          <a:p>
            <a:endParaRPr lang="zh-TW" altLang="en-US" sz="2500" b="1"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30</a:t>
            </a:r>
            <a:endParaRPr lang="zh-TW" altLang="en-US" sz="1500" b="1" dirty="0"/>
          </a:p>
        </p:txBody>
      </p:sp>
      <p:graphicFrame>
        <p:nvGraphicFramePr>
          <p:cNvPr id="5" name="Group 49"/>
          <p:cNvGraphicFramePr>
            <a:graphicFrameLocks/>
          </p:cNvGraphicFramePr>
          <p:nvPr>
            <p:extLst>
              <p:ext uri="{D42A27DB-BD31-4B8C-83A1-F6EECF244321}">
                <p14:modId xmlns:p14="http://schemas.microsoft.com/office/powerpoint/2010/main" val="2156355044"/>
              </p:ext>
            </p:extLst>
          </p:nvPr>
        </p:nvGraphicFramePr>
        <p:xfrm>
          <a:off x="683567" y="2303555"/>
          <a:ext cx="8208913" cy="2957413"/>
        </p:xfrm>
        <a:graphic>
          <a:graphicData uri="http://schemas.openxmlformats.org/drawingml/2006/table">
            <a:tbl>
              <a:tblPr/>
              <a:tblGrid>
                <a:gridCol w="1944217">
                  <a:extLst>
                    <a:ext uri="{9D8B030D-6E8A-4147-A177-3AD203B41FA5}">
                      <a16:colId xmlns:a16="http://schemas.microsoft.com/office/drawing/2014/main" xmlns="" val="306677738"/>
                    </a:ext>
                  </a:extLst>
                </a:gridCol>
                <a:gridCol w="864096">
                  <a:extLst>
                    <a:ext uri="{9D8B030D-6E8A-4147-A177-3AD203B41FA5}">
                      <a16:colId xmlns:a16="http://schemas.microsoft.com/office/drawing/2014/main" xmlns="" val="1872457824"/>
                    </a:ext>
                  </a:extLst>
                </a:gridCol>
                <a:gridCol w="5400600">
                  <a:extLst>
                    <a:ext uri="{9D8B030D-6E8A-4147-A177-3AD203B41FA5}">
                      <a16:colId xmlns:a16="http://schemas.microsoft.com/office/drawing/2014/main" xmlns="" val="20000"/>
                    </a:ext>
                  </a:extLst>
                </a:gridCol>
              </a:tblGrid>
              <a:tr h="44067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聯絡人</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類組</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學校</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extLst>
                  <a:ext uri="{0D108BD9-81ED-4DB2-BD59-A6C34878D82A}">
                    <a16:rowId xmlns:a16="http://schemas.microsoft.com/office/drawing/2014/main" xmlns="" val="1581739025"/>
                  </a:ext>
                </a:extLst>
              </a:tr>
              <a:tr h="161658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kern="1200" cap="none" normalizeH="0" baseline="0" dirty="0" smtClean="0">
                          <a:ln>
                            <a:noFill/>
                          </a:ln>
                          <a:solidFill>
                            <a:schemeClr val="tx1"/>
                          </a:solidFill>
                          <a:effectLst/>
                          <a:latin typeface="標楷體" pitchFamily="65" charset="-120"/>
                          <a:ea typeface="+mn-ea"/>
                          <a:cs typeface="Times New Roman" pitchFamily="18" charset="0"/>
                        </a:rPr>
                        <a:t>黃詩婷</a:t>
                      </a:r>
                      <a:endParaRPr kumimoji="1" lang="en-US" altLang="zh-TW" sz="2500" b="1" i="0" u="none" strike="noStrike" kern="1200" cap="none" normalizeH="0" baseline="0" dirty="0" smtClean="0">
                        <a:ln>
                          <a:noFill/>
                        </a:ln>
                        <a:solidFill>
                          <a:schemeClr val="tx1"/>
                        </a:solidFill>
                        <a:effectLst/>
                        <a:latin typeface="標楷體" pitchFamily="65" charset="-12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分機：</a:t>
                      </a:r>
                      <a:r>
                        <a:rPr kumimoji="1" lang="en-US" altLang="zh-TW" sz="2500" b="1" i="0" u="none" strike="noStrike" kern="1200" cap="none" normalizeH="0" baseline="0" dirty="0" smtClean="0">
                          <a:ln>
                            <a:noFill/>
                          </a:ln>
                          <a:solidFill>
                            <a:schemeClr val="tx1"/>
                          </a:solidFill>
                          <a:effectLst/>
                          <a:latin typeface="標楷體" pitchFamily="65" charset="-120"/>
                          <a:ea typeface="+mn-ea"/>
                          <a:cs typeface="Times New Roman" pitchFamily="18" charset="0"/>
                        </a:rPr>
                        <a:t>5354</a:t>
                      </a:r>
                      <a:endPar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綜二</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靜宜大學、亞洲大學、世新大學、</a:t>
                      </a:r>
                      <a: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t/>
                      </a:r>
                      <a:b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b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真理大學、大葉大學、元智大學、</a:t>
                      </a:r>
                      <a: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t/>
                      </a:r>
                      <a:b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b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長榮大學、開南大學、中華大學、</a:t>
                      </a:r>
                      <a: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t/>
                      </a:r>
                      <a:b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b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明道大學、玄奘大學</a:t>
                      </a:r>
                      <a:endPar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extLst>
                  <a:ext uri="{0D108BD9-81ED-4DB2-BD59-A6C34878D82A}">
                    <a16:rowId xmlns:a16="http://schemas.microsoft.com/office/drawing/2014/main" xmlns="" val="317599481"/>
                  </a:ext>
                </a:extLst>
              </a:tr>
              <a:tr h="868389">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醫學</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中山醫學大學、長庚大學</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extLst>
                  <a:ext uri="{0D108BD9-81ED-4DB2-BD59-A6C34878D82A}">
                    <a16:rowId xmlns:a16="http://schemas.microsoft.com/office/drawing/2014/main" xmlns="" val="355029212"/>
                  </a:ext>
                </a:extLst>
              </a:tr>
            </a:tbl>
          </a:graphicData>
        </a:graphic>
      </p:graphicFrame>
    </p:spTree>
    <p:extLst>
      <p:ext uri="{BB962C8B-B14F-4D97-AF65-F5344CB8AC3E}">
        <p14:creationId xmlns:p14="http://schemas.microsoft.com/office/powerpoint/2010/main" val="1464925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smtClean="0">
                <a:solidFill>
                  <a:schemeClr val="tx1"/>
                </a:solidFill>
                <a:latin typeface="Times New Roman" panose="02020603050405020304" pitchFamily="18" charset="0"/>
                <a:ea typeface="標楷體" panose="03000509000000000000" pitchFamily="65" charset="-120"/>
              </a:rPr>
              <a:t>六、</a:t>
            </a:r>
            <a:r>
              <a:rPr lang="zh-TW" altLang="en-US" sz="4400" dirty="0">
                <a:solidFill>
                  <a:schemeClr val="tx1"/>
                </a:solidFill>
                <a:latin typeface="Times New Roman" panose="02020603050405020304" pitchFamily="18" charset="0"/>
                <a:ea typeface="標楷體" panose="03000509000000000000" pitchFamily="65" charset="-120"/>
              </a:rPr>
              <a:t>配合</a:t>
            </a:r>
            <a:r>
              <a:rPr lang="zh-TW" altLang="en-US" sz="4400" dirty="0" smtClean="0">
                <a:solidFill>
                  <a:schemeClr val="tx1"/>
                </a:solidFill>
                <a:latin typeface="Times New Roman" panose="02020603050405020304" pitchFamily="18" charset="0"/>
                <a:ea typeface="標楷體" panose="03000509000000000000" pitchFamily="65" charset="-120"/>
              </a:rPr>
              <a:t>措施</a:t>
            </a:r>
            <a:r>
              <a:rPr lang="en-US" altLang="zh-TW" sz="4400" dirty="0" smtClean="0">
                <a:solidFill>
                  <a:schemeClr val="tx1"/>
                </a:solidFill>
                <a:effectLst/>
                <a:latin typeface="Times New Roman" panose="02020603050405020304" pitchFamily="18" charset="0"/>
                <a:ea typeface="標楷體" panose="03000509000000000000" pitchFamily="65" charset="-120"/>
              </a:rPr>
              <a:t>【3/4】</a:t>
            </a:r>
            <a:endParaRPr lang="zh-TW" altLang="en-US" sz="4400" dirty="0">
              <a:solidFill>
                <a:schemeClr val="tx1"/>
              </a:solidFill>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200" y="1268760"/>
            <a:ext cx="8229600" cy="4386071"/>
          </a:xfrm>
        </p:spPr>
        <p:txBody>
          <a:bodyPr vert="horz"/>
          <a:lstStyle/>
          <a:p>
            <a:pPr>
              <a:spcBef>
                <a:spcPts val="600"/>
              </a:spcBef>
            </a:pPr>
            <a:r>
              <a:rPr lang="zh-TW" altLang="en-US" sz="2500" b="1" dirty="0" smtClean="0">
                <a:latin typeface="Times New Roman" panose="02020603050405020304" pitchFamily="18" charset="0"/>
                <a:ea typeface="標楷體" panose="03000509000000000000" pitchFamily="65" charset="-120"/>
              </a:rPr>
              <a:t>對應窗口：</a:t>
            </a:r>
            <a:endParaRPr lang="en-US" altLang="zh-TW" sz="2500" b="1" dirty="0" smtClean="0">
              <a:latin typeface="Times New Roman" panose="02020603050405020304" pitchFamily="18" charset="0"/>
              <a:ea typeface="標楷體" panose="03000509000000000000" pitchFamily="65" charset="-120"/>
            </a:endParaRPr>
          </a:p>
          <a:p>
            <a:pPr indent="0">
              <a:spcBef>
                <a:spcPts val="600"/>
              </a:spcBef>
              <a:buNone/>
            </a:pPr>
            <a:r>
              <a:rPr lang="zh-TW" altLang="en-US" sz="2500" b="1" dirty="0" smtClean="0">
                <a:latin typeface="Times New Roman" pitchFamily="18" charset="0"/>
                <a:cs typeface="Times New Roman" pitchFamily="18" charset="0"/>
              </a:rPr>
              <a:t>電話：</a:t>
            </a:r>
            <a:r>
              <a:rPr lang="en-US" altLang="zh-TW" sz="2500" b="1" dirty="0" smtClean="0">
                <a:latin typeface="Times New Roman" pitchFamily="18" charset="0"/>
                <a:cs typeface="Times New Roman" pitchFamily="18" charset="0"/>
              </a:rPr>
              <a:t>05-534-2601</a:t>
            </a:r>
            <a:r>
              <a:rPr lang="zh-TW" altLang="en-US" sz="2500" b="1" dirty="0">
                <a:latin typeface="Times New Roman" pitchFamily="18" charset="0"/>
                <a:cs typeface="Times New Roman" pitchFamily="18" charset="0"/>
              </a:rPr>
              <a:t>轉分機</a:t>
            </a:r>
            <a:endParaRPr lang="en-US" altLang="zh-TW" sz="2500" b="1" dirty="0">
              <a:latin typeface="Times New Roman" pitchFamily="18" charset="0"/>
              <a:cs typeface="Times New Roman" pitchFamily="18" charset="0"/>
            </a:endParaRPr>
          </a:p>
          <a:p>
            <a:endParaRPr lang="zh-TW" altLang="en-US" sz="2500" b="1"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31</a:t>
            </a:r>
            <a:endParaRPr lang="zh-TW" altLang="en-US" sz="1500" b="1" dirty="0"/>
          </a:p>
        </p:txBody>
      </p:sp>
      <p:graphicFrame>
        <p:nvGraphicFramePr>
          <p:cNvPr id="5" name="Group 49"/>
          <p:cNvGraphicFramePr>
            <a:graphicFrameLocks/>
          </p:cNvGraphicFramePr>
          <p:nvPr>
            <p:extLst>
              <p:ext uri="{D42A27DB-BD31-4B8C-83A1-F6EECF244321}">
                <p14:modId xmlns:p14="http://schemas.microsoft.com/office/powerpoint/2010/main" val="48435742"/>
              </p:ext>
            </p:extLst>
          </p:nvPr>
        </p:nvGraphicFramePr>
        <p:xfrm>
          <a:off x="683567" y="2303555"/>
          <a:ext cx="8208913" cy="4175760"/>
        </p:xfrm>
        <a:graphic>
          <a:graphicData uri="http://schemas.openxmlformats.org/drawingml/2006/table">
            <a:tbl>
              <a:tblPr/>
              <a:tblGrid>
                <a:gridCol w="1944217">
                  <a:extLst>
                    <a:ext uri="{9D8B030D-6E8A-4147-A177-3AD203B41FA5}">
                      <a16:colId xmlns:a16="http://schemas.microsoft.com/office/drawing/2014/main" xmlns="" val="306677738"/>
                    </a:ext>
                  </a:extLst>
                </a:gridCol>
                <a:gridCol w="864096">
                  <a:extLst>
                    <a:ext uri="{9D8B030D-6E8A-4147-A177-3AD203B41FA5}">
                      <a16:colId xmlns:a16="http://schemas.microsoft.com/office/drawing/2014/main" xmlns="" val="3480260678"/>
                    </a:ext>
                  </a:extLst>
                </a:gridCol>
                <a:gridCol w="5400600">
                  <a:extLst>
                    <a:ext uri="{9D8B030D-6E8A-4147-A177-3AD203B41FA5}">
                      <a16:colId xmlns:a16="http://schemas.microsoft.com/office/drawing/2014/main" xmlns="" val="20000"/>
                    </a:ext>
                  </a:extLst>
                </a:gridCol>
              </a:tblGrid>
              <a:tr h="415315">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聯絡人</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類組</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學校</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extLst>
                  <a:ext uri="{0D108BD9-81ED-4DB2-BD59-A6C34878D82A}">
                    <a16:rowId xmlns:a16="http://schemas.microsoft.com/office/drawing/2014/main" xmlns="" val="1581739025"/>
                  </a:ext>
                </a:extLst>
              </a:tr>
              <a:tr h="1312932">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kern="1200" cap="none" normalizeH="0" baseline="0" dirty="0" smtClean="0">
                          <a:ln>
                            <a:noFill/>
                          </a:ln>
                          <a:solidFill>
                            <a:schemeClr val="tx1"/>
                          </a:solidFill>
                          <a:effectLst/>
                          <a:latin typeface="標楷體" pitchFamily="65" charset="-120"/>
                          <a:ea typeface="+mn-ea"/>
                          <a:cs typeface="Times New Roman" pitchFamily="18" charset="0"/>
                        </a:rPr>
                        <a:t>楊玫蘭</a:t>
                      </a:r>
                      <a:endParaRPr kumimoji="1" lang="en-US" altLang="zh-TW" sz="2500" b="1" i="0" u="none" strike="noStrike" kern="1200" cap="none" normalizeH="0" baseline="0" dirty="0" smtClean="0">
                        <a:ln>
                          <a:noFill/>
                        </a:ln>
                        <a:solidFill>
                          <a:schemeClr val="tx1"/>
                        </a:solidFill>
                        <a:effectLst/>
                        <a:latin typeface="標楷體" pitchFamily="65" charset="-12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分機：</a:t>
                      </a:r>
                      <a:r>
                        <a:rPr kumimoji="1" lang="en-US" altLang="zh-TW" sz="2500" b="1" i="0" u="none" strike="noStrike" kern="1200" cap="none" normalizeH="0" baseline="0" dirty="0" smtClean="0">
                          <a:ln>
                            <a:noFill/>
                          </a:ln>
                          <a:solidFill>
                            <a:schemeClr val="tx1"/>
                          </a:solidFill>
                          <a:effectLst/>
                          <a:latin typeface="標楷體" pitchFamily="65" charset="-120"/>
                          <a:ea typeface="+mn-ea"/>
                          <a:cs typeface="Times New Roman" pitchFamily="18" charset="0"/>
                        </a:rPr>
                        <a:t>5355</a:t>
                      </a:r>
                      <a:endPar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綜三</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南華大學、台灣首府大學、大同大學、康寧大學、華梵大學、佛光大學、</a:t>
                      </a:r>
                      <a: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t/>
                      </a:r>
                      <a:b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b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稻江科技暨管理學院、中信金融管理學院、法鼓文理學院</a:t>
                      </a:r>
                      <a:endPar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extLst>
                  <a:ext uri="{0D108BD9-81ED-4DB2-BD59-A6C34878D82A}">
                    <a16:rowId xmlns:a16="http://schemas.microsoft.com/office/drawing/2014/main" xmlns="" val="317599481"/>
                  </a:ext>
                </a:extLst>
              </a:tr>
              <a:tr h="696658">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醫學</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高雄醫學大學、中國醫藥大學、</a:t>
                      </a:r>
                      <a: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t/>
                      </a:r>
                      <a:b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b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臺北醫學大學</a:t>
                      </a:r>
                      <a:endPar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extLst>
                  <a:ext uri="{0D108BD9-81ED-4DB2-BD59-A6C34878D82A}">
                    <a16:rowId xmlns:a16="http://schemas.microsoft.com/office/drawing/2014/main" xmlns="" val="1590088349"/>
                  </a:ext>
                </a:extLst>
              </a:tr>
              <a:tr h="1004795">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宗教研修學院</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基督教台灣浸會神學院、臺北基督學院、一貫道天皇學院、台灣神學研究學院、一貫道崇德學院</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extLst>
                  <a:ext uri="{0D108BD9-81ED-4DB2-BD59-A6C34878D82A}">
                    <a16:rowId xmlns:a16="http://schemas.microsoft.com/office/drawing/2014/main" xmlns="" val="2202836092"/>
                  </a:ext>
                </a:extLst>
              </a:tr>
            </a:tbl>
          </a:graphicData>
        </a:graphic>
      </p:graphicFrame>
    </p:spTree>
    <p:extLst>
      <p:ext uri="{BB962C8B-B14F-4D97-AF65-F5344CB8AC3E}">
        <p14:creationId xmlns:p14="http://schemas.microsoft.com/office/powerpoint/2010/main" val="33287660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smtClean="0">
                <a:solidFill>
                  <a:schemeClr val="tx1"/>
                </a:solidFill>
                <a:latin typeface="Times New Roman" panose="02020603050405020304" pitchFamily="18" charset="0"/>
                <a:ea typeface="標楷體" panose="03000509000000000000" pitchFamily="65" charset="-120"/>
              </a:rPr>
              <a:t>六、</a:t>
            </a:r>
            <a:r>
              <a:rPr lang="zh-TW" altLang="en-US" sz="4400" dirty="0">
                <a:solidFill>
                  <a:schemeClr val="tx1"/>
                </a:solidFill>
                <a:latin typeface="Times New Roman" panose="02020603050405020304" pitchFamily="18" charset="0"/>
                <a:ea typeface="標楷體" panose="03000509000000000000" pitchFamily="65" charset="-120"/>
              </a:rPr>
              <a:t>配合</a:t>
            </a:r>
            <a:r>
              <a:rPr lang="zh-TW" altLang="en-US" sz="4400" dirty="0" smtClean="0">
                <a:solidFill>
                  <a:schemeClr val="tx1"/>
                </a:solidFill>
                <a:latin typeface="Times New Roman" panose="02020603050405020304" pitchFamily="18" charset="0"/>
                <a:ea typeface="標楷體" panose="03000509000000000000" pitchFamily="65" charset="-120"/>
              </a:rPr>
              <a:t>措施</a:t>
            </a:r>
            <a:r>
              <a:rPr lang="en-US" altLang="zh-TW" sz="4400" dirty="0" smtClean="0">
                <a:solidFill>
                  <a:schemeClr val="tx1"/>
                </a:solidFill>
                <a:effectLst/>
                <a:latin typeface="Times New Roman" panose="02020603050405020304" pitchFamily="18" charset="0"/>
                <a:ea typeface="標楷體" panose="03000509000000000000" pitchFamily="65" charset="-120"/>
              </a:rPr>
              <a:t>【4/4】</a:t>
            </a:r>
            <a:endParaRPr lang="zh-TW" altLang="en-US" sz="4400" dirty="0">
              <a:solidFill>
                <a:schemeClr val="tx1"/>
              </a:solidFill>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200" y="1268760"/>
            <a:ext cx="8229600" cy="4386071"/>
          </a:xfrm>
        </p:spPr>
        <p:txBody>
          <a:bodyPr vert="horz"/>
          <a:lstStyle/>
          <a:p>
            <a:pPr>
              <a:spcBef>
                <a:spcPts val="600"/>
              </a:spcBef>
            </a:pPr>
            <a:r>
              <a:rPr lang="zh-TW" altLang="en-US" sz="2500" b="1" dirty="0" smtClean="0">
                <a:latin typeface="Times New Roman" panose="02020603050405020304" pitchFamily="18" charset="0"/>
                <a:ea typeface="標楷體" panose="03000509000000000000" pitchFamily="65" charset="-120"/>
              </a:rPr>
              <a:t>對應窗口：</a:t>
            </a:r>
            <a:endParaRPr lang="en-US" altLang="zh-TW" sz="2500" b="1" dirty="0" smtClean="0">
              <a:latin typeface="Times New Roman" panose="02020603050405020304" pitchFamily="18" charset="0"/>
              <a:ea typeface="標楷體" panose="03000509000000000000" pitchFamily="65" charset="-120"/>
            </a:endParaRPr>
          </a:p>
          <a:p>
            <a:pPr indent="0">
              <a:spcBef>
                <a:spcPts val="600"/>
              </a:spcBef>
              <a:buNone/>
            </a:pPr>
            <a:r>
              <a:rPr lang="zh-TW" altLang="en-US" sz="2500" b="1" dirty="0" smtClean="0">
                <a:latin typeface="Times New Roman" pitchFamily="18" charset="0"/>
                <a:cs typeface="Times New Roman" pitchFamily="18" charset="0"/>
              </a:rPr>
              <a:t>電話：</a:t>
            </a:r>
            <a:r>
              <a:rPr lang="en-US" altLang="zh-TW" sz="2500" b="1" dirty="0" smtClean="0">
                <a:latin typeface="Times New Roman" pitchFamily="18" charset="0"/>
                <a:cs typeface="Times New Roman" pitchFamily="18" charset="0"/>
              </a:rPr>
              <a:t>05-534-2601</a:t>
            </a:r>
            <a:r>
              <a:rPr lang="zh-TW" altLang="en-US" sz="2500" b="1" dirty="0">
                <a:latin typeface="Times New Roman" pitchFamily="18" charset="0"/>
                <a:cs typeface="Times New Roman" pitchFamily="18" charset="0"/>
              </a:rPr>
              <a:t>轉分機</a:t>
            </a:r>
            <a:endParaRPr lang="en-US" altLang="zh-TW" sz="2500" b="1" dirty="0">
              <a:latin typeface="Times New Roman" pitchFamily="18" charset="0"/>
              <a:cs typeface="Times New Roman" pitchFamily="18" charset="0"/>
            </a:endParaRPr>
          </a:p>
          <a:p>
            <a:endParaRPr lang="zh-TW" altLang="en-US" sz="2500" b="1"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32</a:t>
            </a:r>
            <a:endParaRPr lang="zh-TW" altLang="en-US" sz="1500" b="1" dirty="0"/>
          </a:p>
        </p:txBody>
      </p:sp>
      <p:graphicFrame>
        <p:nvGraphicFramePr>
          <p:cNvPr id="5" name="Group 49"/>
          <p:cNvGraphicFramePr>
            <a:graphicFrameLocks/>
          </p:cNvGraphicFramePr>
          <p:nvPr>
            <p:extLst>
              <p:ext uri="{D42A27DB-BD31-4B8C-83A1-F6EECF244321}">
                <p14:modId xmlns:p14="http://schemas.microsoft.com/office/powerpoint/2010/main" val="1605274270"/>
              </p:ext>
            </p:extLst>
          </p:nvPr>
        </p:nvGraphicFramePr>
        <p:xfrm>
          <a:off x="683567" y="2303555"/>
          <a:ext cx="8208913" cy="2957413"/>
        </p:xfrm>
        <a:graphic>
          <a:graphicData uri="http://schemas.openxmlformats.org/drawingml/2006/table">
            <a:tbl>
              <a:tblPr/>
              <a:tblGrid>
                <a:gridCol w="1944217">
                  <a:extLst>
                    <a:ext uri="{9D8B030D-6E8A-4147-A177-3AD203B41FA5}">
                      <a16:colId xmlns:a16="http://schemas.microsoft.com/office/drawing/2014/main" xmlns="" val="306677738"/>
                    </a:ext>
                  </a:extLst>
                </a:gridCol>
                <a:gridCol w="864096">
                  <a:extLst>
                    <a:ext uri="{9D8B030D-6E8A-4147-A177-3AD203B41FA5}">
                      <a16:colId xmlns:a16="http://schemas.microsoft.com/office/drawing/2014/main" xmlns="" val="1872457824"/>
                    </a:ext>
                  </a:extLst>
                </a:gridCol>
                <a:gridCol w="5400600">
                  <a:extLst>
                    <a:ext uri="{9D8B030D-6E8A-4147-A177-3AD203B41FA5}">
                      <a16:colId xmlns:a16="http://schemas.microsoft.com/office/drawing/2014/main" xmlns="" val="20000"/>
                    </a:ext>
                  </a:extLst>
                </a:gridCol>
              </a:tblGrid>
              <a:tr h="44067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聯絡人</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類組</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學校</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9D18E"/>
                    </a:solidFill>
                  </a:tcPr>
                </a:tc>
                <a:extLst>
                  <a:ext uri="{0D108BD9-81ED-4DB2-BD59-A6C34878D82A}">
                    <a16:rowId xmlns:a16="http://schemas.microsoft.com/office/drawing/2014/main" xmlns="" val="1581739025"/>
                  </a:ext>
                </a:extLst>
              </a:tr>
              <a:tr h="161658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白國鼎</a:t>
                      </a:r>
                      <a:endPar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分機：</a:t>
                      </a:r>
                      <a: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t>5356</a:t>
                      </a:r>
                      <a:endPar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綜一</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淡江大學、中國文化大學、輔仁大學、逢甲大學、銘傳大學、東海大學、</a:t>
                      </a:r>
                      <a: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t/>
                      </a:r>
                      <a:b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b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實踐大學、中原大學、義守大學、</a:t>
                      </a:r>
                      <a: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t/>
                      </a:r>
                      <a:br>
                        <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rPr>
                      </a:b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東吳大學</a:t>
                      </a:r>
                      <a:endParaRPr kumimoji="1" lang="en-US" altLang="zh-TW"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extLst>
                  <a:ext uri="{0D108BD9-81ED-4DB2-BD59-A6C34878D82A}">
                    <a16:rowId xmlns:a16="http://schemas.microsoft.com/office/drawing/2014/main" xmlns="" val="317599481"/>
                  </a:ext>
                </a:extLst>
              </a:tr>
              <a:tr h="868389">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endParaRP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醫學</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tc>
                  <a:txBody>
                    <a:bodyPr/>
                    <a:lstStyle/>
                    <a:p>
                      <a:pPr marL="1590675" marR="0" lvl="0" indent="-1590675" algn="l" defTabSz="914400" rtl="0" eaLnBrk="1" fontAlgn="base" latinLnBrk="0" hangingPunct="1">
                        <a:lnSpc>
                          <a:spcPct val="100000"/>
                        </a:lnSpc>
                        <a:spcBef>
                          <a:spcPct val="0"/>
                        </a:spcBef>
                        <a:spcAft>
                          <a:spcPct val="0"/>
                        </a:spcAft>
                        <a:buClrTx/>
                        <a:buSzTx/>
                        <a:buFontTx/>
                        <a:buNone/>
                        <a:tabLst/>
                        <a:defRPr/>
                      </a:pPr>
                      <a:r>
                        <a:rPr kumimoji="1" lang="zh-TW" altLang="en-US" sz="2500" b="1" i="0" u="none" strike="noStrike" cap="none" normalizeH="0" baseline="0" dirty="0" smtClean="0">
                          <a:ln>
                            <a:noFill/>
                          </a:ln>
                          <a:solidFill>
                            <a:schemeClr val="tx1"/>
                          </a:solidFill>
                          <a:effectLst/>
                          <a:latin typeface="標楷體" pitchFamily="65" charset="-120"/>
                          <a:ea typeface="+mn-ea"/>
                          <a:cs typeface="Times New Roman" pitchFamily="18" charset="0"/>
                        </a:rPr>
                        <a:t>慈濟大學、馬偕醫學院</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E8F6"/>
                    </a:solidFill>
                  </a:tcPr>
                </a:tc>
                <a:extLst>
                  <a:ext uri="{0D108BD9-81ED-4DB2-BD59-A6C34878D82A}">
                    <a16:rowId xmlns:a16="http://schemas.microsoft.com/office/drawing/2014/main" xmlns="" val="355029212"/>
                  </a:ext>
                </a:extLst>
              </a:tr>
            </a:tbl>
          </a:graphicData>
        </a:graphic>
      </p:graphicFrame>
    </p:spTree>
    <p:extLst>
      <p:ext uri="{BB962C8B-B14F-4D97-AF65-F5344CB8AC3E}">
        <p14:creationId xmlns:p14="http://schemas.microsoft.com/office/powerpoint/2010/main" val="36388732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7600" y="2514600"/>
            <a:ext cx="1828800" cy="1828800"/>
          </a:xfrm>
          <a:prstGeom prst="rect">
            <a:avLst/>
          </a:prstGeom>
        </p:spPr>
      </p:pic>
      <p:pic>
        <p:nvPicPr>
          <p:cNvPr id="5" name="圖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9748" y="0"/>
            <a:ext cx="5013176" cy="5013176"/>
          </a:xfrm>
          <a:prstGeom prst="rect">
            <a:avLst/>
          </a:prstGeom>
        </p:spPr>
      </p:pic>
    </p:spTree>
    <p:extLst>
      <p:ext uri="{BB962C8B-B14F-4D97-AF65-F5344CB8AC3E}">
        <p14:creationId xmlns:p14="http://schemas.microsoft.com/office/powerpoint/2010/main" val="14339681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7"/>
          <p:cNvSpPr>
            <a:spLocks noChangeShapeType="1"/>
          </p:cNvSpPr>
          <p:nvPr/>
        </p:nvSpPr>
        <p:spPr bwMode="auto">
          <a:xfrm>
            <a:off x="1476375" y="6597650"/>
            <a:ext cx="7488238" cy="0"/>
          </a:xfrm>
          <a:prstGeom prst="line">
            <a:avLst/>
          </a:prstGeom>
          <a:noFill/>
          <a:ln w="57150">
            <a:solidFill>
              <a:srgbClr val="3366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9" name="標題 1"/>
          <p:cNvSpPr txBox="1">
            <a:spLocks/>
          </p:cNvSpPr>
          <p:nvPr/>
        </p:nvSpPr>
        <p:spPr bwMode="auto">
          <a:xfrm>
            <a:off x="0" y="188640"/>
            <a:ext cx="9144000" cy="1420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a:lnSpc>
                <a:spcPct val="150000"/>
              </a:lnSpc>
              <a:spcBef>
                <a:spcPct val="0"/>
              </a:spcBef>
              <a:buFontTx/>
              <a:buNone/>
            </a:pPr>
            <a:r>
              <a:rPr kumimoji="0" lang="en-US" altLang="zh-TW" sz="3000" b="1" dirty="0">
                <a:latin typeface="Times New Roman" panose="02020603050405020304" pitchFamily="18" charset="0"/>
                <a:ea typeface="標楷體" panose="03000509000000000000" pitchFamily="65" charset="-120"/>
                <a:cs typeface="Times New Roman" panose="02020603050405020304" pitchFamily="18" charset="0"/>
              </a:rPr>
              <a:t>106</a:t>
            </a:r>
            <a:r>
              <a:rPr kumimoji="0" lang="zh-TW" altLang="en-US" sz="3000" b="1" dirty="0">
                <a:latin typeface="Times New Roman" panose="02020603050405020304" pitchFamily="18" charset="0"/>
                <a:ea typeface="標楷體" panose="03000509000000000000" pitchFamily="65" charset="-120"/>
                <a:cs typeface="Times New Roman" panose="02020603050405020304" pitchFamily="18" charset="0"/>
              </a:rPr>
              <a:t>年度教育部獎勵私立大學校</a:t>
            </a:r>
            <a:r>
              <a:rPr kumimoji="0"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院校務</a:t>
            </a:r>
            <a:r>
              <a:rPr kumimoji="0" lang="zh-TW" altLang="en-US" sz="3000" b="1" dirty="0">
                <a:latin typeface="Times New Roman" panose="02020603050405020304" pitchFamily="18" charset="0"/>
                <a:ea typeface="標楷體" panose="03000509000000000000" pitchFamily="65" charset="-120"/>
                <a:cs typeface="Times New Roman" panose="02020603050405020304" pitchFamily="18" charset="0"/>
              </a:rPr>
              <a:t>發展</a:t>
            </a:r>
            <a:r>
              <a:rPr kumimoji="0"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計畫</a:t>
            </a:r>
            <a:endParaRPr kumimoji="0" lang="en-US" altLang="zh-TW" sz="3000" b="1" dirty="0" smtClean="0">
              <a:latin typeface="Times New Roman" panose="02020603050405020304" pitchFamily="18" charset="0"/>
              <a:ea typeface="標楷體" panose="03000509000000000000" pitchFamily="65" charset="-120"/>
              <a:cs typeface="Times New Roman" panose="02020603050405020304" pitchFamily="18" charset="0"/>
            </a:endParaRPr>
          </a:p>
          <a:p>
            <a:pPr algn="ctr">
              <a:lnSpc>
                <a:spcPct val="150000"/>
              </a:lnSpc>
              <a:spcBef>
                <a:spcPct val="0"/>
              </a:spcBef>
              <a:buFontTx/>
              <a:buNone/>
            </a:pPr>
            <a:r>
              <a:rPr kumimoji="0" lang="zh-TW" altLang="en-US" sz="3000" b="1" dirty="0" smtClean="0">
                <a:latin typeface="Times New Roman" panose="02020603050405020304" pitchFamily="18" charset="0"/>
                <a:ea typeface="標楷體" panose="03000509000000000000" pitchFamily="65" charset="-120"/>
                <a:cs typeface="Times New Roman" panose="02020603050405020304" pitchFamily="18" charset="0"/>
              </a:rPr>
              <a:t>系統說明會議程</a:t>
            </a:r>
            <a:endParaRPr kumimoji="0" lang="en-US" altLang="zh-TW" sz="3000" b="1"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10" name="矩形 9"/>
          <p:cNvSpPr/>
          <p:nvPr/>
        </p:nvSpPr>
        <p:spPr>
          <a:xfrm>
            <a:off x="216112" y="1782976"/>
            <a:ext cx="8748500" cy="1862048"/>
          </a:xfrm>
          <a:prstGeom prst="rect">
            <a:avLst/>
          </a:prstGeom>
        </p:spPr>
        <p:txBody>
          <a:bodyPr wrap="square">
            <a:spAutoFit/>
          </a:bodyPr>
          <a:lstStyle/>
          <a:p>
            <a:pPr eaLnBrk="1" fontAlgn="ctr">
              <a:spcBef>
                <a:spcPts val="600"/>
              </a:spcBef>
              <a:spcAft>
                <a:spcPts val="0"/>
              </a:spcAft>
              <a:defRPr/>
            </a:pPr>
            <a:r>
              <a:rPr lang="zh-TW" altLang="en-US" sz="2500" b="1" kern="100" dirty="0">
                <a:latin typeface="Times New Roman" pitchFamily="18" charset="0"/>
                <a:ea typeface="標楷體" pitchFamily="65" charset="-120"/>
                <a:cs typeface="Times New Roman" pitchFamily="18" charset="0"/>
              </a:rPr>
              <a:t>時間：</a:t>
            </a:r>
            <a:r>
              <a:rPr lang="en-US" altLang="zh-TW" sz="2500" b="1" kern="100" dirty="0">
                <a:latin typeface="Times New Roman" pitchFamily="18" charset="0"/>
                <a:ea typeface="標楷體" pitchFamily="65" charset="-120"/>
                <a:cs typeface="Times New Roman" pitchFamily="18" charset="0"/>
              </a:rPr>
              <a:t>105</a:t>
            </a:r>
            <a:r>
              <a:rPr lang="zh-TW" altLang="en-US" sz="2500" b="1" kern="100" dirty="0" smtClean="0">
                <a:latin typeface="Times New Roman" pitchFamily="18" charset="0"/>
                <a:ea typeface="標楷體" pitchFamily="65" charset="-120"/>
                <a:cs typeface="Times New Roman" pitchFamily="18" charset="0"/>
              </a:rPr>
              <a:t>年</a:t>
            </a:r>
            <a:r>
              <a:rPr lang="en-US" altLang="zh-TW" sz="2500" b="1" kern="100" dirty="0" smtClean="0">
                <a:latin typeface="Times New Roman" pitchFamily="18" charset="0"/>
                <a:ea typeface="標楷體" pitchFamily="65" charset="-120"/>
                <a:cs typeface="Times New Roman" pitchFamily="18" charset="0"/>
              </a:rPr>
              <a:t>10</a:t>
            </a:r>
            <a:r>
              <a:rPr lang="zh-TW" altLang="en-US" sz="2500" b="1" kern="100" dirty="0" smtClean="0">
                <a:latin typeface="Times New Roman" pitchFamily="18" charset="0"/>
                <a:ea typeface="標楷體" pitchFamily="65" charset="-120"/>
                <a:cs typeface="Times New Roman" pitchFamily="18" charset="0"/>
              </a:rPr>
              <a:t>月</a:t>
            </a:r>
            <a:r>
              <a:rPr lang="en-US" altLang="zh-TW" sz="2500" b="1" kern="100" dirty="0" smtClean="0">
                <a:latin typeface="Times New Roman" pitchFamily="18" charset="0"/>
                <a:ea typeface="標楷體" pitchFamily="65" charset="-120"/>
                <a:cs typeface="Times New Roman" pitchFamily="18" charset="0"/>
              </a:rPr>
              <a:t>17</a:t>
            </a:r>
            <a:r>
              <a:rPr lang="zh-TW" altLang="en-US" sz="2500" b="1" kern="100" dirty="0" smtClean="0">
                <a:latin typeface="Times New Roman" pitchFamily="18" charset="0"/>
                <a:ea typeface="標楷體" pitchFamily="65" charset="-120"/>
                <a:cs typeface="Times New Roman" pitchFamily="18" charset="0"/>
              </a:rPr>
              <a:t>日（星期一）上午</a:t>
            </a:r>
            <a:r>
              <a:rPr lang="en-US" altLang="zh-TW" sz="2500" b="1" kern="100" dirty="0" smtClean="0">
                <a:latin typeface="Times New Roman" pitchFamily="18" charset="0"/>
                <a:ea typeface="標楷體" pitchFamily="65" charset="-120"/>
                <a:cs typeface="Times New Roman" pitchFamily="18" charset="0"/>
              </a:rPr>
              <a:t>10</a:t>
            </a:r>
            <a:r>
              <a:rPr lang="zh-TW" altLang="en-US" sz="2500" b="1" kern="100" dirty="0" smtClean="0">
                <a:latin typeface="Times New Roman" pitchFamily="18" charset="0"/>
                <a:ea typeface="標楷體" pitchFamily="65" charset="-120"/>
                <a:cs typeface="Times New Roman" pitchFamily="18" charset="0"/>
              </a:rPr>
              <a:t>時</a:t>
            </a:r>
            <a:endParaRPr lang="en-US" altLang="zh-TW" sz="2500" b="1" kern="100" dirty="0" smtClean="0">
              <a:latin typeface="Times New Roman" pitchFamily="18" charset="0"/>
              <a:ea typeface="標楷體" pitchFamily="65" charset="-120"/>
              <a:cs typeface="Times New Roman" pitchFamily="18" charset="0"/>
            </a:endParaRPr>
          </a:p>
          <a:p>
            <a:pPr eaLnBrk="1" fontAlgn="ctr">
              <a:spcBef>
                <a:spcPts val="600"/>
              </a:spcBef>
              <a:spcAft>
                <a:spcPts val="0"/>
              </a:spcAft>
              <a:defRPr/>
            </a:pPr>
            <a:r>
              <a:rPr lang="zh-TW" altLang="en-US" sz="2500" b="1" kern="100" dirty="0" smtClean="0">
                <a:latin typeface="Times New Roman" pitchFamily="18" charset="0"/>
                <a:ea typeface="標楷體" pitchFamily="65" charset="-120"/>
                <a:cs typeface="Times New Roman" pitchFamily="18" charset="0"/>
              </a:rPr>
              <a:t>地點</a:t>
            </a:r>
            <a:r>
              <a:rPr lang="zh-TW" altLang="en-US" sz="2500" b="1" kern="100" dirty="0">
                <a:latin typeface="Times New Roman" pitchFamily="18" charset="0"/>
                <a:ea typeface="標楷體" pitchFamily="65" charset="-120"/>
                <a:cs typeface="Times New Roman" pitchFamily="18" charset="0"/>
              </a:rPr>
              <a:t>：國立臺北科技</a:t>
            </a:r>
            <a:r>
              <a:rPr lang="zh-TW" altLang="en-US" sz="2500" b="1" kern="100" dirty="0" smtClean="0">
                <a:latin typeface="Times New Roman" pitchFamily="18" charset="0"/>
                <a:ea typeface="標楷體" pitchFamily="65" charset="-120"/>
                <a:cs typeface="Times New Roman" pitchFamily="18" charset="0"/>
              </a:rPr>
              <a:t>大學第六</a:t>
            </a:r>
            <a:r>
              <a:rPr lang="zh-TW" altLang="en-US" sz="2500" b="1" kern="100" dirty="0">
                <a:latin typeface="Times New Roman" pitchFamily="18" charset="0"/>
                <a:ea typeface="標楷體" pitchFamily="65" charset="-120"/>
                <a:cs typeface="Times New Roman" pitchFamily="18" charset="0"/>
              </a:rPr>
              <a:t>教學大樓</a:t>
            </a:r>
            <a:r>
              <a:rPr lang="en-US" altLang="zh-TW" sz="2500" b="1" kern="100" dirty="0">
                <a:latin typeface="Times New Roman" pitchFamily="18" charset="0"/>
                <a:ea typeface="標楷體" pitchFamily="65" charset="-120"/>
                <a:cs typeface="Times New Roman" pitchFamily="18" charset="0"/>
              </a:rPr>
              <a:t>B1</a:t>
            </a:r>
            <a:r>
              <a:rPr lang="zh-TW" altLang="en-US" sz="2500" b="1" kern="100" dirty="0">
                <a:latin typeface="Times New Roman" pitchFamily="18" charset="0"/>
                <a:ea typeface="標楷體" pitchFamily="65" charset="-120"/>
                <a:cs typeface="Times New Roman" pitchFamily="18" charset="0"/>
              </a:rPr>
              <a:t>國際會議廳</a:t>
            </a:r>
            <a:endParaRPr lang="en-US" altLang="zh-TW" sz="2500" b="1" kern="100" dirty="0">
              <a:latin typeface="Times New Roman" pitchFamily="18" charset="0"/>
              <a:ea typeface="標楷體" pitchFamily="65" charset="-120"/>
              <a:cs typeface="Times New Roman" pitchFamily="18" charset="0"/>
            </a:endParaRPr>
          </a:p>
          <a:p>
            <a:pPr eaLnBrk="1" fontAlgn="ctr">
              <a:spcBef>
                <a:spcPts val="600"/>
              </a:spcBef>
              <a:spcAft>
                <a:spcPts val="0"/>
              </a:spcAft>
              <a:defRPr/>
            </a:pPr>
            <a:r>
              <a:rPr lang="zh-TW" altLang="en-US" sz="2500" b="1" kern="100" dirty="0">
                <a:latin typeface="Times New Roman" pitchFamily="18" charset="0"/>
                <a:ea typeface="標楷體" pitchFamily="65" charset="-120"/>
                <a:cs typeface="Times New Roman" pitchFamily="18" charset="0"/>
              </a:rPr>
              <a:t>主辦單位：教育部高等教育</a:t>
            </a:r>
            <a:r>
              <a:rPr lang="zh-TW" altLang="en-US" sz="2500" b="1" kern="100" dirty="0" smtClean="0">
                <a:latin typeface="Times New Roman" pitchFamily="18" charset="0"/>
                <a:ea typeface="標楷體" pitchFamily="65" charset="-120"/>
                <a:cs typeface="Times New Roman" pitchFamily="18" charset="0"/>
              </a:rPr>
              <a:t>司</a:t>
            </a:r>
            <a:endParaRPr lang="en-US" altLang="zh-TW" sz="2500" b="1" kern="100" dirty="0" smtClean="0">
              <a:latin typeface="Times New Roman" pitchFamily="18" charset="0"/>
              <a:ea typeface="標楷體" pitchFamily="65" charset="-120"/>
              <a:cs typeface="Times New Roman" pitchFamily="18" charset="0"/>
            </a:endParaRPr>
          </a:p>
          <a:p>
            <a:pPr eaLnBrk="1" fontAlgn="ctr">
              <a:spcBef>
                <a:spcPts val="600"/>
              </a:spcBef>
              <a:spcAft>
                <a:spcPts val="0"/>
              </a:spcAft>
              <a:defRPr/>
            </a:pPr>
            <a:r>
              <a:rPr lang="zh-TW" altLang="en-US" sz="2500" b="1" kern="100" dirty="0" smtClean="0">
                <a:latin typeface="Times New Roman" pitchFamily="18" charset="0"/>
                <a:ea typeface="標楷體" pitchFamily="65" charset="-120"/>
                <a:cs typeface="Times New Roman" pitchFamily="18" charset="0"/>
              </a:rPr>
              <a:t>執行</a:t>
            </a:r>
            <a:r>
              <a:rPr lang="zh-TW" altLang="en-US" sz="2500" b="1" kern="100" dirty="0">
                <a:latin typeface="Times New Roman" pitchFamily="18" charset="0"/>
                <a:ea typeface="標楷體" pitchFamily="65" charset="-120"/>
                <a:cs typeface="Times New Roman" pitchFamily="18" charset="0"/>
              </a:rPr>
              <a:t>單位：國立雲林科技大學</a:t>
            </a:r>
          </a:p>
        </p:txBody>
      </p:sp>
      <p:graphicFrame>
        <p:nvGraphicFramePr>
          <p:cNvPr id="11" name="內容版面配置區 2"/>
          <p:cNvGraphicFramePr>
            <a:graphicFrameLocks/>
          </p:cNvGraphicFramePr>
          <p:nvPr>
            <p:extLst>
              <p:ext uri="{D42A27DB-BD31-4B8C-83A1-F6EECF244321}">
                <p14:modId xmlns:p14="http://schemas.microsoft.com/office/powerpoint/2010/main" val="768054899"/>
              </p:ext>
            </p:extLst>
          </p:nvPr>
        </p:nvGraphicFramePr>
        <p:xfrm>
          <a:off x="216112" y="3645024"/>
          <a:ext cx="8748499" cy="3024336"/>
        </p:xfrm>
        <a:graphic>
          <a:graphicData uri="http://schemas.openxmlformats.org/drawingml/2006/table">
            <a:tbl>
              <a:tblPr>
                <a:tableStyleId>{8799B23B-EC83-4686-B30A-512413B5E67A}</a:tableStyleId>
              </a:tblPr>
              <a:tblGrid>
                <a:gridCol w="2123640">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3528391">
                  <a:extLst>
                    <a:ext uri="{9D8B030D-6E8A-4147-A177-3AD203B41FA5}">
                      <a16:colId xmlns:a16="http://schemas.microsoft.com/office/drawing/2014/main" xmlns="" val="20002"/>
                    </a:ext>
                  </a:extLst>
                </a:gridCol>
                <a:gridCol w="1944340">
                  <a:extLst>
                    <a:ext uri="{9D8B030D-6E8A-4147-A177-3AD203B41FA5}">
                      <a16:colId xmlns:a16="http://schemas.microsoft.com/office/drawing/2014/main" xmlns="" val="443030791"/>
                    </a:ext>
                  </a:extLst>
                </a:gridCol>
              </a:tblGrid>
              <a:tr h="432048">
                <a:tc>
                  <a:txBody>
                    <a:bodyPr/>
                    <a:lstStyle/>
                    <a:p>
                      <a:pPr algn="ctr" fontAlgn="ctr" latinLnBrk="0" hangingPunct="0">
                        <a:lnSpc>
                          <a:spcPct val="100000"/>
                        </a:lnSpc>
                        <a:spcAft>
                          <a:spcPts val="0"/>
                        </a:spcAft>
                      </a:pPr>
                      <a:r>
                        <a:rPr lang="zh-TW" sz="2000" b="1" kern="100" baseline="0" dirty="0">
                          <a:solidFill>
                            <a:schemeClr val="tx1"/>
                          </a:solidFill>
                          <a:effectLst/>
                          <a:latin typeface="Times New Roman" pitchFamily="18" charset="0"/>
                          <a:ea typeface="標楷體" pitchFamily="65" charset="-120"/>
                          <a:cs typeface="Times New Roman" pitchFamily="18" charset="0"/>
                        </a:rPr>
                        <a:t>時間</a:t>
                      </a: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D18E"/>
                    </a:solidFill>
                  </a:tcPr>
                </a:tc>
                <a:tc>
                  <a:txBody>
                    <a:bodyPr/>
                    <a:lstStyle/>
                    <a:p>
                      <a:pPr algn="ctr" fontAlgn="ctr" latinLnBrk="0" hangingPunct="0">
                        <a:lnSpc>
                          <a:spcPct val="100000"/>
                        </a:lnSpc>
                        <a:spcAft>
                          <a:spcPts val="0"/>
                        </a:spcAft>
                      </a:pP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小計</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D18E"/>
                    </a:solidFill>
                  </a:tcPr>
                </a:tc>
                <a:tc>
                  <a:txBody>
                    <a:bodyPr/>
                    <a:lstStyle/>
                    <a:p>
                      <a:pPr algn="ctr" fontAlgn="ctr" latinLnBrk="0" hangingPunct="0">
                        <a:lnSpc>
                          <a:spcPct val="100000"/>
                        </a:lnSpc>
                        <a:spcAft>
                          <a:spcPts val="0"/>
                        </a:spcAft>
                      </a:pPr>
                      <a:r>
                        <a:rPr lang="zh-TW" sz="2000" b="1" kern="100" baseline="0" dirty="0">
                          <a:solidFill>
                            <a:schemeClr val="tx1"/>
                          </a:solidFill>
                          <a:effectLst/>
                          <a:latin typeface="Times New Roman" pitchFamily="18" charset="0"/>
                          <a:ea typeface="標楷體" pitchFamily="65" charset="-120"/>
                          <a:cs typeface="Times New Roman" pitchFamily="18" charset="0"/>
                        </a:rPr>
                        <a:t>議程</a:t>
                      </a:r>
                      <a:r>
                        <a:rPr lang="en-US" sz="2000" b="1" kern="100" baseline="0" dirty="0">
                          <a:solidFill>
                            <a:schemeClr val="tx1"/>
                          </a:solidFill>
                          <a:effectLst/>
                          <a:latin typeface="Times New Roman" pitchFamily="18" charset="0"/>
                          <a:ea typeface="標楷體" pitchFamily="65" charset="-120"/>
                          <a:cs typeface="Times New Roman" pitchFamily="18" charset="0"/>
                        </a:rPr>
                        <a:t>/</a:t>
                      </a:r>
                      <a:r>
                        <a:rPr lang="zh-TW" sz="2000" b="1" kern="100" baseline="0" dirty="0">
                          <a:solidFill>
                            <a:schemeClr val="tx1"/>
                          </a:solidFill>
                          <a:effectLst/>
                          <a:latin typeface="Times New Roman" pitchFamily="18" charset="0"/>
                          <a:ea typeface="標楷體" pitchFamily="65" charset="-120"/>
                          <a:cs typeface="Times New Roman" pitchFamily="18" charset="0"/>
                        </a:rPr>
                        <a:t>內容</a:t>
                      </a: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D18E"/>
                    </a:solidFill>
                  </a:tcPr>
                </a:tc>
                <a:tc>
                  <a:txBody>
                    <a:bodyPr/>
                    <a:lstStyle/>
                    <a:p>
                      <a:pPr algn="ctr" fontAlgn="ctr" latinLnBrk="0" hangingPunct="0">
                        <a:lnSpc>
                          <a:spcPct val="100000"/>
                        </a:lnSpc>
                        <a:spcAft>
                          <a:spcPts val="0"/>
                        </a:spcAft>
                      </a:pPr>
                      <a:r>
                        <a:rPr lang="zh-TW" sz="2000" b="1" kern="100" baseline="0" dirty="0" smtClean="0">
                          <a:solidFill>
                            <a:schemeClr val="tx1"/>
                          </a:solidFill>
                          <a:effectLst/>
                          <a:latin typeface="Times New Roman" pitchFamily="18" charset="0"/>
                          <a:ea typeface="標楷體" pitchFamily="65" charset="-120"/>
                          <a:cs typeface="Times New Roman" pitchFamily="18" charset="0"/>
                        </a:rPr>
                        <a:t>主講</a:t>
                      </a:r>
                      <a:r>
                        <a:rPr lang="zh-TW" sz="2000" b="1" kern="100" baseline="0" dirty="0">
                          <a:solidFill>
                            <a:schemeClr val="tx1"/>
                          </a:solidFill>
                          <a:effectLst/>
                          <a:latin typeface="Times New Roman" pitchFamily="18" charset="0"/>
                          <a:ea typeface="標楷體" pitchFamily="65" charset="-120"/>
                          <a:cs typeface="Times New Roman" pitchFamily="18" charset="0"/>
                        </a:rPr>
                        <a:t>人</a:t>
                      </a: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D18E"/>
                    </a:solidFill>
                  </a:tcPr>
                </a:tc>
                <a:extLst>
                  <a:ext uri="{0D108BD9-81ED-4DB2-BD59-A6C34878D82A}">
                    <a16:rowId xmlns:a16="http://schemas.microsoft.com/office/drawing/2014/main" xmlns="" val="10000"/>
                  </a:ext>
                </a:extLst>
              </a:tr>
              <a:tr h="432048">
                <a:tc>
                  <a:txBody>
                    <a:bodyPr/>
                    <a:lstStyle/>
                    <a:p>
                      <a:pPr indent="78105" algn="ctr" fontAlgn="ctr" latinLnBrk="0" hangingPunct="0">
                        <a:lnSpc>
                          <a:spcPct val="100000"/>
                        </a:lnSpc>
                        <a:spcAft>
                          <a:spcPts val="0"/>
                        </a:spcAft>
                      </a:pPr>
                      <a:r>
                        <a:rPr lang="en-US" sz="2000" b="1" kern="100" baseline="0" dirty="0" smtClean="0">
                          <a:solidFill>
                            <a:schemeClr val="tx1"/>
                          </a:solidFill>
                          <a:effectLst/>
                          <a:latin typeface="Times New Roman" pitchFamily="18" charset="0"/>
                          <a:ea typeface="標楷體" pitchFamily="65" charset="-120"/>
                          <a:cs typeface="Times New Roman" pitchFamily="18" charset="0"/>
                        </a:rPr>
                        <a:t>09</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30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10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00</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78105" algn="ctr" fontAlgn="ctr" latinLnBrk="0" hangingPunct="0">
                        <a:lnSpc>
                          <a:spcPct val="100000"/>
                        </a:lnSpc>
                        <a:spcAft>
                          <a:spcPts val="0"/>
                        </a:spcAft>
                      </a:pPr>
                      <a:r>
                        <a:rPr lang="en-US" altLang="zh-TW" sz="2000" b="1" kern="100" baseline="0" dirty="0" smtClean="0">
                          <a:solidFill>
                            <a:schemeClr val="tx1"/>
                          </a:solidFill>
                          <a:effectLst/>
                          <a:latin typeface="Times New Roman" pitchFamily="18" charset="0"/>
                          <a:ea typeface="標楷體" pitchFamily="65" charset="-120"/>
                          <a:cs typeface="Times New Roman" pitchFamily="18" charset="0"/>
                        </a:rPr>
                        <a:t>30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分鐘</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gridSpan="2">
                  <a:txBody>
                    <a:bodyPr/>
                    <a:lstStyle/>
                    <a:p>
                      <a:pPr marL="0" indent="53975" algn="l" fontAlgn="ctr" latinLnBrk="0" hangingPunct="0">
                        <a:lnSpc>
                          <a:spcPct val="100000"/>
                        </a:lnSpc>
                        <a:spcAft>
                          <a:spcPts val="0"/>
                        </a:spcAft>
                      </a:pPr>
                      <a:r>
                        <a:rPr lang="zh-TW" sz="2000" b="1" kern="100" baseline="0" dirty="0">
                          <a:solidFill>
                            <a:schemeClr val="tx1"/>
                          </a:solidFill>
                          <a:effectLst/>
                          <a:latin typeface="Times New Roman" pitchFamily="18" charset="0"/>
                          <a:ea typeface="標楷體" pitchFamily="65" charset="-120"/>
                          <a:cs typeface="Times New Roman" pitchFamily="18" charset="0"/>
                        </a:rPr>
                        <a:t>報到</a:t>
                      </a: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hMerge="1">
                  <a:txBody>
                    <a:bodyPr/>
                    <a:lstStyle/>
                    <a:p>
                      <a:endParaRPr lang="zh-TW" altLang="en-US"/>
                    </a:p>
                  </a:txBody>
                  <a:tcPr/>
                </a:tc>
                <a:extLst>
                  <a:ext uri="{0D108BD9-81ED-4DB2-BD59-A6C34878D82A}">
                    <a16:rowId xmlns:a16="http://schemas.microsoft.com/office/drawing/2014/main" xmlns="" val="10001"/>
                  </a:ext>
                </a:extLst>
              </a:tr>
              <a:tr h="432048">
                <a:tc>
                  <a:txBody>
                    <a:bodyPr/>
                    <a:lstStyle/>
                    <a:p>
                      <a:pPr indent="78105" algn="ctr" fontAlgn="ctr" latinLnBrk="0" hangingPunct="0">
                        <a:lnSpc>
                          <a:spcPct val="100000"/>
                        </a:lnSpc>
                        <a:spcAft>
                          <a:spcPts val="0"/>
                        </a:spcAft>
                      </a:pPr>
                      <a:r>
                        <a:rPr lang="en-US" sz="2000" b="1" kern="100" baseline="0" dirty="0" smtClean="0">
                          <a:solidFill>
                            <a:schemeClr val="tx1"/>
                          </a:solidFill>
                          <a:effectLst/>
                          <a:latin typeface="Times New Roman" pitchFamily="18" charset="0"/>
                          <a:ea typeface="標楷體" pitchFamily="65" charset="-120"/>
                          <a:cs typeface="Times New Roman" pitchFamily="18" charset="0"/>
                        </a:rPr>
                        <a:t>10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00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10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10</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78105" algn="ctr" fontAlgn="ctr" latinLnBrk="0" hangingPunct="0">
                        <a:lnSpc>
                          <a:spcPct val="100000"/>
                        </a:lnSpc>
                        <a:spcAft>
                          <a:spcPts val="0"/>
                        </a:spcAft>
                      </a:pPr>
                      <a:r>
                        <a:rPr lang="en-US" altLang="zh-TW" sz="2000" b="1" kern="100" baseline="0" dirty="0" smtClean="0">
                          <a:solidFill>
                            <a:schemeClr val="tx1"/>
                          </a:solidFill>
                          <a:effectLst/>
                          <a:latin typeface="Times New Roman" pitchFamily="18" charset="0"/>
                          <a:ea typeface="標楷體" pitchFamily="65" charset="-120"/>
                          <a:cs typeface="Times New Roman" pitchFamily="18" charset="0"/>
                        </a:rPr>
                        <a:t>10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分鐘</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55245" algn="l" fontAlgn="ctr" latinLnBrk="0" hangingPunct="0">
                        <a:lnSpc>
                          <a:spcPct val="100000"/>
                        </a:lnSpc>
                        <a:spcAft>
                          <a:spcPts val="0"/>
                        </a:spcAft>
                      </a:pP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教育部人員</a:t>
                      </a:r>
                      <a:r>
                        <a:rPr lang="zh-TW" sz="2000" b="1" kern="100" baseline="0" dirty="0" smtClean="0">
                          <a:solidFill>
                            <a:schemeClr val="tx1"/>
                          </a:solidFill>
                          <a:effectLst/>
                          <a:latin typeface="Times New Roman" pitchFamily="18" charset="0"/>
                          <a:ea typeface="標楷體" pitchFamily="65" charset="-120"/>
                          <a:cs typeface="Times New Roman" pitchFamily="18" charset="0"/>
                        </a:rPr>
                        <a:t>致詞</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rowSpan="4">
                  <a:txBody>
                    <a:bodyPr/>
                    <a:lstStyle/>
                    <a:p>
                      <a:pPr marL="0" marR="0" indent="0" algn="ctr" defTabSz="914400" rtl="0" eaLnBrk="1" fontAlgn="ctr" latinLnBrk="0" hangingPunct="0">
                        <a:lnSpc>
                          <a:spcPct val="100000"/>
                        </a:lnSpc>
                        <a:spcBef>
                          <a:spcPts val="0"/>
                        </a:spcBef>
                        <a:spcAft>
                          <a:spcPts val="0"/>
                        </a:spcAft>
                        <a:buClrTx/>
                        <a:buSzTx/>
                        <a:buFontTx/>
                        <a:buNone/>
                        <a:tabLst/>
                        <a:defRPr/>
                      </a:pPr>
                      <a:r>
                        <a:rPr lang="zh-TW" altLang="zh-TW" sz="2000" b="1" kern="100" baseline="0" dirty="0" smtClean="0">
                          <a:solidFill>
                            <a:schemeClr val="tx1"/>
                          </a:solidFill>
                          <a:effectLst/>
                          <a:latin typeface="Times New Roman" pitchFamily="18" charset="0"/>
                          <a:ea typeface="標楷體" pitchFamily="65" charset="-120"/>
                          <a:cs typeface="Times New Roman" pitchFamily="18" charset="0"/>
                        </a:rPr>
                        <a:t>教育部</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人員</a:t>
                      </a:r>
                      <a:endParaRPr lang="en-US" altLang="zh-TW" sz="2000" b="1" kern="100" baseline="0" dirty="0" smtClean="0">
                        <a:solidFill>
                          <a:schemeClr val="tx1"/>
                        </a:solidFill>
                        <a:effectLst/>
                        <a:latin typeface="Times New Roman" pitchFamily="18" charset="0"/>
                        <a:ea typeface="標楷體" pitchFamily="65" charset="-120"/>
                        <a:cs typeface="Times New Roman" pitchFamily="18" charset="0"/>
                      </a:endParaRPr>
                    </a:p>
                    <a:p>
                      <a:pPr marL="0" marR="0" indent="0" algn="ctr" defTabSz="914400" rtl="0" eaLnBrk="1" fontAlgn="ctr" latinLnBrk="0" hangingPunct="0">
                        <a:lnSpc>
                          <a:spcPct val="100000"/>
                        </a:lnSpc>
                        <a:spcBef>
                          <a:spcPts val="0"/>
                        </a:spcBef>
                        <a:spcAft>
                          <a:spcPts val="0"/>
                        </a:spcAft>
                        <a:buClrTx/>
                        <a:buSzTx/>
                        <a:buFontTx/>
                        <a:buNone/>
                        <a:tabLst/>
                        <a:defRPr/>
                      </a:pP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及</a:t>
                      </a:r>
                      <a:endParaRPr lang="en-US" altLang="zh-TW" sz="2000" b="1" kern="100" baseline="0" dirty="0" smtClean="0">
                        <a:solidFill>
                          <a:schemeClr val="tx1"/>
                        </a:solidFill>
                        <a:effectLst/>
                        <a:latin typeface="Times New Roman" pitchFamily="18" charset="0"/>
                        <a:ea typeface="標楷體" pitchFamily="65" charset="-120"/>
                        <a:cs typeface="Times New Roman" pitchFamily="18" charset="0"/>
                      </a:endParaRPr>
                    </a:p>
                    <a:p>
                      <a:pPr marL="0" marR="0" indent="0" algn="ctr" defTabSz="914400" rtl="0" eaLnBrk="1" fontAlgn="ctr" latinLnBrk="0" hangingPunct="0">
                        <a:lnSpc>
                          <a:spcPct val="100000"/>
                        </a:lnSpc>
                        <a:spcBef>
                          <a:spcPts val="0"/>
                        </a:spcBef>
                        <a:spcAft>
                          <a:spcPts val="0"/>
                        </a:spcAft>
                        <a:buClrTx/>
                        <a:buSzTx/>
                        <a:buFontTx/>
                        <a:buNone/>
                        <a:tabLst/>
                        <a:defRPr/>
                      </a:pPr>
                      <a:r>
                        <a:rPr lang="zh-TW" altLang="zh-TW" sz="2000" b="1" kern="100" baseline="0" dirty="0" smtClean="0">
                          <a:solidFill>
                            <a:schemeClr val="tx1"/>
                          </a:solidFill>
                          <a:effectLst/>
                          <a:latin typeface="Times New Roman" pitchFamily="18" charset="0"/>
                          <a:ea typeface="標楷體" pitchFamily="65" charset="-120"/>
                          <a:cs typeface="Times New Roman" pitchFamily="18" charset="0"/>
                        </a:rPr>
                        <a:t>計畫主持人</a:t>
                      </a: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extLst>
                  <a:ext uri="{0D108BD9-81ED-4DB2-BD59-A6C34878D82A}">
                    <a16:rowId xmlns:a16="http://schemas.microsoft.com/office/drawing/2014/main" xmlns="" val="10002"/>
                  </a:ext>
                </a:extLst>
              </a:tr>
              <a:tr h="432048">
                <a:tc>
                  <a:txBody>
                    <a:bodyPr/>
                    <a:lstStyle/>
                    <a:p>
                      <a:pPr indent="78105" algn="ctr" fontAlgn="ctr" latinLnBrk="0" hangingPunct="0">
                        <a:lnSpc>
                          <a:spcPct val="100000"/>
                        </a:lnSpc>
                        <a:spcAft>
                          <a:spcPts val="0"/>
                        </a:spcAft>
                      </a:pPr>
                      <a:r>
                        <a:rPr lang="en-US" sz="2000" b="1" kern="100" baseline="0" dirty="0" smtClean="0">
                          <a:solidFill>
                            <a:schemeClr val="tx1"/>
                          </a:solidFill>
                          <a:effectLst/>
                          <a:latin typeface="Times New Roman" pitchFamily="18" charset="0"/>
                          <a:ea typeface="標楷體" pitchFamily="65" charset="-120"/>
                          <a:cs typeface="Times New Roman" pitchFamily="18" charset="0"/>
                        </a:rPr>
                        <a:t>10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10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10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50</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78105" algn="ctr" fontAlgn="ctr" latinLnBrk="0" hangingPunct="0">
                        <a:lnSpc>
                          <a:spcPct val="100000"/>
                        </a:lnSpc>
                        <a:spcAft>
                          <a:spcPts val="0"/>
                        </a:spcAft>
                      </a:pPr>
                      <a:r>
                        <a:rPr lang="en-US" altLang="zh-TW" sz="2000" b="1" kern="100" baseline="0" dirty="0" smtClean="0">
                          <a:solidFill>
                            <a:schemeClr val="tx1"/>
                          </a:solidFill>
                          <a:effectLst/>
                          <a:latin typeface="Times New Roman" pitchFamily="18" charset="0"/>
                          <a:ea typeface="標楷體" pitchFamily="65" charset="-120"/>
                          <a:cs typeface="Times New Roman" pitchFamily="18" charset="0"/>
                        </a:rPr>
                        <a:t>40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分鐘</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marL="0" indent="55245" algn="l" rtl="0" eaLnBrk="1" fontAlgn="ctr" latinLnBrk="0" hangingPunct="0">
                        <a:lnSpc>
                          <a:spcPct val="100000"/>
                        </a:lnSpc>
                        <a:spcAft>
                          <a:spcPts val="0"/>
                        </a:spcAft>
                        <a:buFont typeface="+mj-lt"/>
                        <a:buNone/>
                      </a:pPr>
                      <a:r>
                        <a:rPr kumimoji="0" lang="zh-TW" altLang="en-US" sz="2000" b="1" kern="100" baseline="0" dirty="0" smtClean="0">
                          <a:solidFill>
                            <a:schemeClr val="tx1"/>
                          </a:solidFill>
                          <a:effectLst/>
                          <a:latin typeface="Times New Roman" pitchFamily="18" charset="0"/>
                          <a:ea typeface="標楷體" pitchFamily="65" charset="-120"/>
                          <a:cs typeface="Times New Roman" pitchFamily="18" charset="0"/>
                        </a:rPr>
                        <a:t>學校基本資料表認列標準說明</a:t>
                      </a:r>
                      <a:endParaRPr kumimoji="0"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vMerge="1">
                  <a:txBody>
                    <a:bodyPr/>
                    <a:lstStyle/>
                    <a:p>
                      <a:endParaRPr lang="zh-TW" altLang="en-US"/>
                    </a:p>
                  </a:txBody>
                  <a:tcPr/>
                </a:tc>
                <a:extLst>
                  <a:ext uri="{0D108BD9-81ED-4DB2-BD59-A6C34878D82A}">
                    <a16:rowId xmlns:a16="http://schemas.microsoft.com/office/drawing/2014/main" xmlns="" val="10003"/>
                  </a:ext>
                </a:extLst>
              </a:tr>
              <a:tr h="432048">
                <a:tc>
                  <a:txBody>
                    <a:bodyPr/>
                    <a:lstStyle/>
                    <a:p>
                      <a:pPr indent="78105" algn="ctr" fontAlgn="ctr" latinLnBrk="0" hangingPunct="0">
                        <a:lnSpc>
                          <a:spcPct val="100000"/>
                        </a:lnSpc>
                        <a:spcAft>
                          <a:spcPts val="0"/>
                        </a:spcAft>
                      </a:pPr>
                      <a:r>
                        <a:rPr lang="en-US" sz="2000" b="1" kern="100" baseline="0" dirty="0" smtClean="0">
                          <a:solidFill>
                            <a:schemeClr val="tx1"/>
                          </a:solidFill>
                          <a:effectLst/>
                          <a:latin typeface="Times New Roman" pitchFamily="18" charset="0"/>
                          <a:ea typeface="標楷體" pitchFamily="65" charset="-120"/>
                          <a:cs typeface="Times New Roman" pitchFamily="18" charset="0"/>
                        </a:rPr>
                        <a:t>10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50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11</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20</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78105" algn="ctr" fontAlgn="ctr" latinLnBrk="0" hangingPunct="0">
                        <a:lnSpc>
                          <a:spcPct val="100000"/>
                        </a:lnSpc>
                        <a:spcAft>
                          <a:spcPts val="0"/>
                        </a:spcAft>
                      </a:pPr>
                      <a:r>
                        <a:rPr lang="en-US" altLang="zh-TW" sz="2000" b="1" kern="100" baseline="0" dirty="0" smtClean="0">
                          <a:solidFill>
                            <a:schemeClr val="tx1"/>
                          </a:solidFill>
                          <a:effectLst/>
                          <a:latin typeface="Times New Roman" pitchFamily="18" charset="0"/>
                          <a:ea typeface="標楷體" pitchFamily="65" charset="-120"/>
                          <a:cs typeface="Times New Roman" pitchFamily="18" charset="0"/>
                        </a:rPr>
                        <a:t>30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分鐘</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55245" algn="l" fontAlgn="ctr" latinLnBrk="0" hangingPunct="0">
                        <a:lnSpc>
                          <a:spcPct val="100000"/>
                        </a:lnSpc>
                        <a:spcAft>
                          <a:spcPts val="0"/>
                        </a:spcAft>
                      </a:pP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綜合座談</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vMerge="1">
                  <a:txBody>
                    <a:bodyPr/>
                    <a:lstStyle/>
                    <a:p>
                      <a:endParaRPr lang="zh-TW" altLang="en-US"/>
                    </a:p>
                  </a:txBody>
                  <a:tcPr/>
                </a:tc>
                <a:extLst>
                  <a:ext uri="{0D108BD9-81ED-4DB2-BD59-A6C34878D82A}">
                    <a16:rowId xmlns:a16="http://schemas.microsoft.com/office/drawing/2014/main" xmlns="" val="10004"/>
                  </a:ext>
                </a:extLst>
              </a:tr>
              <a:tr h="432048">
                <a:tc>
                  <a:txBody>
                    <a:bodyPr/>
                    <a:lstStyle/>
                    <a:p>
                      <a:pPr indent="78105" algn="ctr" fontAlgn="ctr" latinLnBrk="0" hangingPunct="0">
                        <a:lnSpc>
                          <a:spcPct val="100000"/>
                        </a:lnSpc>
                        <a:spcAft>
                          <a:spcPts val="0"/>
                        </a:spcAft>
                      </a:pPr>
                      <a:r>
                        <a:rPr lang="en-US" sz="2000" b="1" kern="100" baseline="0" dirty="0" smtClean="0">
                          <a:solidFill>
                            <a:schemeClr val="tx1"/>
                          </a:solidFill>
                          <a:effectLst/>
                          <a:latin typeface="Times New Roman" pitchFamily="18" charset="0"/>
                          <a:ea typeface="標楷體" pitchFamily="65" charset="-120"/>
                          <a:cs typeface="Times New Roman" pitchFamily="18" charset="0"/>
                        </a:rPr>
                        <a:t>11</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20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11</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40</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78105" algn="ctr" fontAlgn="ctr" latinLnBrk="0" hangingPunct="0">
                        <a:lnSpc>
                          <a:spcPct val="100000"/>
                        </a:lnSpc>
                        <a:spcAft>
                          <a:spcPts val="0"/>
                        </a:spcAft>
                      </a:pPr>
                      <a:r>
                        <a:rPr lang="en-US" altLang="zh-TW" sz="2000" b="1" kern="100" baseline="0" dirty="0" smtClean="0">
                          <a:solidFill>
                            <a:schemeClr val="tx1"/>
                          </a:solidFill>
                          <a:effectLst/>
                          <a:latin typeface="Times New Roman" pitchFamily="18" charset="0"/>
                          <a:ea typeface="標楷體" pitchFamily="65" charset="-120"/>
                          <a:cs typeface="Times New Roman" pitchFamily="18" charset="0"/>
                        </a:rPr>
                        <a:t>20</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分鐘</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55245" algn="l" fontAlgn="ctr" latinLnBrk="0" hangingPunct="0">
                        <a:lnSpc>
                          <a:spcPct val="100000"/>
                        </a:lnSpc>
                        <a:spcAft>
                          <a:spcPts val="0"/>
                        </a:spcAft>
                      </a:pPr>
                      <a:r>
                        <a:rPr lang="zh-TW" altLang="en-US" sz="2000" b="1" kern="100" baseline="0" dirty="0" smtClean="0">
                          <a:solidFill>
                            <a:schemeClr val="tx1"/>
                          </a:solidFill>
                          <a:effectLst/>
                          <a:latin typeface="Times New Roman" pitchFamily="18" charset="0"/>
                          <a:ea typeface="+mn-ea"/>
                          <a:cs typeface="Times New Roman" pitchFamily="18" charset="0"/>
                        </a:rPr>
                        <a:t>系統操作說明</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vMerge="1">
                  <a:txBody>
                    <a:bodyPr/>
                    <a:lstStyle/>
                    <a:p>
                      <a:endParaRPr lang="zh-TW" altLang="en-US"/>
                    </a:p>
                  </a:txBody>
                  <a:tcPr/>
                </a:tc>
                <a:extLst>
                  <a:ext uri="{0D108BD9-81ED-4DB2-BD59-A6C34878D82A}">
                    <a16:rowId xmlns:a16="http://schemas.microsoft.com/office/drawing/2014/main" xmlns="" val="10005"/>
                  </a:ext>
                </a:extLst>
              </a:tr>
              <a:tr h="432048">
                <a:tc>
                  <a:txBody>
                    <a:bodyPr/>
                    <a:lstStyle/>
                    <a:p>
                      <a:pPr indent="78105" algn="ctr" fontAlgn="ctr" latinLnBrk="0" hangingPunct="0">
                        <a:lnSpc>
                          <a:spcPct val="100000"/>
                        </a:lnSpc>
                        <a:spcAft>
                          <a:spcPts val="0"/>
                        </a:spcAft>
                      </a:pPr>
                      <a:r>
                        <a:rPr lang="en-US" sz="2000" b="1" kern="100" baseline="0" dirty="0" smtClean="0">
                          <a:solidFill>
                            <a:schemeClr val="tx1"/>
                          </a:solidFill>
                          <a:effectLst/>
                          <a:latin typeface="Times New Roman" pitchFamily="18" charset="0"/>
                          <a:ea typeface="標楷體" pitchFamily="65" charset="-120"/>
                          <a:cs typeface="Times New Roman" pitchFamily="18" charset="0"/>
                        </a:rPr>
                        <a:t>11</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r>
                        <a:rPr lang="en-US" sz="2000" b="1" kern="100" baseline="0" dirty="0" smtClean="0">
                          <a:solidFill>
                            <a:schemeClr val="tx1"/>
                          </a:solidFill>
                          <a:effectLst/>
                          <a:latin typeface="Times New Roman" pitchFamily="18" charset="0"/>
                          <a:ea typeface="標楷體" pitchFamily="65" charset="-120"/>
                          <a:cs typeface="Times New Roman" pitchFamily="18" charset="0"/>
                        </a:rPr>
                        <a:t>45</a:t>
                      </a: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a:txBody>
                    <a:bodyPr/>
                    <a:lstStyle/>
                    <a:p>
                      <a:pPr indent="78105" algn="ctr" fontAlgn="ctr" latinLnBrk="0" hangingPunct="0">
                        <a:lnSpc>
                          <a:spcPct val="100000"/>
                        </a:lnSpc>
                        <a:spcAft>
                          <a:spcPts val="0"/>
                        </a:spcAft>
                      </a:pPr>
                      <a:r>
                        <a:rPr lang="zh-TW" altLang="en-US" sz="2000" b="1" kern="100" baseline="0" dirty="0" smtClean="0">
                          <a:solidFill>
                            <a:schemeClr val="tx1"/>
                          </a:solidFill>
                          <a:effectLst/>
                          <a:latin typeface="Times New Roman" pitchFamily="18" charset="0"/>
                          <a:ea typeface="標楷體" pitchFamily="65" charset="-120"/>
                          <a:cs typeface="Times New Roman" pitchFamily="18" charset="0"/>
                        </a:rPr>
                        <a:t>－</a:t>
                      </a:r>
                      <a:endParaRPr lang="zh-TW" sz="2000" b="1" kern="100" baseline="0" dirty="0">
                        <a:solidFill>
                          <a:schemeClr val="tx1"/>
                        </a:solidFill>
                        <a:effectLst/>
                        <a:latin typeface="Times New Roman" pitchFamily="18" charset="0"/>
                        <a:ea typeface="標楷體" pitchFamily="65" charset="-120"/>
                        <a:cs typeface="Times New Roman" pitchFamily="18" charset="0"/>
                      </a:endParaRP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gridSpan="2">
                  <a:txBody>
                    <a:bodyPr/>
                    <a:lstStyle/>
                    <a:p>
                      <a:pPr indent="55245" algn="l" fontAlgn="ctr" latinLnBrk="0" hangingPunct="0">
                        <a:lnSpc>
                          <a:spcPct val="100000"/>
                        </a:lnSpc>
                        <a:spcAft>
                          <a:spcPts val="0"/>
                        </a:spcAft>
                      </a:pPr>
                      <a:r>
                        <a:rPr lang="zh-TW" sz="2000" b="1" kern="100" baseline="0" dirty="0">
                          <a:solidFill>
                            <a:schemeClr val="tx1"/>
                          </a:solidFill>
                          <a:effectLst/>
                          <a:latin typeface="Times New Roman" pitchFamily="18" charset="0"/>
                          <a:ea typeface="標楷體" pitchFamily="65" charset="-120"/>
                          <a:cs typeface="Times New Roman" pitchFamily="18" charset="0"/>
                        </a:rPr>
                        <a:t>賦歸</a:t>
                      </a:r>
                    </a:p>
                  </a:txBody>
                  <a:tcPr marL="14620" marR="146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8F6"/>
                    </a:solidFill>
                  </a:tcPr>
                </a:tc>
                <a:tc hMerge="1">
                  <a:txBody>
                    <a:bodyPr/>
                    <a:lstStyle/>
                    <a:p>
                      <a:endParaRPr lang="zh-TW" altLang="en-US"/>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737086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smtClean="0">
                <a:solidFill>
                  <a:schemeClr val="tx1"/>
                </a:solidFill>
                <a:effectLst/>
                <a:latin typeface="Times New Roman" panose="02020603050405020304" pitchFamily="18" charset="0"/>
                <a:ea typeface="標楷體" panose="03000509000000000000" pitchFamily="65" charset="-120"/>
              </a:rPr>
              <a:t>【1/4】</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627063" lvl="0" indent="-531813">
              <a:buNone/>
            </a:pPr>
            <a:r>
              <a:rPr lang="en-US" altLang="zh-TW" sz="3000" b="1" dirty="0" smtClean="0">
                <a:latin typeface="Times New Roman" panose="02020603050405020304" pitchFamily="18" charset="0"/>
                <a:ea typeface="標楷體" panose="03000509000000000000" pitchFamily="65" charset="-120"/>
              </a:rPr>
              <a:t>1-1 </a:t>
            </a:r>
            <a:r>
              <a:rPr lang="zh-TW" altLang="en-US" sz="3000" b="1" dirty="0" smtClean="0">
                <a:latin typeface="Times New Roman" panose="02020603050405020304" pitchFamily="18" charset="0"/>
                <a:ea typeface="標楷體" panose="03000509000000000000" pitchFamily="65" charset="-120"/>
                <a:cs typeface="Times New Roman" pitchFamily="18" charset="0"/>
              </a:rPr>
              <a:t>第一次檢視及填報</a:t>
            </a:r>
            <a:endParaRPr lang="en-US" altLang="zh-TW" sz="3000" b="1" dirty="0" smtClean="0">
              <a:latin typeface="Times New Roman" panose="02020603050405020304" pitchFamily="18" charset="0"/>
              <a:ea typeface="標楷體" panose="03000509000000000000" pitchFamily="65" charset="-120"/>
              <a:cs typeface="Times New Roman" pitchFamily="18" charset="0"/>
            </a:endParaRPr>
          </a:p>
          <a:p>
            <a:pPr lvl="0">
              <a:spcBef>
                <a:spcPts val="600"/>
              </a:spcBef>
            </a:pPr>
            <a:r>
              <a:rPr lang="zh-TW" altLang="en-US" sz="3000" b="1" dirty="0">
                <a:latin typeface="Times New Roman" panose="02020603050405020304" pitchFamily="18" charset="0"/>
                <a:ea typeface="標楷體" panose="03000509000000000000" pitchFamily="65" charset="-120"/>
              </a:rPr>
              <a:t>日期：</a:t>
            </a:r>
            <a:r>
              <a:rPr lang="en-US" altLang="zh-TW" sz="3000" b="1" dirty="0" smtClean="0">
                <a:latin typeface="Times New Roman" panose="02020603050405020304" pitchFamily="18" charset="0"/>
                <a:ea typeface="標楷體" panose="03000509000000000000" pitchFamily="65" charset="-120"/>
              </a:rPr>
              <a:t>105</a:t>
            </a:r>
            <a:r>
              <a:rPr lang="zh-TW" altLang="en-US" sz="3000" b="1" dirty="0" smtClean="0">
                <a:latin typeface="Times New Roman" panose="02020603050405020304" pitchFamily="18" charset="0"/>
                <a:ea typeface="標楷體" panose="03000509000000000000" pitchFamily="65" charset="-120"/>
              </a:rPr>
              <a:t>年</a:t>
            </a:r>
            <a:r>
              <a:rPr lang="en-US" altLang="zh-TW" sz="3000" b="1" dirty="0">
                <a:latin typeface="Times New Roman" panose="02020603050405020304" pitchFamily="18" charset="0"/>
                <a:ea typeface="標楷體" panose="03000509000000000000" pitchFamily="65" charset="-120"/>
              </a:rPr>
              <a:t>11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3</a:t>
            </a:r>
            <a:r>
              <a:rPr lang="zh-TW" altLang="en-US" sz="3000" b="1" dirty="0" smtClean="0">
                <a:latin typeface="Times New Roman" panose="02020603050405020304" pitchFamily="18" charset="0"/>
                <a:ea typeface="標楷體" panose="03000509000000000000" pitchFamily="65" charset="-120"/>
              </a:rPr>
              <a:t>日</a:t>
            </a:r>
            <a:r>
              <a:rPr lang="zh-TW" altLang="en-US" sz="3000" b="1" dirty="0">
                <a:latin typeface="Times New Roman" panose="02020603050405020304" pitchFamily="18" charset="0"/>
                <a:ea typeface="標楷體" panose="03000509000000000000" pitchFamily="65" charset="-120"/>
              </a:rPr>
              <a:t>至</a:t>
            </a:r>
            <a:r>
              <a:rPr lang="en-US" altLang="zh-TW" sz="3000" b="1" dirty="0">
                <a:latin typeface="Times New Roman" panose="02020603050405020304" pitchFamily="18" charset="0"/>
                <a:ea typeface="標楷體" panose="03000509000000000000" pitchFamily="65" charset="-120"/>
              </a:rPr>
              <a:t>11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9</a:t>
            </a:r>
            <a:r>
              <a:rPr lang="zh-TW" altLang="en-US" sz="3000" b="1" dirty="0" smtClean="0">
                <a:latin typeface="Times New Roman" panose="02020603050405020304" pitchFamily="18" charset="0"/>
                <a:ea typeface="標楷體" panose="03000509000000000000" pitchFamily="65" charset="-120"/>
              </a:rPr>
              <a:t>日</a:t>
            </a:r>
            <a:endParaRPr lang="en-US" altLang="zh-TW" sz="3000" b="1" dirty="0">
              <a:latin typeface="Times New Roman" panose="02020603050405020304" pitchFamily="18" charset="0"/>
              <a:ea typeface="標楷體" panose="03000509000000000000" pitchFamily="65" charset="-120"/>
            </a:endParaRPr>
          </a:p>
          <a:p>
            <a:pPr>
              <a:spcBef>
                <a:spcPts val="600"/>
              </a:spcBef>
            </a:pPr>
            <a:r>
              <a:rPr lang="zh-TW" altLang="en-US" sz="3000" dirty="0" smtClean="0">
                <a:latin typeface="Times New Roman" panose="02020603050405020304" pitchFamily="18" charset="0"/>
                <a:ea typeface="標楷體" panose="03000509000000000000" pitchFamily="65" charset="-120"/>
              </a:rPr>
              <a:t>獎</a:t>
            </a:r>
            <a:r>
              <a:rPr lang="zh-TW" altLang="en-US" sz="3000" dirty="0">
                <a:latin typeface="Times New Roman" panose="02020603050405020304" pitchFamily="18" charset="0"/>
                <a:ea typeface="標楷體" panose="03000509000000000000" pitchFamily="65" charset="-120"/>
              </a:rPr>
              <a:t>補助系統開放第一次檢視量化</a:t>
            </a:r>
            <a:r>
              <a:rPr lang="zh-TW" altLang="en-US" sz="3000" dirty="0" smtClean="0">
                <a:latin typeface="Times New Roman" panose="02020603050405020304" pitchFamily="18" charset="0"/>
                <a:ea typeface="標楷體" panose="03000509000000000000" pitchFamily="65" charset="-120"/>
              </a:rPr>
              <a:t>基本資料表及填報</a:t>
            </a:r>
            <a:r>
              <a:rPr lang="zh-TW" altLang="en-US" sz="3000" dirty="0">
                <a:latin typeface="Times New Roman" panose="02020603050405020304" pitchFamily="18" charset="0"/>
              </a:rPr>
              <a:t>「學校公告畢業滿一年之畢業生就業追蹤之系所比率統計表</a:t>
            </a:r>
            <a:r>
              <a:rPr lang="zh-TW" altLang="en-US" sz="3000" dirty="0" smtClean="0">
                <a:latin typeface="Times New Roman" panose="02020603050405020304" pitchFamily="18" charset="0"/>
                <a:ea typeface="標楷體" panose="03000509000000000000" pitchFamily="65" charset="-120"/>
              </a:rPr>
              <a:t>」</a:t>
            </a:r>
            <a:r>
              <a:rPr lang="zh-TW" altLang="en-US" sz="3000" b="1" dirty="0" smtClean="0">
                <a:latin typeface="Times New Roman" panose="02020603050405020304" pitchFamily="18" charset="0"/>
                <a:ea typeface="標楷體" panose="03000509000000000000" pitchFamily="65" charset="-120"/>
              </a:rPr>
              <a:t>（僅</a:t>
            </a:r>
            <a:r>
              <a:rPr lang="zh-TW" altLang="en-US" sz="3000" b="1" dirty="0">
                <a:latin typeface="Times New Roman" panose="02020603050405020304" pitchFamily="18" charset="0"/>
                <a:ea typeface="標楷體" panose="03000509000000000000" pitchFamily="65" charset="-120"/>
              </a:rPr>
              <a:t>自選面向為「學生輔導及就業情形」之</a:t>
            </a:r>
            <a:r>
              <a:rPr lang="zh-TW" altLang="en-US" sz="3000" b="1" dirty="0" smtClean="0">
                <a:latin typeface="Times New Roman" panose="02020603050405020304" pitchFamily="18" charset="0"/>
                <a:ea typeface="標楷體" panose="03000509000000000000" pitchFamily="65" charset="-120"/>
              </a:rPr>
              <a:t>學校</a:t>
            </a:r>
            <a:r>
              <a:rPr lang="zh-TW" altLang="en-US" sz="3000" b="1" dirty="0">
                <a:latin typeface="Times New Roman" panose="02020603050405020304" pitchFamily="18" charset="0"/>
                <a:ea typeface="標楷體" panose="03000509000000000000" pitchFamily="65" charset="-120"/>
              </a:rPr>
              <a:t>須</a:t>
            </a:r>
            <a:r>
              <a:rPr lang="zh-TW" altLang="en-US" sz="3000" b="1" dirty="0" smtClean="0">
                <a:latin typeface="Times New Roman" panose="02020603050405020304" pitchFamily="18" charset="0"/>
                <a:ea typeface="標楷體" panose="03000509000000000000" pitchFamily="65" charset="-120"/>
              </a:rPr>
              <a:t>填報</a:t>
            </a:r>
            <a:r>
              <a:rPr lang="zh-TW" altLang="en-US" sz="3000" b="1" dirty="0">
                <a:latin typeface="Times New Roman" panose="02020603050405020304" pitchFamily="18" charset="0"/>
                <a:ea typeface="標楷體" panose="03000509000000000000" pitchFamily="65" charset="-120"/>
              </a:rPr>
              <a:t>此</a:t>
            </a:r>
            <a:r>
              <a:rPr lang="zh-TW" altLang="en-US" sz="3000" b="1" dirty="0" smtClean="0">
                <a:latin typeface="Times New Roman" panose="02020603050405020304" pitchFamily="18" charset="0"/>
                <a:ea typeface="標楷體" panose="03000509000000000000" pitchFamily="65" charset="-120"/>
              </a:rPr>
              <a:t>表）</a:t>
            </a:r>
            <a:r>
              <a:rPr lang="zh-TW" altLang="en-US" sz="3000" dirty="0" smtClean="0">
                <a:latin typeface="Times New Roman" panose="02020603050405020304" pitchFamily="18" charset="0"/>
                <a:ea typeface="標楷體" panose="03000509000000000000" pitchFamily="65" charset="-120"/>
              </a:rPr>
              <a:t>。</a:t>
            </a:r>
            <a:endParaRPr lang="en-US" altLang="zh-TW" sz="3000" dirty="0" smtClean="0">
              <a:latin typeface="Times New Roman" panose="02020603050405020304" pitchFamily="18" charset="0"/>
              <a:ea typeface="標楷體" panose="03000509000000000000" pitchFamily="65" charset="-120"/>
            </a:endParaRPr>
          </a:p>
          <a:p>
            <a:pPr>
              <a:spcBef>
                <a:spcPts val="600"/>
              </a:spcBef>
            </a:pPr>
            <a:r>
              <a:rPr lang="zh-TW" altLang="en-US" sz="3000" dirty="0" smtClean="0">
                <a:latin typeface="Times New Roman" panose="02020603050405020304" pitchFamily="18" charset="0"/>
                <a:ea typeface="標楷體" panose="03000509000000000000" pitchFamily="65" charset="-120"/>
              </a:rPr>
              <a:t>本</a:t>
            </a:r>
            <a:r>
              <a:rPr lang="zh-TW" altLang="en-US" sz="3000" dirty="0">
                <a:latin typeface="Times New Roman" panose="02020603050405020304" pitchFamily="18" charset="0"/>
                <a:ea typeface="標楷體" panose="03000509000000000000" pitchFamily="65" charset="-120"/>
              </a:rPr>
              <a:t>階段學校若須修正資料，請向「大學校院校務資料庫」</a:t>
            </a:r>
            <a:r>
              <a:rPr lang="zh-TW" altLang="en-US" sz="3000" dirty="0">
                <a:latin typeface="Times New Roman" panose="02020603050405020304" pitchFamily="18" charset="0"/>
              </a:rPr>
              <a:t>提出申請</a:t>
            </a:r>
            <a:r>
              <a:rPr lang="zh-TW" altLang="en-US" sz="3000" dirty="0" smtClean="0">
                <a:latin typeface="Times New Roman" panose="02020603050405020304" pitchFamily="18" charset="0"/>
              </a:rPr>
              <a:t>修正（</a:t>
            </a:r>
            <a:r>
              <a:rPr lang="en-US" altLang="zh-TW" sz="3000" dirty="0" smtClean="0">
                <a:latin typeface="Times New Roman" panose="02020603050405020304" pitchFamily="18" charset="0"/>
              </a:rPr>
              <a:t>11</a:t>
            </a:r>
            <a:r>
              <a:rPr lang="zh-TW" altLang="en-US" sz="3000" dirty="0">
                <a:latin typeface="Times New Roman" panose="02020603050405020304" pitchFamily="18" charset="0"/>
              </a:rPr>
              <a:t>月</a:t>
            </a:r>
            <a:r>
              <a:rPr lang="en-US" altLang="zh-TW" sz="3000" b="1" u="sng" dirty="0">
                <a:solidFill>
                  <a:srgbClr val="FF0000"/>
                </a:solidFill>
                <a:latin typeface="Times New Roman" panose="02020603050405020304" pitchFamily="18" charset="0"/>
              </a:rPr>
              <a:t>18</a:t>
            </a:r>
            <a:r>
              <a:rPr lang="zh-TW" altLang="en-US" sz="3000" dirty="0">
                <a:latin typeface="Times New Roman" panose="02020603050405020304" pitchFamily="18" charset="0"/>
              </a:rPr>
              <a:t>日至</a:t>
            </a:r>
            <a:r>
              <a:rPr lang="en-US" altLang="zh-TW" sz="3000" dirty="0">
                <a:latin typeface="Times New Roman" panose="02020603050405020304" pitchFamily="18" charset="0"/>
              </a:rPr>
              <a:t>11</a:t>
            </a:r>
            <a:r>
              <a:rPr lang="zh-TW" altLang="en-US" sz="3000" dirty="0">
                <a:latin typeface="Times New Roman" panose="02020603050405020304" pitchFamily="18" charset="0"/>
              </a:rPr>
              <a:t>月</a:t>
            </a:r>
            <a:r>
              <a:rPr lang="en-US" altLang="zh-TW" sz="3000" b="1" u="sng" dirty="0">
                <a:solidFill>
                  <a:srgbClr val="FF0000"/>
                </a:solidFill>
                <a:latin typeface="Times New Roman" panose="02020603050405020304" pitchFamily="18" charset="0"/>
              </a:rPr>
              <a:t>21</a:t>
            </a:r>
            <a:r>
              <a:rPr lang="zh-TW" altLang="en-US" sz="3000" dirty="0" smtClean="0">
                <a:latin typeface="Times New Roman" panose="02020603050405020304" pitchFamily="18" charset="0"/>
              </a:rPr>
              <a:t>日）</a:t>
            </a:r>
            <a:r>
              <a:rPr lang="zh-TW" altLang="en-US" sz="3000" dirty="0" smtClean="0">
                <a:latin typeface="Times New Roman" panose="02020603050405020304" pitchFamily="18" charset="0"/>
                <a:ea typeface="標楷體" panose="03000509000000000000" pitchFamily="65" charset="-120"/>
              </a:rPr>
              <a:t>。</a:t>
            </a:r>
            <a:endParaRPr lang="en-US" altLang="zh-TW" sz="30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3</a:t>
            </a:r>
            <a:endParaRPr lang="zh-TW" altLang="en-US" sz="1500" b="1" dirty="0"/>
          </a:p>
        </p:txBody>
      </p:sp>
      <p:sp>
        <p:nvSpPr>
          <p:cNvPr id="5" name="文字方塊 4"/>
          <p:cNvSpPr txBox="1"/>
          <p:nvPr/>
        </p:nvSpPr>
        <p:spPr>
          <a:xfrm>
            <a:off x="-36512" y="6516052"/>
            <a:ext cx="2880320"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1</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971216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smtClean="0">
                <a:solidFill>
                  <a:schemeClr val="tx1"/>
                </a:solidFill>
                <a:effectLst/>
                <a:latin typeface="Times New Roman" panose="02020603050405020304" pitchFamily="18" charset="0"/>
                <a:ea typeface="標楷體" panose="03000509000000000000" pitchFamily="65" charset="-120"/>
              </a:rPr>
              <a:t>【2/4】</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indent="0">
              <a:buNone/>
            </a:pPr>
            <a:r>
              <a:rPr lang="en-US" altLang="zh-TW" sz="3000" b="1" dirty="0">
                <a:latin typeface="Times New Roman" panose="02020603050405020304" pitchFamily="18" charset="0"/>
              </a:rPr>
              <a:t>1-1 </a:t>
            </a:r>
            <a:r>
              <a:rPr lang="zh-TW" altLang="en-US" sz="3000" b="1" dirty="0">
                <a:latin typeface="Times New Roman" panose="02020603050405020304" pitchFamily="18" charset="0"/>
                <a:cs typeface="Times New Roman" pitchFamily="18" charset="0"/>
              </a:rPr>
              <a:t>第一次檢視及</a:t>
            </a:r>
            <a:r>
              <a:rPr lang="zh-TW" altLang="en-US" sz="3000" b="1" dirty="0" smtClean="0">
                <a:latin typeface="Times New Roman" panose="02020603050405020304" pitchFamily="18" charset="0"/>
                <a:cs typeface="Times New Roman" pitchFamily="18" charset="0"/>
              </a:rPr>
              <a:t>填報</a:t>
            </a:r>
            <a:r>
              <a:rPr lang="zh-TW" altLang="en-US" sz="3000" b="1" dirty="0" smtClean="0">
                <a:latin typeface="Times New Roman" panose="02020603050405020304" pitchFamily="18" charset="0"/>
                <a:ea typeface="標楷體" panose="03000509000000000000" pitchFamily="65" charset="-120"/>
                <a:cs typeface="Times New Roman" pitchFamily="18" charset="0"/>
              </a:rPr>
              <a:t>（續）</a:t>
            </a:r>
            <a:endParaRPr lang="en-US" altLang="zh-TW" sz="3000" b="1" dirty="0" smtClean="0">
              <a:latin typeface="Times New Roman" panose="02020603050405020304" pitchFamily="18" charset="0"/>
              <a:ea typeface="標楷體" panose="03000509000000000000" pitchFamily="65" charset="-120"/>
              <a:cs typeface="Times New Roman" pitchFamily="18" charset="0"/>
            </a:endParaRPr>
          </a:p>
          <a:p>
            <a:pPr>
              <a:spcBef>
                <a:spcPts val="600"/>
              </a:spcBef>
            </a:pPr>
            <a:r>
              <a:rPr lang="zh-TW" altLang="en-US" sz="2500" dirty="0" smtClean="0">
                <a:latin typeface="Times New Roman" panose="02020603050405020304" pitchFamily="18" charset="0"/>
                <a:ea typeface="標楷體" panose="03000509000000000000" pitchFamily="65" charset="-120"/>
              </a:rPr>
              <a:t>須</a:t>
            </a:r>
            <a:r>
              <a:rPr lang="zh-TW" altLang="en-US" sz="2500" b="1" dirty="0" smtClean="0">
                <a:latin typeface="Times New Roman" panose="02020603050405020304" pitchFamily="18" charset="0"/>
                <a:ea typeface="標楷體" panose="03000509000000000000" pitchFamily="65" charset="-120"/>
              </a:rPr>
              <a:t>檢視</a:t>
            </a:r>
            <a:r>
              <a:rPr lang="zh-TW" altLang="en-US" sz="2500" dirty="0" smtClean="0">
                <a:latin typeface="Times New Roman" panose="02020603050405020304" pitchFamily="18" charset="0"/>
                <a:ea typeface="標楷體" panose="03000509000000000000" pitchFamily="65" charset="-120"/>
              </a:rPr>
              <a:t>之</a:t>
            </a:r>
            <a:r>
              <a:rPr lang="zh-TW" altLang="en-US" sz="2500" dirty="0">
                <a:latin typeface="Times New Roman" panose="02020603050405020304" pitchFamily="18" charset="0"/>
                <a:ea typeface="標楷體" panose="03000509000000000000" pitchFamily="65" charset="-120"/>
              </a:rPr>
              <a:t>表冊如下：</a:t>
            </a: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4</a:t>
            </a:r>
            <a:endParaRPr lang="zh-TW" altLang="en-US" sz="1500" b="1" dirty="0"/>
          </a:p>
        </p:txBody>
      </p:sp>
      <p:graphicFrame>
        <p:nvGraphicFramePr>
          <p:cNvPr id="7" name="表格 6"/>
          <p:cNvGraphicFramePr>
            <a:graphicFrameLocks noGrp="1"/>
          </p:cNvGraphicFramePr>
          <p:nvPr>
            <p:extLst>
              <p:ext uri="{D42A27DB-BD31-4B8C-83A1-F6EECF244321}">
                <p14:modId xmlns:p14="http://schemas.microsoft.com/office/powerpoint/2010/main" val="1471668888"/>
              </p:ext>
            </p:extLst>
          </p:nvPr>
        </p:nvGraphicFramePr>
        <p:xfrm>
          <a:off x="971600" y="2556470"/>
          <a:ext cx="7200800" cy="3752850"/>
        </p:xfrm>
        <a:graphic>
          <a:graphicData uri="http://schemas.openxmlformats.org/drawingml/2006/table">
            <a:tbl>
              <a:tblPr firstRow="1" bandRow="1">
                <a:tableStyleId>{5940675A-B579-460E-94D1-54222C63F5DA}</a:tableStyleId>
              </a:tblPr>
              <a:tblGrid>
                <a:gridCol w="849016">
                  <a:extLst>
                    <a:ext uri="{9D8B030D-6E8A-4147-A177-3AD203B41FA5}">
                      <a16:colId xmlns:a16="http://schemas.microsoft.com/office/drawing/2014/main" xmlns="" val="20000"/>
                    </a:ext>
                  </a:extLst>
                </a:gridCol>
                <a:gridCol w="6351784">
                  <a:extLst>
                    <a:ext uri="{9D8B030D-6E8A-4147-A177-3AD203B41FA5}">
                      <a16:colId xmlns:a16="http://schemas.microsoft.com/office/drawing/2014/main" xmlns="" val="20001"/>
                    </a:ext>
                  </a:extLst>
                </a:gridCol>
              </a:tblGrid>
              <a:tr h="370840">
                <a:tc>
                  <a:txBody>
                    <a:bodyPr/>
                    <a:lstStyle/>
                    <a:p>
                      <a:pPr algn="ctr" fontAlgn="ctr"/>
                      <a:r>
                        <a:rPr lang="zh-TW" altLang="en-US" sz="2400" b="1" i="0" u="none" strike="noStrike" dirty="0">
                          <a:solidFill>
                            <a:srgbClr val="000000"/>
                          </a:solidFill>
                          <a:effectLst/>
                          <a:latin typeface="標楷體"/>
                        </a:rPr>
                        <a:t>項目</a:t>
                      </a:r>
                    </a:p>
                  </a:txBody>
                  <a:tcPr marL="9525" marR="9525" marT="9525" marB="0" anchor="ctr">
                    <a:solidFill>
                      <a:srgbClr val="A9D18E"/>
                    </a:solidFill>
                  </a:tcPr>
                </a:tc>
                <a:tc>
                  <a:txBody>
                    <a:bodyPr/>
                    <a:lstStyle/>
                    <a:p>
                      <a:pPr algn="ctr" fontAlgn="ctr"/>
                      <a:r>
                        <a:rPr lang="zh-TW" altLang="en-US" sz="2400" b="1" i="0" u="none" strike="noStrike" dirty="0" smtClean="0">
                          <a:solidFill>
                            <a:srgbClr val="000000"/>
                          </a:solidFill>
                          <a:effectLst/>
                          <a:latin typeface="標楷體"/>
                        </a:rPr>
                        <a:t>獎</a:t>
                      </a:r>
                      <a:r>
                        <a:rPr lang="zh-TW" altLang="en-US" sz="2400" b="1" i="0" u="none" strike="noStrike" dirty="0">
                          <a:solidFill>
                            <a:srgbClr val="000000"/>
                          </a:solidFill>
                          <a:effectLst/>
                          <a:latin typeface="標楷體"/>
                        </a:rPr>
                        <a:t>補助</a:t>
                      </a:r>
                      <a:r>
                        <a:rPr lang="zh-TW" altLang="en-US" sz="2400" b="1" i="0" u="none" strike="noStrike" dirty="0" smtClean="0">
                          <a:solidFill>
                            <a:srgbClr val="000000"/>
                          </a:solidFill>
                          <a:effectLst/>
                          <a:latin typeface="標楷體"/>
                        </a:rPr>
                        <a:t>表冊</a:t>
                      </a:r>
                      <a:r>
                        <a:rPr lang="zh-TW" altLang="en-US" sz="2400" b="1" i="0" u="none" strike="noStrike" dirty="0">
                          <a:solidFill>
                            <a:srgbClr val="000000"/>
                          </a:solidFill>
                          <a:effectLst/>
                          <a:latin typeface="標楷體"/>
                        </a:rPr>
                        <a:t>名稱</a:t>
                      </a:r>
                    </a:p>
                  </a:txBody>
                  <a:tcPr marL="9525" marR="9525" marT="9525" marB="0" anchor="ctr">
                    <a:solidFill>
                      <a:srgbClr val="A9D18E"/>
                    </a:solidFill>
                  </a:tcPr>
                </a:tc>
                <a:extLst>
                  <a:ext uri="{0D108BD9-81ED-4DB2-BD59-A6C34878D82A}">
                    <a16:rowId xmlns:a16="http://schemas.microsoft.com/office/drawing/2014/main" xmlns="" val="10000"/>
                  </a:ext>
                </a:extLst>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學生</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學生人數明細表</a:t>
                      </a:r>
                    </a:p>
                  </a:txBody>
                  <a:tcPr marL="9525" marR="9525" marT="9525" marB="0" anchor="ctr"/>
                </a:tc>
                <a:extLst>
                  <a:ext uri="{0D108BD9-81ED-4DB2-BD59-A6C34878D82A}">
                    <a16:rowId xmlns:a16="http://schemas.microsoft.com/office/drawing/2014/main" xmlns="" val="10001"/>
                  </a:ext>
                </a:extLst>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專任教師人數明細表</a:t>
                      </a:r>
                    </a:p>
                  </a:txBody>
                  <a:tcPr marL="9525" marR="9525" marT="9525" marB="0" anchor="ctr"/>
                </a:tc>
                <a:extLst>
                  <a:ext uri="{0D108BD9-81ED-4DB2-BD59-A6C34878D82A}">
                    <a16:rowId xmlns:a16="http://schemas.microsoft.com/office/drawing/2014/main" xmlns="" val="10002"/>
                  </a:ext>
                </a:extLst>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2.</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兼任教師人數明細表</a:t>
                      </a:r>
                    </a:p>
                  </a:txBody>
                  <a:tcPr marL="9525" marR="9525" marT="9525" marB="0" anchor="ctr"/>
                </a:tc>
                <a:extLst>
                  <a:ext uri="{0D108BD9-81ED-4DB2-BD59-A6C34878D82A}">
                    <a16:rowId xmlns:a16="http://schemas.microsoft.com/office/drawing/2014/main" xmlns="" val="10003"/>
                  </a:ext>
                </a:extLst>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3.</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專任專業技術人員明細表</a:t>
                      </a:r>
                    </a:p>
                  </a:txBody>
                  <a:tcPr marL="9525" marR="9525" marT="9525" marB="0" anchor="ctr"/>
                </a:tc>
                <a:extLst>
                  <a:ext uri="{0D108BD9-81ED-4DB2-BD59-A6C34878D82A}">
                    <a16:rowId xmlns:a16="http://schemas.microsoft.com/office/drawing/2014/main" xmlns="" val="10004"/>
                  </a:ext>
                </a:extLst>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4.</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專案教學人員明細表</a:t>
                      </a:r>
                    </a:p>
                  </a:txBody>
                  <a:tcPr marL="9525" marR="9525" marT="9525" marB="0" anchor="ctr"/>
                </a:tc>
                <a:extLst>
                  <a:ext uri="{0D108BD9-81ED-4DB2-BD59-A6C34878D82A}">
                    <a16:rowId xmlns:a16="http://schemas.microsoft.com/office/drawing/2014/main" xmlns="" val="10005"/>
                  </a:ext>
                </a:extLst>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5.</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兼任專業技術人員明細表</a:t>
                      </a:r>
                    </a:p>
                  </a:txBody>
                  <a:tcPr marL="9525" marR="9525" marT="9525" marB="0" anchor="ctr"/>
                </a:tc>
                <a:extLst>
                  <a:ext uri="{0D108BD9-81ED-4DB2-BD59-A6C34878D82A}">
                    <a16:rowId xmlns:a16="http://schemas.microsoft.com/office/drawing/2014/main" xmlns="" val="10006"/>
                  </a:ext>
                </a:extLst>
              </a:tr>
              <a:tr h="370840">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職員</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職員人數統計表</a:t>
                      </a:r>
                    </a:p>
                  </a:txBody>
                  <a:tcPr marL="9525" marR="9525" marT="9525" marB="0" anchor="ctr"/>
                </a:tc>
                <a:extLst>
                  <a:ext uri="{0D108BD9-81ED-4DB2-BD59-A6C34878D82A}">
                    <a16:rowId xmlns:a16="http://schemas.microsoft.com/office/drawing/2014/main" xmlns="" val="10007"/>
                  </a:ext>
                </a:extLst>
              </a:tr>
              <a:tr h="370840">
                <a:tc>
                  <a:txBody>
                    <a:bodyPr/>
                    <a:lstStyle/>
                    <a:p>
                      <a:pPr algn="ctr" fontAlgn="ctr"/>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8</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zh-TW" altLang="en-US" sz="2400" b="0" i="0" u="none" strike="noStrike" dirty="0" smtClean="0">
                          <a:solidFill>
                            <a:schemeClr val="tx1"/>
                          </a:solidFill>
                          <a:effectLst/>
                          <a:latin typeface="Times New Roman" panose="02020603050405020304" pitchFamily="18" charset="0"/>
                          <a:cs typeface="Times New Roman" panose="02020603050405020304" pitchFamily="18" charset="0"/>
                        </a:rPr>
                        <a:t>政策</a:t>
                      </a:r>
                      <a:r>
                        <a:rPr lang="en-US" altLang="zh-TW" sz="2400" b="0" i="0" u="none" strike="noStrike" dirty="0" smtClean="0">
                          <a:solidFill>
                            <a:schemeClr val="tx1"/>
                          </a:solidFill>
                          <a:effectLst/>
                          <a:latin typeface="Times New Roman" panose="02020603050405020304" pitchFamily="18" charset="0"/>
                          <a:cs typeface="Times New Roman" panose="02020603050405020304" pitchFamily="18" charset="0"/>
                        </a:rPr>
                        <a:t>1.</a:t>
                      </a:r>
                      <a:r>
                        <a:rPr lang="zh-TW" altLang="en-US" sz="2400" b="0" i="0" u="none" strike="noStrike" dirty="0" smtClean="0">
                          <a:solidFill>
                            <a:schemeClr val="tx1"/>
                          </a:solidFill>
                          <a:effectLst/>
                          <a:latin typeface="Times New Roman" panose="02020603050405020304" pitchFamily="18" charset="0"/>
                          <a:cs typeface="Times New Roman" panose="02020603050405020304" pitchFamily="18" charset="0"/>
                        </a:rPr>
                        <a:t>學生宿舍床位供給情形統計表</a:t>
                      </a:r>
                      <a:endParaRPr lang="zh-TW" alt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10008"/>
                  </a:ext>
                </a:extLst>
              </a:tr>
              <a:tr h="370840">
                <a:tc>
                  <a:txBody>
                    <a:bodyPr/>
                    <a:lstStyle/>
                    <a:p>
                      <a:pPr algn="ctr" fontAlgn="ctr"/>
                      <a:r>
                        <a:rPr lang="en-US" sz="2400" b="0" i="0" u="none" strike="noStrike" dirty="0" smtClean="0">
                          <a:solidFill>
                            <a:srgbClr val="000000"/>
                          </a:solidFill>
                          <a:effectLst/>
                          <a:latin typeface="Times New Roman" panose="02020603050405020304" pitchFamily="18" charset="0"/>
                          <a:cs typeface="Times New Roman" panose="02020603050405020304" pitchFamily="18" charset="0"/>
                        </a:rPr>
                        <a:t>9</a:t>
                      </a:r>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經費</a:t>
                      </a:r>
                      <a:r>
                        <a:rPr lang="en-US" altLang="zh-TW" sz="24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400" b="0" i="0" u="none" strike="noStrike" dirty="0">
                          <a:solidFill>
                            <a:srgbClr val="000000"/>
                          </a:solidFill>
                          <a:effectLst/>
                          <a:latin typeface="Times New Roman" panose="02020603050405020304" pitchFamily="18" charset="0"/>
                          <a:cs typeface="Times New Roman" panose="02020603050405020304" pitchFamily="18" charset="0"/>
                        </a:rPr>
                        <a:t>助學措施統計表</a:t>
                      </a:r>
                      <a:r>
                        <a:rPr lang="zh-TW" altLang="en-US" sz="2400" b="1" i="0" u="none" strike="noStrike" dirty="0">
                          <a:solidFill>
                            <a:schemeClr val="tx1"/>
                          </a:solidFill>
                          <a:effectLst/>
                          <a:latin typeface="Times New Roman" panose="02020603050405020304" pitchFamily="18" charset="0"/>
                          <a:cs typeface="Times New Roman" panose="02020603050405020304" pitchFamily="18" charset="0"/>
                        </a:rPr>
                        <a:t>（</a:t>
                      </a:r>
                      <a:r>
                        <a:rPr lang="zh-TW" altLang="en-US" sz="2400" b="1" i="0" u="none" strike="noStrike" dirty="0" smtClean="0">
                          <a:solidFill>
                            <a:schemeClr val="tx1"/>
                          </a:solidFill>
                          <a:effectLst/>
                          <a:latin typeface="Times New Roman" panose="02020603050405020304" pitchFamily="18" charset="0"/>
                          <a:cs typeface="Times New Roman" panose="02020603050405020304" pitchFamily="18" charset="0"/>
                        </a:rPr>
                        <a:t>除</a:t>
                      </a:r>
                      <a:r>
                        <a:rPr kumimoji="0" lang="zh-TW" altLang="en-US" sz="2400" b="1"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弱勢學生</a:t>
                      </a:r>
                      <a:r>
                        <a:rPr lang="zh-TW" altLang="en-US" sz="2400" b="1" i="0" u="none" strike="noStrike" dirty="0" smtClean="0">
                          <a:solidFill>
                            <a:schemeClr val="tx1"/>
                          </a:solidFill>
                          <a:effectLst/>
                          <a:latin typeface="Times New Roman" panose="02020603050405020304" pitchFamily="18" charset="0"/>
                          <a:cs typeface="Times New Roman" panose="02020603050405020304" pitchFamily="18" charset="0"/>
                        </a:rPr>
                        <a:t>助學金外）</a:t>
                      </a:r>
                      <a:endParaRPr lang="zh-TW" alt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xmlns="" val="10009"/>
                  </a:ext>
                </a:extLst>
              </a:tr>
            </a:tbl>
          </a:graphicData>
        </a:graphic>
      </p:graphicFrame>
      <p:sp>
        <p:nvSpPr>
          <p:cNvPr id="6" name="文字方塊 5"/>
          <p:cNvSpPr txBox="1"/>
          <p:nvPr/>
        </p:nvSpPr>
        <p:spPr>
          <a:xfrm>
            <a:off x="-36512" y="6516052"/>
            <a:ext cx="4032448"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4-5</a:t>
            </a:r>
            <a:r>
              <a:rPr lang="zh-TW" altLang="en-US" sz="2000" b="1" dirty="0" smtClean="0">
                <a:latin typeface="Times New Roman" panose="02020603050405020304" pitchFamily="18" charset="0"/>
                <a:ea typeface="標楷體" panose="03000509000000000000" pitchFamily="65" charset="-120"/>
              </a:rPr>
              <a:t>、</a:t>
            </a:r>
            <a:r>
              <a:rPr lang="en-US" altLang="zh-TW" sz="2000" b="1" dirty="0" smtClean="0">
                <a:latin typeface="Times New Roman" panose="02020603050405020304" pitchFamily="18" charset="0"/>
                <a:ea typeface="標楷體" panose="03000509000000000000" pitchFamily="65" charset="-120"/>
              </a:rPr>
              <a:t>60-81</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823534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smtClean="0">
                <a:solidFill>
                  <a:schemeClr val="tx1"/>
                </a:solidFill>
                <a:effectLst/>
                <a:latin typeface="Times New Roman" panose="02020603050405020304" pitchFamily="18" charset="0"/>
                <a:ea typeface="標楷體" panose="03000509000000000000" pitchFamily="65" charset="-120"/>
              </a:rPr>
              <a:t>【3/4】</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939559"/>
          </a:xfrm>
        </p:spPr>
        <p:txBody>
          <a:bodyPr vert="horz"/>
          <a:lstStyle/>
          <a:p>
            <a:pPr marL="109537" indent="0">
              <a:buNone/>
            </a:pPr>
            <a:r>
              <a:rPr lang="en-US" altLang="zh-TW" sz="3000" b="1" dirty="0">
                <a:latin typeface="Times New Roman" panose="02020603050405020304" pitchFamily="18" charset="0"/>
              </a:rPr>
              <a:t>1-1 </a:t>
            </a:r>
            <a:r>
              <a:rPr lang="zh-TW" altLang="en-US" sz="3000" b="1" dirty="0">
                <a:latin typeface="Times New Roman" panose="02020603050405020304" pitchFamily="18" charset="0"/>
                <a:cs typeface="Times New Roman" pitchFamily="18" charset="0"/>
              </a:rPr>
              <a:t>第一次檢視及填報（續）</a:t>
            </a:r>
            <a:endParaRPr lang="en-US" altLang="zh-TW" sz="3000" b="1" dirty="0">
              <a:latin typeface="Times New Roman" panose="02020603050405020304" pitchFamily="18" charset="0"/>
              <a:cs typeface="Times New Roman" pitchFamily="18" charset="0"/>
            </a:endParaRPr>
          </a:p>
          <a:p>
            <a:pPr>
              <a:spcBef>
                <a:spcPts val="600"/>
              </a:spcBef>
            </a:pPr>
            <a:r>
              <a:rPr lang="zh-TW" altLang="en-US" sz="2500" dirty="0" smtClean="0">
                <a:latin typeface="Times New Roman" panose="02020603050405020304" pitchFamily="18" charset="0"/>
                <a:ea typeface="標楷體" panose="03000509000000000000" pitchFamily="65" charset="-120"/>
              </a:rPr>
              <a:t>須</a:t>
            </a:r>
            <a:r>
              <a:rPr lang="zh-TW" altLang="en-US" sz="2500" b="1" dirty="0">
                <a:latin typeface="Times New Roman" panose="02020603050405020304" pitchFamily="18" charset="0"/>
                <a:ea typeface="標楷體" panose="03000509000000000000" pitchFamily="65" charset="-120"/>
              </a:rPr>
              <a:t>檢視</a:t>
            </a:r>
            <a:r>
              <a:rPr lang="zh-TW" altLang="en-US" sz="2500" dirty="0">
                <a:latin typeface="Times New Roman" panose="02020603050405020304" pitchFamily="18" charset="0"/>
                <a:ea typeface="標楷體" panose="03000509000000000000" pitchFamily="65" charset="-120"/>
              </a:rPr>
              <a:t>之表冊如下：</a:t>
            </a:r>
            <a:endParaRPr lang="en-US" altLang="zh-TW" sz="2500" dirty="0">
              <a:latin typeface="Times New Roman" panose="02020603050405020304" pitchFamily="18" charset="0"/>
              <a:ea typeface="標楷體" panose="03000509000000000000" pitchFamily="65" charset="-120"/>
            </a:endParaRPr>
          </a:p>
          <a:p>
            <a:pPr marL="109537" indent="0">
              <a:buNone/>
            </a:pP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5</a:t>
            </a:r>
            <a:endParaRPr lang="zh-TW" altLang="en-US" sz="1500" b="1" dirty="0"/>
          </a:p>
        </p:txBody>
      </p:sp>
      <p:graphicFrame>
        <p:nvGraphicFramePr>
          <p:cNvPr id="7" name="表格 6"/>
          <p:cNvGraphicFramePr>
            <a:graphicFrameLocks noGrp="1"/>
          </p:cNvGraphicFramePr>
          <p:nvPr>
            <p:extLst>
              <p:ext uri="{D42A27DB-BD31-4B8C-83A1-F6EECF244321}">
                <p14:modId xmlns:p14="http://schemas.microsoft.com/office/powerpoint/2010/main" val="2216002162"/>
              </p:ext>
            </p:extLst>
          </p:nvPr>
        </p:nvGraphicFramePr>
        <p:xfrm>
          <a:off x="971600" y="2564904"/>
          <a:ext cx="7200800" cy="3802802"/>
        </p:xfrm>
        <a:graphic>
          <a:graphicData uri="http://schemas.openxmlformats.org/drawingml/2006/table">
            <a:tbl>
              <a:tblPr firstRow="1" bandRow="1">
                <a:tableStyleId>{5940675A-B579-460E-94D1-54222C63F5DA}</a:tableStyleId>
              </a:tblPr>
              <a:tblGrid>
                <a:gridCol w="864096">
                  <a:extLst>
                    <a:ext uri="{9D8B030D-6E8A-4147-A177-3AD203B41FA5}">
                      <a16:colId xmlns:a16="http://schemas.microsoft.com/office/drawing/2014/main" xmlns="" val="20000"/>
                    </a:ext>
                  </a:extLst>
                </a:gridCol>
                <a:gridCol w="6336704">
                  <a:extLst>
                    <a:ext uri="{9D8B030D-6E8A-4147-A177-3AD203B41FA5}">
                      <a16:colId xmlns:a16="http://schemas.microsoft.com/office/drawing/2014/main" xmlns="" val="20001"/>
                    </a:ext>
                  </a:extLst>
                </a:gridCol>
              </a:tblGrid>
              <a:tr h="370840">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項目</a:t>
                      </a:r>
                    </a:p>
                  </a:txBody>
                  <a:tcPr marL="9525" marR="9525" marT="9525" marB="0" anchor="ctr">
                    <a:solidFill>
                      <a:srgbClr val="A9D18E"/>
                    </a:solidFill>
                  </a:tcPr>
                </a:tc>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獎補助表冊名稱</a:t>
                      </a:r>
                    </a:p>
                  </a:txBody>
                  <a:tcPr marL="9525" marR="9525" marT="9525" marB="0" anchor="ctr">
                    <a:solidFill>
                      <a:srgbClr val="A9D18E"/>
                    </a:solidFill>
                  </a:tcPr>
                </a:tc>
                <a:extLst>
                  <a:ext uri="{0D108BD9-81ED-4DB2-BD59-A6C34878D82A}">
                    <a16:rowId xmlns:a16="http://schemas.microsoft.com/office/drawing/2014/main" xmlns="" val="10000"/>
                  </a:ext>
                </a:extLst>
              </a:tr>
              <a:tr h="425237">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10</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rtl="0" eaLnBrk="1" fontAlgn="ctr" latinLnBrk="0" hangingPunct="1"/>
                      <a:r>
                        <a:rPr kumimoji="0" lang="zh-TW" altLang="en-US" sz="2400" b="1" i="0" u="sng" strike="noStrike" kern="1200" dirty="0" smtClean="0">
                          <a:solidFill>
                            <a:srgbClr val="0000FF"/>
                          </a:solidFill>
                          <a:effectLst/>
                          <a:latin typeface="Times New Roman" panose="02020603050405020304" pitchFamily="18" charset="0"/>
                          <a:ea typeface="+mn-ea"/>
                          <a:cs typeface="Times New Roman" panose="02020603050405020304" pitchFamily="18" charset="0"/>
                        </a:rPr>
                        <a:t>教學</a:t>
                      </a:r>
                      <a:r>
                        <a:rPr kumimoji="0" lang="en-US" altLang="zh-TW" sz="2400" b="1" i="0" u="sng" strike="noStrike" kern="1200" dirty="0" smtClean="0">
                          <a:solidFill>
                            <a:srgbClr val="0000FF"/>
                          </a:solidFill>
                          <a:effectLst/>
                          <a:latin typeface="Times New Roman" panose="02020603050405020304" pitchFamily="18" charset="0"/>
                          <a:ea typeface="+mn-ea"/>
                          <a:cs typeface="Times New Roman" panose="02020603050405020304" pitchFamily="18" charset="0"/>
                        </a:rPr>
                        <a:t>2.</a:t>
                      </a:r>
                      <a:r>
                        <a:rPr kumimoji="0" lang="zh-TW" altLang="en-US" sz="2400" b="1" i="0" u="sng" strike="noStrike" kern="1200" dirty="0" smtClean="0">
                          <a:solidFill>
                            <a:srgbClr val="0000FF"/>
                          </a:solidFill>
                          <a:effectLst/>
                          <a:latin typeface="Times New Roman" panose="02020603050405020304" pitchFamily="18" charset="0"/>
                          <a:ea typeface="+mn-ea"/>
                          <a:cs typeface="Times New Roman" panose="02020603050405020304" pitchFamily="18" charset="0"/>
                        </a:rPr>
                        <a:t>合格專任教師授課情形明細表</a:t>
                      </a:r>
                      <a:endParaRPr kumimoji="0" lang="zh-TW" altLang="en-US" sz="2400" b="1" i="0" u="sng" strike="noStrike" kern="1200" dirty="0">
                        <a:solidFill>
                          <a:srgbClr val="0000FF"/>
                        </a:solidFill>
                        <a:effectLst/>
                        <a:latin typeface="Times New Roman" panose="02020603050405020304" pitchFamily="18" charset="0"/>
                        <a:ea typeface="+mn-ea"/>
                        <a:cs typeface="Times New Roman" panose="02020603050405020304" pitchFamily="18" charset="0"/>
                      </a:endParaRPr>
                    </a:p>
                  </a:txBody>
                  <a:tcPr marL="9525" marR="9525" marT="9525" marB="0" anchor="ctr"/>
                </a:tc>
                <a:extLst>
                  <a:ext uri="{0D108BD9-81ED-4DB2-BD59-A6C34878D82A}">
                    <a16:rowId xmlns:a16="http://schemas.microsoft.com/office/drawing/2014/main" xmlns="" val="10001"/>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11</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研究</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研究計畫經費明細表</a:t>
                      </a:r>
                    </a:p>
                  </a:txBody>
                  <a:tcPr marL="9525" marR="9525" marT="9525" marB="0" anchor="ctr"/>
                </a:tc>
                <a:extLst>
                  <a:ext uri="{0D108BD9-81ED-4DB2-BD59-A6C34878D82A}">
                    <a16:rowId xmlns:a16="http://schemas.microsoft.com/office/drawing/2014/main" xmlns="" val="10002"/>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12</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研究</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合格專任教師研究、進修補助明細表</a:t>
                      </a:r>
                    </a:p>
                  </a:txBody>
                  <a:tcPr marL="9525" marR="9525" marT="9525" marB="0" anchor="ctr"/>
                </a:tc>
                <a:extLst>
                  <a:ext uri="{0D108BD9-81ED-4DB2-BD59-A6C34878D82A}">
                    <a16:rowId xmlns:a16="http://schemas.microsoft.com/office/drawing/2014/main" xmlns="" val="10003"/>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13</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外國教師人數明細表</a:t>
                      </a:r>
                    </a:p>
                  </a:txBody>
                  <a:tcPr marL="9525" marR="9525" marT="9525" marB="0" anchor="ctr"/>
                </a:tc>
                <a:extLst>
                  <a:ext uri="{0D108BD9-81ED-4DB2-BD59-A6C34878D82A}">
                    <a16:rowId xmlns:a16="http://schemas.microsoft.com/office/drawing/2014/main" xmlns="" val="10004"/>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14</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3.</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國際交流合作統計表</a:t>
                      </a:r>
                    </a:p>
                  </a:txBody>
                  <a:tcPr marL="9525" marR="9525" marT="9525" marB="0" anchor="ctr"/>
                </a:tc>
                <a:extLst>
                  <a:ext uri="{0D108BD9-81ED-4DB2-BD59-A6C34878D82A}">
                    <a16:rowId xmlns:a16="http://schemas.microsoft.com/office/drawing/2014/main" xmlns="" val="10005"/>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15</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4.</a:t>
                      </a:r>
                      <a:r>
                        <a:rPr kumimoji="0" lang="zh-TW" altLang="en-US" sz="2400" b="0" i="0" u="none" strike="noStrike" kern="1200" dirty="0" smtClean="0">
                          <a:solidFill>
                            <a:schemeClr val="tx1"/>
                          </a:solidFill>
                          <a:effectLst/>
                          <a:latin typeface="Times New Roman" panose="02020603050405020304" pitchFamily="18" charset="0"/>
                          <a:ea typeface="+mn-ea"/>
                          <a:cs typeface="Times New Roman" panose="02020603050405020304" pitchFamily="18" charset="0"/>
                        </a:rPr>
                        <a:t>交換學生人數明細表</a:t>
                      </a:r>
                    </a:p>
                  </a:txBody>
                  <a:tcPr marL="9525" marR="9525" marT="9525" marB="0" anchor="ctr"/>
                </a:tc>
                <a:extLst>
                  <a:ext uri="{0D108BD9-81ED-4DB2-BD59-A6C34878D82A}">
                    <a16:rowId xmlns:a16="http://schemas.microsoft.com/office/drawing/2014/main" xmlns="" val="10006"/>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16</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產學</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產學研發經費來自企業金額統計表</a:t>
                      </a:r>
                    </a:p>
                  </a:txBody>
                  <a:tcPr marL="9525" marR="9525" marT="9525" marB="0" anchor="ctr"/>
                </a:tc>
                <a:extLst>
                  <a:ext uri="{0D108BD9-81ED-4DB2-BD59-A6C34878D82A}">
                    <a16:rowId xmlns:a16="http://schemas.microsoft.com/office/drawing/2014/main" xmlns="" val="10007"/>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17</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產學</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開創智財收入統計表</a:t>
                      </a:r>
                    </a:p>
                  </a:txBody>
                  <a:tcPr marL="9525" marR="9525" marT="9525" marB="0" anchor="ctr"/>
                </a:tc>
                <a:extLst>
                  <a:ext uri="{0D108BD9-81ED-4DB2-BD59-A6C34878D82A}">
                    <a16:rowId xmlns:a16="http://schemas.microsoft.com/office/drawing/2014/main" xmlns="" val="10008"/>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18</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就業</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學生參與實務實習時數明細表</a:t>
                      </a:r>
                      <a:endPar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extLst>
                  <a:ext uri="{0D108BD9-81ED-4DB2-BD59-A6C34878D82A}">
                    <a16:rowId xmlns:a16="http://schemas.microsoft.com/office/drawing/2014/main" xmlns="" val="10009"/>
                  </a:ext>
                </a:extLst>
              </a:tr>
            </a:tbl>
          </a:graphicData>
        </a:graphic>
      </p:graphicFrame>
      <p:sp>
        <p:nvSpPr>
          <p:cNvPr id="8" name="文字方塊 7"/>
          <p:cNvSpPr txBox="1"/>
          <p:nvPr/>
        </p:nvSpPr>
        <p:spPr>
          <a:xfrm>
            <a:off x="-36512" y="6516052"/>
            <a:ext cx="4968552"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4-5</a:t>
            </a:r>
            <a:r>
              <a:rPr lang="zh-TW" altLang="en-US" sz="2000" b="1" dirty="0" smtClean="0">
                <a:latin typeface="Times New Roman" panose="02020603050405020304" pitchFamily="18" charset="0"/>
                <a:ea typeface="標楷體" panose="03000509000000000000" pitchFamily="65" charset="-120"/>
              </a:rPr>
              <a:t>、</a:t>
            </a:r>
            <a:r>
              <a:rPr lang="en-US" altLang="zh-TW" sz="2000" b="1" dirty="0" smtClean="0">
                <a:latin typeface="Times New Roman" panose="02020603050405020304" pitchFamily="18" charset="0"/>
                <a:ea typeface="標楷體" panose="03000509000000000000" pitchFamily="65" charset="-120"/>
              </a:rPr>
              <a:t>60-81</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00357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smtClean="0">
                <a:solidFill>
                  <a:schemeClr val="tx1"/>
                </a:solidFill>
                <a:effectLst/>
                <a:latin typeface="Times New Roman" panose="02020603050405020304" pitchFamily="18" charset="0"/>
                <a:ea typeface="標楷體" panose="03000509000000000000" pitchFamily="65" charset="-120"/>
              </a:rPr>
              <a:t>【4/4】</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939559"/>
          </a:xfrm>
        </p:spPr>
        <p:txBody>
          <a:bodyPr vert="horz"/>
          <a:lstStyle/>
          <a:p>
            <a:pPr marL="109537" indent="0">
              <a:buNone/>
            </a:pPr>
            <a:r>
              <a:rPr lang="en-US" altLang="zh-TW" sz="3000" b="1" dirty="0">
                <a:latin typeface="Times New Roman" panose="02020603050405020304" pitchFamily="18" charset="0"/>
              </a:rPr>
              <a:t>1-1 </a:t>
            </a:r>
            <a:r>
              <a:rPr lang="zh-TW" altLang="en-US" sz="3000" b="1" dirty="0">
                <a:latin typeface="Times New Roman" panose="02020603050405020304" pitchFamily="18" charset="0"/>
                <a:cs typeface="Times New Roman" pitchFamily="18" charset="0"/>
              </a:rPr>
              <a:t>第一次檢視及填報（續）</a:t>
            </a:r>
            <a:endParaRPr lang="en-US" altLang="zh-TW" sz="3000" b="1" dirty="0">
              <a:latin typeface="Times New Roman" panose="02020603050405020304" pitchFamily="18" charset="0"/>
              <a:cs typeface="Times New Roman" pitchFamily="18" charset="0"/>
            </a:endParaRPr>
          </a:p>
          <a:p>
            <a:pPr>
              <a:spcBef>
                <a:spcPts val="600"/>
              </a:spcBef>
            </a:pPr>
            <a:r>
              <a:rPr lang="zh-TW" altLang="en-US" sz="2500" dirty="0" smtClean="0">
                <a:latin typeface="Times New Roman" panose="02020603050405020304" pitchFamily="18" charset="0"/>
                <a:ea typeface="標楷體" panose="03000509000000000000" pitchFamily="65" charset="-120"/>
              </a:rPr>
              <a:t>須</a:t>
            </a:r>
            <a:r>
              <a:rPr lang="zh-TW" altLang="en-US" sz="2500" b="1" dirty="0" smtClean="0">
                <a:latin typeface="Times New Roman" panose="02020603050405020304" pitchFamily="18" charset="0"/>
                <a:ea typeface="標楷體" panose="03000509000000000000" pitchFamily="65" charset="-120"/>
              </a:rPr>
              <a:t>填報</a:t>
            </a:r>
            <a:r>
              <a:rPr lang="zh-TW" altLang="en-US" sz="2500" dirty="0" smtClean="0">
                <a:latin typeface="Times New Roman" panose="02020603050405020304" pitchFamily="18" charset="0"/>
                <a:ea typeface="標楷體" panose="03000509000000000000" pitchFamily="65" charset="-120"/>
              </a:rPr>
              <a:t>之</a:t>
            </a:r>
            <a:r>
              <a:rPr lang="zh-TW" altLang="en-US" sz="2500" dirty="0">
                <a:latin typeface="Times New Roman" panose="02020603050405020304" pitchFamily="18" charset="0"/>
                <a:ea typeface="標楷體" panose="03000509000000000000" pitchFamily="65" charset="-120"/>
              </a:rPr>
              <a:t>表冊如下：</a:t>
            </a:r>
            <a:endParaRPr lang="en-US" altLang="zh-TW" sz="2500" dirty="0">
              <a:latin typeface="Times New Roman" panose="02020603050405020304" pitchFamily="18" charset="0"/>
              <a:ea typeface="標楷體" panose="03000509000000000000" pitchFamily="65" charset="-120"/>
            </a:endParaRPr>
          </a:p>
          <a:p>
            <a:pPr marL="109537" indent="0">
              <a:buNone/>
            </a:pP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6</a:t>
            </a:r>
            <a:endParaRPr lang="zh-TW" altLang="en-US" sz="1500" b="1" dirty="0"/>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713025694"/>
              </p:ext>
            </p:extLst>
          </p:nvPr>
        </p:nvGraphicFramePr>
        <p:xfrm>
          <a:off x="971600" y="2564904"/>
          <a:ext cx="7200800" cy="1116330"/>
        </p:xfrm>
        <a:graphic>
          <a:graphicData uri="http://schemas.openxmlformats.org/drawingml/2006/table">
            <a:tbl>
              <a:tblPr firstRow="1" bandRow="1">
                <a:tableStyleId>{5940675A-B579-460E-94D1-54222C63F5DA}</a:tableStyleId>
              </a:tblPr>
              <a:tblGrid>
                <a:gridCol w="864096">
                  <a:extLst>
                    <a:ext uri="{9D8B030D-6E8A-4147-A177-3AD203B41FA5}">
                      <a16:colId xmlns:a16="http://schemas.microsoft.com/office/drawing/2014/main" xmlns="" val="20000"/>
                    </a:ext>
                  </a:extLst>
                </a:gridCol>
                <a:gridCol w="6336704">
                  <a:extLst>
                    <a:ext uri="{9D8B030D-6E8A-4147-A177-3AD203B41FA5}">
                      <a16:colId xmlns:a16="http://schemas.microsoft.com/office/drawing/2014/main" xmlns="" val="20001"/>
                    </a:ext>
                  </a:extLst>
                </a:gridCol>
              </a:tblGrid>
              <a:tr h="370840">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項目</a:t>
                      </a:r>
                    </a:p>
                  </a:txBody>
                  <a:tcPr marL="9525" marR="9525" marT="9525" marB="0" anchor="ctr">
                    <a:solidFill>
                      <a:srgbClr val="A9D18E"/>
                    </a:solidFill>
                  </a:tcPr>
                </a:tc>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獎補助表冊名稱</a:t>
                      </a:r>
                    </a:p>
                  </a:txBody>
                  <a:tcPr marL="9525" marR="9525" marT="9525" marB="0" anchor="ctr">
                    <a:solidFill>
                      <a:srgbClr val="A9D18E"/>
                    </a:solidFill>
                  </a:tcPr>
                </a:tc>
                <a:extLst>
                  <a:ext uri="{0D108BD9-81ED-4DB2-BD59-A6C34878D82A}">
                    <a16:rowId xmlns:a16="http://schemas.microsoft.com/office/drawing/2014/main" xmlns="" val="10000"/>
                  </a:ext>
                </a:extLst>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841375" indent="-841375"/>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就業</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學校公告畢業滿一年之畢業生就業追蹤之系所比率統計表</a:t>
                      </a:r>
                    </a:p>
                  </a:txBody>
                  <a:tcPr marL="9525" marR="9525" marT="9525" marB="0" anchor="ctr"/>
                </a:tc>
                <a:extLst>
                  <a:ext uri="{0D108BD9-81ED-4DB2-BD59-A6C34878D82A}">
                    <a16:rowId xmlns:a16="http://schemas.microsoft.com/office/drawing/2014/main" xmlns="" val="10002"/>
                  </a:ext>
                </a:extLst>
              </a:tr>
            </a:tbl>
          </a:graphicData>
        </a:graphic>
      </p:graphicFrame>
      <p:sp>
        <p:nvSpPr>
          <p:cNvPr id="8" name="文字方塊 7"/>
          <p:cNvSpPr txBox="1"/>
          <p:nvPr/>
        </p:nvSpPr>
        <p:spPr>
          <a:xfrm>
            <a:off x="-36512" y="6516052"/>
            <a:ext cx="4968552"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6</a:t>
            </a:r>
            <a:r>
              <a:rPr lang="zh-TW" altLang="en-US" sz="2000" b="1" dirty="0" smtClean="0">
                <a:latin typeface="Times New Roman" panose="02020603050405020304" pitchFamily="18" charset="0"/>
                <a:ea typeface="標楷體" panose="03000509000000000000" pitchFamily="65" charset="-120"/>
              </a:rPr>
              <a:t>、</a:t>
            </a:r>
            <a:r>
              <a:rPr lang="en-US" altLang="zh-TW" sz="2000" b="1" dirty="0" smtClean="0">
                <a:latin typeface="Times New Roman" panose="02020603050405020304" pitchFamily="18" charset="0"/>
                <a:ea typeface="標楷體" panose="03000509000000000000" pitchFamily="65" charset="-120"/>
              </a:rPr>
              <a:t>83</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3077033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【1/6】</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46856" y="1491201"/>
            <a:ext cx="8229600" cy="4386071"/>
          </a:xfrm>
        </p:spPr>
        <p:txBody>
          <a:bodyPr vert="horz"/>
          <a:lstStyle/>
          <a:p>
            <a:pPr marL="109537" lvl="0"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2-1</a:t>
            </a:r>
            <a:r>
              <a:rPr lang="zh-TW" altLang="en-US" sz="3000" b="1" dirty="0" smtClean="0">
                <a:latin typeface="Times New Roman" panose="02020603050405020304" pitchFamily="18" charset="0"/>
                <a:ea typeface="標楷體" panose="03000509000000000000" pitchFamily="65" charset="-120"/>
                <a:cs typeface="Times New Roman" pitchFamily="18" charset="0"/>
              </a:rPr>
              <a:t> 資料</a:t>
            </a:r>
            <a:r>
              <a:rPr lang="zh-TW" altLang="en-US" sz="3000" b="1" dirty="0">
                <a:latin typeface="Times New Roman" panose="02020603050405020304" pitchFamily="18" charset="0"/>
                <a:ea typeface="標楷體" panose="03000509000000000000" pitchFamily="65" charset="-120"/>
                <a:cs typeface="Times New Roman" pitchFamily="18" charset="0"/>
              </a:rPr>
              <a:t>審查</a:t>
            </a:r>
          </a:p>
          <a:p>
            <a:pPr lvl="0">
              <a:spcBef>
                <a:spcPts val="600"/>
              </a:spcBef>
            </a:pPr>
            <a:r>
              <a:rPr lang="zh-TW" altLang="en-US" sz="3000" b="1" dirty="0" smtClean="0">
                <a:latin typeface="Times New Roman" panose="02020603050405020304" pitchFamily="18" charset="0"/>
                <a:ea typeface="標楷體" panose="03000509000000000000" pitchFamily="65" charset="-120"/>
              </a:rPr>
              <a:t>日期：</a:t>
            </a:r>
            <a:r>
              <a:rPr lang="en-US" altLang="zh-TW" sz="3000" b="1" dirty="0" smtClean="0">
                <a:latin typeface="Times New Roman" panose="02020603050405020304" pitchFamily="18" charset="0"/>
                <a:ea typeface="標楷體" panose="03000509000000000000" pitchFamily="65" charset="-120"/>
              </a:rPr>
              <a:t>105</a:t>
            </a:r>
            <a:r>
              <a:rPr lang="zh-TW" altLang="en-US" sz="3000" b="1" dirty="0" smtClean="0">
                <a:latin typeface="Times New Roman" panose="02020603050405020304" pitchFamily="18" charset="0"/>
                <a:ea typeface="標楷體" panose="03000509000000000000" pitchFamily="65" charset="-120"/>
              </a:rPr>
              <a:t>年</a:t>
            </a:r>
            <a:r>
              <a:rPr lang="en-US" altLang="zh-TW" sz="3000" b="1" dirty="0" smtClean="0">
                <a:latin typeface="Times New Roman" panose="02020603050405020304" pitchFamily="18" charset="0"/>
                <a:ea typeface="標楷體" panose="03000509000000000000" pitchFamily="65" charset="-120"/>
              </a:rPr>
              <a:t>11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3</a:t>
            </a:r>
            <a:r>
              <a:rPr lang="zh-TW" altLang="en-US" sz="3000" b="1" dirty="0" smtClean="0">
                <a:latin typeface="Times New Roman" panose="02020603050405020304" pitchFamily="18" charset="0"/>
                <a:ea typeface="標楷體" panose="03000509000000000000" pitchFamily="65" charset="-120"/>
              </a:rPr>
              <a:t>日至</a:t>
            </a:r>
            <a:r>
              <a:rPr lang="en-US" altLang="zh-TW" sz="3000" b="1" dirty="0" smtClean="0">
                <a:latin typeface="Times New Roman" panose="02020603050405020304" pitchFamily="18" charset="0"/>
                <a:ea typeface="標楷體" panose="03000509000000000000" pitchFamily="65" charset="-120"/>
              </a:rPr>
              <a:t>11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7</a:t>
            </a:r>
            <a:r>
              <a:rPr lang="zh-TW" altLang="en-US" sz="3000" b="1" dirty="0" smtClean="0">
                <a:latin typeface="Times New Roman" panose="02020603050405020304" pitchFamily="18" charset="0"/>
                <a:ea typeface="標楷體" panose="03000509000000000000" pitchFamily="65" charset="-120"/>
              </a:rPr>
              <a:t>日</a:t>
            </a:r>
            <a:endParaRPr lang="en-US" altLang="zh-TW" sz="3000" b="1" dirty="0" smtClean="0">
              <a:latin typeface="Times New Roman" panose="02020603050405020304" pitchFamily="18" charset="0"/>
              <a:ea typeface="標楷體" panose="03000509000000000000" pitchFamily="65" charset="-120"/>
            </a:endParaRPr>
          </a:p>
          <a:p>
            <a:pPr>
              <a:spcBef>
                <a:spcPts val="600"/>
              </a:spcBef>
            </a:pPr>
            <a:r>
              <a:rPr lang="zh-TW" altLang="en-US" sz="3000" dirty="0" smtClean="0">
                <a:latin typeface="Times New Roman" panose="02020603050405020304" pitchFamily="18" charset="0"/>
                <a:ea typeface="標楷體" panose="03000509000000000000" pitchFamily="65" charset="-120"/>
              </a:rPr>
              <a:t>本部</a:t>
            </a:r>
            <a:r>
              <a:rPr lang="zh-TW" altLang="zh-TW" sz="3000" dirty="0" smtClean="0">
                <a:latin typeface="Times New Roman" panose="02020603050405020304" pitchFamily="18" charset="0"/>
                <a:ea typeface="標楷體" panose="03000509000000000000" pitchFamily="65" charset="-120"/>
              </a:rPr>
              <a:t>審查</a:t>
            </a:r>
            <a:r>
              <a:rPr lang="zh-TW" altLang="zh-TW" sz="3000" dirty="0">
                <a:latin typeface="Times New Roman" panose="02020603050405020304" pitchFamily="18" charset="0"/>
                <a:ea typeface="標楷體" panose="03000509000000000000" pitchFamily="65" charset="-120"/>
              </a:rPr>
              <a:t>各校填報</a:t>
            </a:r>
            <a:r>
              <a:rPr lang="zh-TW" altLang="zh-TW" sz="3000" dirty="0" smtClean="0">
                <a:latin typeface="Times New Roman" panose="02020603050405020304" pitchFamily="18" charset="0"/>
                <a:ea typeface="標楷體" panose="03000509000000000000" pitchFamily="65" charset="-120"/>
              </a:rPr>
              <a:t>之</a:t>
            </a:r>
            <a:r>
              <a:rPr lang="zh-TW" altLang="en-US" sz="3000" dirty="0">
                <a:latin typeface="Times New Roman" panose="02020603050405020304" pitchFamily="18" charset="0"/>
              </a:rPr>
              <a:t>量化基本資料表。</a:t>
            </a:r>
            <a:endParaRPr lang="en-US" altLang="zh-TW" sz="3000" dirty="0" smtClean="0">
              <a:latin typeface="Times New Roman" panose="02020603050405020304" pitchFamily="18" charset="0"/>
              <a:ea typeface="標楷體" panose="03000509000000000000" pitchFamily="65" charset="-120"/>
            </a:endParaRPr>
          </a:p>
          <a:p>
            <a:endParaRPr lang="en-US" altLang="zh-TW" sz="3000" dirty="0">
              <a:latin typeface="Times New Roman" panose="02020603050405020304" pitchFamily="18" charset="0"/>
              <a:ea typeface="標楷體" panose="03000509000000000000" pitchFamily="65" charset="-120"/>
            </a:endParaRPr>
          </a:p>
          <a:p>
            <a:pPr marL="109537" lvl="0" indent="0">
              <a:buNone/>
            </a:pPr>
            <a:r>
              <a:rPr lang="en-US" altLang="zh-TW" sz="3000" b="1" u="sng" dirty="0" smtClean="0">
                <a:solidFill>
                  <a:srgbClr val="0000FF"/>
                </a:solidFill>
                <a:latin typeface="Times New Roman" panose="02020603050405020304" pitchFamily="18" charset="0"/>
                <a:ea typeface="標楷體" panose="03000509000000000000" pitchFamily="65" charset="-120"/>
                <a:cs typeface="Times New Roman" pitchFamily="18" charset="0"/>
              </a:rPr>
              <a:t>2-2 </a:t>
            </a:r>
            <a:r>
              <a:rPr lang="zh-TW" altLang="en-US" sz="3000" b="1" u="sng" dirty="0" smtClean="0">
                <a:solidFill>
                  <a:srgbClr val="0000FF"/>
                </a:solidFill>
                <a:latin typeface="Times New Roman" panose="02020603050405020304" pitchFamily="18" charset="0"/>
                <a:cs typeface="Times New Roman" pitchFamily="18" charset="0"/>
              </a:rPr>
              <a:t>本部</a:t>
            </a:r>
            <a:r>
              <a:rPr lang="zh-TW" altLang="en-US" sz="3000" b="1" u="sng" dirty="0">
                <a:solidFill>
                  <a:srgbClr val="0000FF"/>
                </a:solidFill>
                <a:latin typeface="Times New Roman" panose="02020603050405020304" pitchFamily="18" charset="0"/>
                <a:cs typeface="Times New Roman" pitchFamily="18" charset="0"/>
              </a:rPr>
              <a:t>通知書</a:t>
            </a:r>
            <a:r>
              <a:rPr lang="zh-TW" altLang="en-US" sz="3000" b="1" u="sng" dirty="0" smtClean="0">
                <a:solidFill>
                  <a:srgbClr val="0000FF"/>
                </a:solidFill>
                <a:latin typeface="Times New Roman" panose="02020603050405020304" pitchFamily="18" charset="0"/>
                <a:cs typeface="Times New Roman" pitchFamily="18" charset="0"/>
              </a:rPr>
              <a:t>審及</a:t>
            </a:r>
            <a:r>
              <a:rPr lang="zh-TW" altLang="en-US" sz="3000" b="1" u="sng" dirty="0">
                <a:solidFill>
                  <a:srgbClr val="0000FF"/>
                </a:solidFill>
                <a:latin typeface="Times New Roman" panose="02020603050405020304" pitchFamily="18" charset="0"/>
                <a:cs typeface="Times New Roman" pitchFamily="18" charset="0"/>
              </a:rPr>
              <a:t>訪視學校</a:t>
            </a:r>
          </a:p>
          <a:p>
            <a:pPr lvl="0">
              <a:spcBef>
                <a:spcPts val="600"/>
              </a:spcBef>
            </a:pPr>
            <a:r>
              <a:rPr lang="zh-TW" altLang="en-US" sz="3000" b="1" u="sng" dirty="0" smtClean="0">
                <a:solidFill>
                  <a:srgbClr val="0000FF"/>
                </a:solidFill>
                <a:latin typeface="Times New Roman" panose="02020603050405020304" pitchFamily="18" charset="0"/>
                <a:ea typeface="標楷體" panose="03000509000000000000" pitchFamily="65" charset="-120"/>
              </a:rPr>
              <a:t>日期：</a:t>
            </a:r>
            <a:r>
              <a:rPr lang="en-US" altLang="zh-TW" sz="3000" b="1" u="sng" dirty="0" smtClean="0">
                <a:solidFill>
                  <a:srgbClr val="0000FF"/>
                </a:solidFill>
                <a:latin typeface="Times New Roman" panose="02020603050405020304" pitchFamily="18" charset="0"/>
                <a:ea typeface="標楷體" panose="03000509000000000000" pitchFamily="65" charset="-120"/>
              </a:rPr>
              <a:t>105</a:t>
            </a:r>
            <a:r>
              <a:rPr lang="zh-TW" altLang="en-US" sz="3000" b="1" u="sng" dirty="0" smtClean="0">
                <a:solidFill>
                  <a:srgbClr val="0000FF"/>
                </a:solidFill>
                <a:latin typeface="Times New Roman" panose="02020603050405020304" pitchFamily="18" charset="0"/>
                <a:ea typeface="標楷體" panose="03000509000000000000" pitchFamily="65" charset="-120"/>
              </a:rPr>
              <a:t>年</a:t>
            </a:r>
            <a:r>
              <a:rPr lang="en-US" altLang="zh-TW" sz="3000" b="1" u="sng" dirty="0" smtClean="0">
                <a:solidFill>
                  <a:srgbClr val="0000FF"/>
                </a:solidFill>
                <a:latin typeface="Times New Roman" panose="02020603050405020304" pitchFamily="18" charset="0"/>
                <a:ea typeface="標楷體" panose="03000509000000000000" pitchFamily="65" charset="-120"/>
              </a:rPr>
              <a:t>11</a:t>
            </a:r>
            <a:r>
              <a:rPr lang="zh-TW" altLang="en-US" sz="3000" b="1" u="sng" dirty="0" smtClean="0">
                <a:solidFill>
                  <a:srgbClr val="0000FF"/>
                </a:solidFill>
                <a:latin typeface="Times New Roman" panose="02020603050405020304" pitchFamily="18" charset="0"/>
                <a:ea typeface="標楷體" panose="03000509000000000000" pitchFamily="65" charset="-120"/>
              </a:rPr>
              <a:t>月</a:t>
            </a:r>
            <a:r>
              <a:rPr lang="en-US" altLang="zh-TW" sz="3000" b="1" u="sng" dirty="0" smtClean="0">
                <a:solidFill>
                  <a:srgbClr val="0000FF"/>
                </a:solidFill>
                <a:latin typeface="Times New Roman" panose="02020603050405020304" pitchFamily="18" charset="0"/>
                <a:ea typeface="標楷體" panose="03000509000000000000" pitchFamily="65" charset="-120"/>
              </a:rPr>
              <a:t>8</a:t>
            </a:r>
            <a:r>
              <a:rPr lang="zh-TW" altLang="en-US" sz="3000" b="1" u="sng" dirty="0" smtClean="0">
                <a:solidFill>
                  <a:srgbClr val="0000FF"/>
                </a:solidFill>
                <a:latin typeface="Times New Roman" panose="02020603050405020304" pitchFamily="18" charset="0"/>
                <a:ea typeface="標楷體" panose="03000509000000000000" pitchFamily="65" charset="-120"/>
              </a:rPr>
              <a:t>日</a:t>
            </a:r>
            <a:endParaRPr lang="en-US" altLang="zh-TW" sz="3000" b="1" u="sng" dirty="0" smtClean="0">
              <a:solidFill>
                <a:srgbClr val="0000FF"/>
              </a:solidFill>
              <a:latin typeface="Times New Roman" panose="02020603050405020304" pitchFamily="18" charset="0"/>
              <a:ea typeface="標楷體" panose="03000509000000000000" pitchFamily="65" charset="-120"/>
            </a:endParaRPr>
          </a:p>
          <a:p>
            <a:pPr lvl="0">
              <a:spcBef>
                <a:spcPts val="600"/>
              </a:spcBef>
            </a:pPr>
            <a:r>
              <a:rPr lang="zh-TW" altLang="zh-TW" sz="3000" b="1" u="sng" dirty="0">
                <a:solidFill>
                  <a:srgbClr val="0000FF"/>
                </a:solidFill>
              </a:rPr>
              <a:t>經審查後發現資料填報有疑慮者，通知須書面</a:t>
            </a:r>
            <a:r>
              <a:rPr lang="zh-TW" altLang="zh-TW" sz="3000" b="1" u="sng" dirty="0" smtClean="0">
                <a:solidFill>
                  <a:srgbClr val="0000FF"/>
                </a:solidFill>
              </a:rPr>
              <a:t>審查或</a:t>
            </a:r>
            <a:r>
              <a:rPr lang="zh-TW" altLang="zh-TW" sz="3000" b="1" u="sng" dirty="0">
                <a:solidFill>
                  <a:srgbClr val="0000FF"/>
                </a:solidFill>
              </a:rPr>
              <a:t>實地訪視之</a:t>
            </a:r>
            <a:r>
              <a:rPr lang="zh-TW" altLang="zh-TW" sz="3000" b="1" u="sng" dirty="0" smtClean="0">
                <a:solidFill>
                  <a:srgbClr val="0000FF"/>
                </a:solidFill>
              </a:rPr>
              <a:t>學校</a:t>
            </a:r>
            <a:r>
              <a:rPr lang="zh-TW" altLang="en-US" sz="3000" b="1" u="sng" dirty="0" smtClean="0">
                <a:solidFill>
                  <a:srgbClr val="0000FF"/>
                </a:solidFill>
                <a:latin typeface="Times New Roman" panose="02020603050405020304" pitchFamily="18" charset="0"/>
                <a:ea typeface="標楷體" panose="03000509000000000000" pitchFamily="65" charset="-120"/>
              </a:rPr>
              <a:t>。</a:t>
            </a:r>
            <a:endParaRPr lang="en-US" altLang="zh-TW" sz="3000" b="1" u="sng" dirty="0" smtClean="0">
              <a:solidFill>
                <a:srgbClr val="0000FF"/>
              </a:solidFill>
              <a:latin typeface="Times New Roman" panose="02020603050405020304" pitchFamily="18" charset="0"/>
              <a:ea typeface="標楷體" panose="03000509000000000000" pitchFamily="65" charset="-120"/>
            </a:endParaRPr>
          </a:p>
          <a:p>
            <a:endParaRPr lang="en-US" altLang="zh-TW" sz="1000" dirty="0" smtClean="0">
              <a:latin typeface="Times New Roman" panose="02020603050405020304" pitchFamily="18" charset="0"/>
              <a:ea typeface="標楷體" panose="03000509000000000000" pitchFamily="65" charset="-120"/>
            </a:endParaRPr>
          </a:p>
          <a:p>
            <a:endParaRPr lang="en-US" altLang="zh-TW" sz="25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7</a:t>
            </a:r>
            <a:endParaRPr lang="zh-TW" altLang="en-US" sz="1500" b="1" dirty="0"/>
          </a:p>
        </p:txBody>
      </p:sp>
      <p:sp>
        <p:nvSpPr>
          <p:cNvPr id="5" name="文字方塊 4"/>
          <p:cNvSpPr txBox="1"/>
          <p:nvPr/>
        </p:nvSpPr>
        <p:spPr>
          <a:xfrm>
            <a:off x="-39166" y="6516052"/>
            <a:ext cx="2882974"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1</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233023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【2/6】</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4784"/>
            <a:ext cx="8229600" cy="4680520"/>
          </a:xfrm>
        </p:spPr>
        <p:txBody>
          <a:bodyPr vert="horz"/>
          <a:lstStyle/>
          <a:p>
            <a:pPr marL="109537" lvl="0"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2-3 </a:t>
            </a:r>
            <a:r>
              <a:rPr lang="zh-TW" altLang="en-US" sz="3000" b="1" dirty="0" smtClean="0">
                <a:latin typeface="Times New Roman" panose="02020603050405020304" pitchFamily="18" charset="0"/>
                <a:cs typeface="Times New Roman" pitchFamily="18" charset="0"/>
              </a:rPr>
              <a:t>書審學校回覆說明並補件</a:t>
            </a:r>
            <a:endParaRPr lang="zh-TW" altLang="en-US" sz="3000" b="1" dirty="0" smtClean="0">
              <a:latin typeface="Times New Roman" panose="02020603050405020304" pitchFamily="18" charset="0"/>
              <a:ea typeface="標楷體" panose="03000509000000000000" pitchFamily="65" charset="-120"/>
              <a:cs typeface="Times New Roman" pitchFamily="18" charset="0"/>
            </a:endParaRPr>
          </a:p>
          <a:p>
            <a:pPr lvl="0">
              <a:spcBef>
                <a:spcPts val="600"/>
              </a:spcBef>
            </a:pPr>
            <a:r>
              <a:rPr lang="zh-TW" altLang="en-US" sz="3000" b="1" dirty="0" smtClean="0">
                <a:latin typeface="Times New Roman" panose="02020603050405020304" pitchFamily="18" charset="0"/>
                <a:ea typeface="標楷體" panose="03000509000000000000" pitchFamily="65" charset="-120"/>
              </a:rPr>
              <a:t>日期：</a:t>
            </a:r>
            <a:r>
              <a:rPr lang="en-US" altLang="zh-TW" sz="3000" b="1" dirty="0" smtClean="0">
                <a:latin typeface="Times New Roman" panose="02020603050405020304" pitchFamily="18" charset="0"/>
                <a:ea typeface="標楷體" panose="03000509000000000000" pitchFamily="65" charset="-120"/>
              </a:rPr>
              <a:t>105</a:t>
            </a:r>
            <a:r>
              <a:rPr lang="zh-TW" altLang="en-US" sz="3000" b="1" dirty="0" smtClean="0">
                <a:latin typeface="Times New Roman" panose="02020603050405020304" pitchFamily="18" charset="0"/>
                <a:ea typeface="標楷體" panose="03000509000000000000" pitchFamily="65" charset="-120"/>
              </a:rPr>
              <a:t>年</a:t>
            </a:r>
            <a:r>
              <a:rPr lang="en-US" altLang="zh-TW" sz="3000" b="1" dirty="0" smtClean="0">
                <a:latin typeface="Times New Roman" panose="02020603050405020304" pitchFamily="18" charset="0"/>
                <a:ea typeface="標楷體" panose="03000509000000000000" pitchFamily="65" charset="-120"/>
              </a:rPr>
              <a:t>11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8</a:t>
            </a:r>
            <a:r>
              <a:rPr lang="zh-TW" altLang="en-US" sz="3000" b="1" dirty="0" smtClean="0">
                <a:latin typeface="Times New Roman" panose="02020603050405020304" pitchFamily="18" charset="0"/>
                <a:ea typeface="標楷體" panose="03000509000000000000" pitchFamily="65" charset="-120"/>
              </a:rPr>
              <a:t>日至</a:t>
            </a:r>
            <a:r>
              <a:rPr lang="en-US" altLang="zh-TW" sz="3000" b="1" dirty="0" smtClean="0">
                <a:latin typeface="Times New Roman" panose="02020603050405020304" pitchFamily="18" charset="0"/>
                <a:ea typeface="標楷體" panose="03000509000000000000" pitchFamily="65" charset="-120"/>
              </a:rPr>
              <a:t>11</a:t>
            </a:r>
            <a:r>
              <a:rPr lang="zh-TW" altLang="en-US" sz="3000" b="1" dirty="0" smtClean="0">
                <a:latin typeface="Times New Roman" panose="02020603050405020304" pitchFamily="18" charset="0"/>
                <a:ea typeface="標楷體" panose="03000509000000000000" pitchFamily="65" charset="-120"/>
              </a:rPr>
              <a:t>月</a:t>
            </a:r>
            <a:r>
              <a:rPr lang="en-US" altLang="zh-TW" sz="3000" b="1" u="sng" dirty="0" smtClean="0">
                <a:solidFill>
                  <a:srgbClr val="FF0000"/>
                </a:solidFill>
                <a:latin typeface="Times New Roman" panose="02020603050405020304" pitchFamily="18" charset="0"/>
                <a:ea typeface="標楷體" panose="03000509000000000000" pitchFamily="65" charset="-120"/>
              </a:rPr>
              <a:t>11</a:t>
            </a:r>
            <a:r>
              <a:rPr lang="zh-TW" altLang="en-US" sz="3000" b="1" dirty="0" smtClean="0">
                <a:latin typeface="Times New Roman" panose="02020603050405020304" pitchFamily="18" charset="0"/>
                <a:ea typeface="標楷體" panose="03000509000000000000" pitchFamily="65" charset="-120"/>
              </a:rPr>
              <a:t>日</a:t>
            </a:r>
            <a:endParaRPr lang="en-US" altLang="zh-TW" sz="3000" b="1" dirty="0" smtClean="0">
              <a:latin typeface="Times New Roman" panose="02020603050405020304" pitchFamily="18" charset="0"/>
              <a:ea typeface="標楷體" panose="03000509000000000000" pitchFamily="65" charset="-120"/>
            </a:endParaRPr>
          </a:p>
          <a:p>
            <a:pPr>
              <a:spcBef>
                <a:spcPts val="600"/>
              </a:spcBef>
            </a:pPr>
            <a:r>
              <a:rPr lang="zh-TW" altLang="en-US" sz="3000" dirty="0" smtClean="0">
                <a:latin typeface="Times New Roman" panose="02020603050405020304" pitchFamily="18" charset="0"/>
              </a:rPr>
              <a:t>書審學校</a:t>
            </a:r>
            <a:r>
              <a:rPr lang="zh-TW" altLang="en-US" sz="3000" dirty="0">
                <a:latin typeface="Times New Roman" panose="02020603050405020304" pitchFamily="18" charset="0"/>
              </a:rPr>
              <a:t>針對書審結果於時限內回覆說明並提供相關佐證資料</a:t>
            </a:r>
            <a:r>
              <a:rPr lang="zh-TW" altLang="en-US" sz="3000" dirty="0" smtClean="0">
                <a:latin typeface="Times New Roman" panose="02020603050405020304" pitchFamily="18" charset="0"/>
              </a:rPr>
              <a:t>。</a:t>
            </a:r>
            <a:endParaRPr lang="en-US" altLang="zh-TW" sz="3000" dirty="0" smtClean="0">
              <a:latin typeface="Times New Roman" panose="02020603050405020304" pitchFamily="18" charset="0"/>
            </a:endParaRPr>
          </a:p>
          <a:p>
            <a:endParaRPr lang="en-US" altLang="zh-TW" sz="3000" dirty="0">
              <a:latin typeface="Times New Roman" panose="02020603050405020304" pitchFamily="18" charset="0"/>
              <a:ea typeface="標楷體" panose="03000509000000000000" pitchFamily="65" charset="-120"/>
            </a:endParaRPr>
          </a:p>
          <a:p>
            <a:pPr marL="109537" lvl="0" indent="0">
              <a:buNone/>
            </a:pPr>
            <a:r>
              <a:rPr lang="en-US" altLang="zh-TW" sz="3000" b="1" dirty="0" smtClean="0">
                <a:latin typeface="Times New Roman" panose="02020603050405020304" pitchFamily="18" charset="0"/>
                <a:cs typeface="Times New Roman" pitchFamily="18" charset="0"/>
              </a:rPr>
              <a:t>2-4 </a:t>
            </a:r>
            <a:r>
              <a:rPr lang="zh-TW" altLang="en-US" sz="3000" b="1" dirty="0" smtClean="0">
                <a:latin typeface="Times New Roman" panose="02020603050405020304" pitchFamily="18" charset="0"/>
                <a:cs typeface="Times New Roman" pitchFamily="18" charset="0"/>
              </a:rPr>
              <a:t>本部審查書審學校回覆說明</a:t>
            </a:r>
          </a:p>
          <a:p>
            <a:pPr>
              <a:spcBef>
                <a:spcPts val="600"/>
              </a:spcBef>
            </a:pPr>
            <a:r>
              <a:rPr lang="zh-TW" altLang="en-US" sz="3000" b="1" dirty="0" smtClean="0">
                <a:latin typeface="Times New Roman" panose="02020603050405020304" pitchFamily="18" charset="0"/>
              </a:rPr>
              <a:t>日期：</a:t>
            </a:r>
            <a:r>
              <a:rPr lang="en-US" altLang="zh-TW" sz="3000" b="1" dirty="0" smtClean="0">
                <a:latin typeface="Times New Roman" panose="02020603050405020304" pitchFamily="18" charset="0"/>
              </a:rPr>
              <a:t>105</a:t>
            </a:r>
            <a:r>
              <a:rPr lang="zh-TW" altLang="en-US" sz="3000" b="1" dirty="0" smtClean="0">
                <a:latin typeface="Times New Roman" panose="02020603050405020304" pitchFamily="18" charset="0"/>
              </a:rPr>
              <a:t>年</a:t>
            </a:r>
            <a:r>
              <a:rPr lang="en-US" altLang="zh-TW" sz="3000" b="1" dirty="0" smtClean="0">
                <a:latin typeface="Times New Roman" panose="02020603050405020304" pitchFamily="18" charset="0"/>
              </a:rPr>
              <a:t>11</a:t>
            </a:r>
            <a:r>
              <a:rPr lang="zh-TW" altLang="en-US" sz="3000" b="1" dirty="0" smtClean="0">
                <a:latin typeface="Times New Roman" panose="02020603050405020304" pitchFamily="18" charset="0"/>
              </a:rPr>
              <a:t>月</a:t>
            </a:r>
            <a:r>
              <a:rPr lang="en-US" altLang="zh-TW" sz="3000" b="1" u="sng" dirty="0" smtClean="0">
                <a:solidFill>
                  <a:srgbClr val="FF0000"/>
                </a:solidFill>
                <a:latin typeface="Times New Roman" panose="02020603050405020304" pitchFamily="18" charset="0"/>
              </a:rPr>
              <a:t>14</a:t>
            </a:r>
            <a:r>
              <a:rPr lang="zh-TW" altLang="en-US" sz="3000" b="1" dirty="0" smtClean="0">
                <a:latin typeface="Times New Roman" panose="02020603050405020304" pitchFamily="18" charset="0"/>
              </a:rPr>
              <a:t>日至</a:t>
            </a:r>
            <a:r>
              <a:rPr lang="en-US" altLang="zh-TW" sz="3000" b="1" dirty="0" smtClean="0">
                <a:latin typeface="Times New Roman" panose="02020603050405020304" pitchFamily="18" charset="0"/>
              </a:rPr>
              <a:t>11</a:t>
            </a:r>
            <a:r>
              <a:rPr lang="zh-TW" altLang="en-US" sz="3000" b="1" dirty="0" smtClean="0">
                <a:latin typeface="Times New Roman" panose="02020603050405020304" pitchFamily="18" charset="0"/>
              </a:rPr>
              <a:t>月</a:t>
            </a:r>
            <a:r>
              <a:rPr lang="en-US" altLang="zh-TW" sz="3000" b="1" dirty="0" smtClean="0">
                <a:latin typeface="Times New Roman" panose="02020603050405020304" pitchFamily="18" charset="0"/>
              </a:rPr>
              <a:t>16</a:t>
            </a:r>
            <a:r>
              <a:rPr lang="zh-TW" altLang="en-US" sz="3000" b="1" dirty="0" smtClean="0">
                <a:latin typeface="Times New Roman" panose="02020603050405020304" pitchFamily="18" charset="0"/>
              </a:rPr>
              <a:t>日</a:t>
            </a:r>
            <a:endParaRPr lang="en-US" altLang="zh-TW" sz="3000" b="1" dirty="0" smtClean="0">
              <a:latin typeface="Times New Roman" panose="02020603050405020304" pitchFamily="18" charset="0"/>
            </a:endParaRPr>
          </a:p>
          <a:p>
            <a:pPr>
              <a:spcBef>
                <a:spcPts val="600"/>
              </a:spcBef>
            </a:pPr>
            <a:r>
              <a:rPr lang="zh-TW" altLang="en-US" sz="3000" dirty="0" smtClean="0">
                <a:latin typeface="Times New Roman" panose="02020603050405020304" pitchFamily="18" charset="0"/>
              </a:rPr>
              <a:t>本部審查書審學校</a:t>
            </a:r>
            <a:r>
              <a:rPr lang="zh-TW" altLang="en-US" sz="3000" dirty="0">
                <a:latin typeface="Times New Roman" panose="02020603050405020304" pitchFamily="18" charset="0"/>
              </a:rPr>
              <a:t>回覆</a:t>
            </a:r>
            <a:r>
              <a:rPr lang="zh-TW" altLang="en-US" sz="3000" dirty="0" smtClean="0">
                <a:latin typeface="Times New Roman" panose="02020603050405020304" pitchFamily="18" charset="0"/>
              </a:rPr>
              <a:t>說明及相關佐證資料，</a:t>
            </a:r>
            <a:r>
              <a:rPr lang="zh-TW" altLang="en-US" sz="3000" dirty="0">
                <a:latin typeface="Times New Roman" panose="02020603050405020304" pitchFamily="18" charset="0"/>
              </a:rPr>
              <a:t>將審查結果通知學校。</a:t>
            </a:r>
            <a:endParaRPr lang="en-US" altLang="zh-TW" sz="3000" dirty="0" smtClean="0">
              <a:latin typeface="Times New Roman" panose="02020603050405020304" pitchFamily="18" charset="0"/>
              <a:ea typeface="標楷體" panose="03000509000000000000" pitchFamily="65" charset="-120"/>
            </a:endParaRPr>
          </a:p>
          <a:p>
            <a:endParaRPr lang="en-US" altLang="zh-TW" sz="1000" dirty="0" smtClean="0">
              <a:latin typeface="Times New Roman" panose="02020603050405020304" pitchFamily="18" charset="0"/>
              <a:ea typeface="標楷體" panose="03000509000000000000" pitchFamily="65" charset="-120"/>
            </a:endParaRPr>
          </a:p>
          <a:p>
            <a:endParaRPr lang="en-US" altLang="zh-TW" sz="25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r>
              <a:rPr lang="en-US" altLang="zh-TW" sz="1500" b="1" dirty="0" smtClean="0"/>
              <a:t>8</a:t>
            </a:r>
            <a:endParaRPr lang="zh-TW" altLang="en-US" sz="1500" b="1" dirty="0"/>
          </a:p>
        </p:txBody>
      </p:sp>
      <p:sp>
        <p:nvSpPr>
          <p:cNvPr id="5" name="文字方塊 4"/>
          <p:cNvSpPr txBox="1"/>
          <p:nvPr/>
        </p:nvSpPr>
        <p:spPr>
          <a:xfrm>
            <a:off x="-39166" y="6516052"/>
            <a:ext cx="2882974" cy="400110"/>
          </a:xfrm>
          <a:prstGeom prst="rect">
            <a:avLst/>
          </a:prstGeom>
          <a:noFill/>
        </p:spPr>
        <p:txBody>
          <a:bodyPr wrap="square" rtlCol="0">
            <a:spAutoFit/>
          </a:bodyPr>
          <a:lstStyle/>
          <a:p>
            <a:r>
              <a:rPr lang="zh-TW" altLang="en-US" sz="2000" b="1" dirty="0" smtClean="0">
                <a:latin typeface="Times New Roman" panose="02020603050405020304" pitchFamily="18" charset="0"/>
                <a:ea typeface="標楷體" panose="03000509000000000000" pitchFamily="65" charset="-120"/>
              </a:rPr>
              <a:t>註：詳</a:t>
            </a:r>
            <a:r>
              <a:rPr lang="zh-TW" altLang="en-US" sz="2000" b="1" dirty="0">
                <a:latin typeface="Times New Roman" panose="02020603050405020304" pitchFamily="18" charset="0"/>
                <a:ea typeface="標楷體" panose="03000509000000000000" pitchFamily="65" charset="-120"/>
              </a:rPr>
              <a:t>見會議資料</a:t>
            </a:r>
            <a:r>
              <a:rPr lang="zh-TW" altLang="en-US" sz="2000" b="1" dirty="0" smtClean="0">
                <a:latin typeface="Times New Roman" panose="02020603050405020304" pitchFamily="18" charset="0"/>
                <a:ea typeface="標楷體" panose="03000509000000000000" pitchFamily="65" charset="-120"/>
              </a:rPr>
              <a:t>第</a:t>
            </a:r>
            <a:r>
              <a:rPr lang="en-US" altLang="zh-TW" sz="2000" b="1" dirty="0" smtClean="0">
                <a:latin typeface="Times New Roman" panose="02020603050405020304" pitchFamily="18" charset="0"/>
                <a:ea typeface="標楷體" panose="03000509000000000000" pitchFamily="65" charset="-120"/>
              </a:rPr>
              <a:t>1</a:t>
            </a:r>
            <a:r>
              <a:rPr lang="zh-TW" altLang="en-US" sz="2000" b="1" dirty="0" smtClean="0">
                <a:latin typeface="Times New Roman" panose="02020603050405020304" pitchFamily="18" charset="0"/>
                <a:ea typeface="標楷體" panose="03000509000000000000" pitchFamily="65" charset="-120"/>
              </a:rPr>
              <a:t>頁</a:t>
            </a:r>
            <a:endParaRPr lang="zh-TW" altLang="en-US" sz="2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165016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9153</TotalTime>
  <Words>2745</Words>
  <Application>Microsoft Office PowerPoint</Application>
  <PresentationFormat>如螢幕大小 (4:3)</PresentationFormat>
  <Paragraphs>381</Paragraphs>
  <Slides>35</Slides>
  <Notes>8</Notes>
  <HiddenSlides>0</HiddenSlides>
  <MMClips>0</MMClips>
  <ScaleCrop>false</ScaleCrop>
  <HeadingPairs>
    <vt:vector size="4" baseType="variant">
      <vt:variant>
        <vt:lpstr>佈景主題</vt:lpstr>
      </vt:variant>
      <vt:variant>
        <vt:i4>1</vt:i4>
      </vt:variant>
      <vt:variant>
        <vt:lpstr>投影片標題</vt:lpstr>
      </vt:variant>
      <vt:variant>
        <vt:i4>35</vt:i4>
      </vt:variant>
    </vt:vector>
  </HeadingPairs>
  <TitlesOfParts>
    <vt:vector size="36" baseType="lpstr">
      <vt:lpstr>匯合</vt:lpstr>
      <vt:lpstr>106年度教育部獎勵私立大學 校院校務發展計畫</vt:lpstr>
      <vt:lpstr>簡報大綱</vt:lpstr>
      <vt:lpstr>一、作業流程</vt:lpstr>
      <vt:lpstr>第一階段【1/4】</vt:lpstr>
      <vt:lpstr>第一階段【2/4】</vt:lpstr>
      <vt:lpstr>第一階段【3/4】</vt:lpstr>
      <vt:lpstr>第一階段【4/4】</vt:lpstr>
      <vt:lpstr>第二階段【1/6】</vt:lpstr>
      <vt:lpstr>第二階段【2/6】</vt:lpstr>
      <vt:lpstr>第二階段【3/6】</vt:lpstr>
      <vt:lpstr>第二階段【4/6】</vt:lpstr>
      <vt:lpstr>第二階段【5/6】</vt:lpstr>
      <vt:lpstr>第二階段【6/6】</vt:lpstr>
      <vt:lpstr>第三階段【1/3】</vt:lpstr>
      <vt:lpstr>第三階段【2/3】</vt:lpstr>
      <vt:lpstr>第三階段【3/3】</vt:lpstr>
      <vt:lpstr>二、106年度修正要點草案重點</vt:lpstr>
      <vt:lpstr>PowerPoint 簡報</vt:lpstr>
      <vt:lpstr>PowerPoint 簡報</vt:lpstr>
      <vt:lpstr>PowerPoint 簡報</vt:lpstr>
      <vt:lpstr>PowerPoint 簡報</vt:lpstr>
      <vt:lpstr>PowerPoint 簡報</vt:lpstr>
      <vt:lpstr>PowerPoint 簡報</vt:lpstr>
      <vt:lpstr>PowerPoint 簡報</vt:lpstr>
      <vt:lpstr>PowerPoint 簡報</vt:lpstr>
      <vt:lpstr>三、填表注意事項</vt:lpstr>
      <vt:lpstr>四、資料採計期間及來源對照表</vt:lpstr>
      <vt:lpstr>五、105年度經費執行績效表內容【1/2】</vt:lpstr>
      <vt:lpstr>五、105年度經費執行績效表內容【2/2】</vt:lpstr>
      <vt:lpstr>六、配合措施【1/4】</vt:lpstr>
      <vt:lpstr>六、配合措施【2/4】</vt:lpstr>
      <vt:lpstr>六、配合措施【3/4】</vt:lpstr>
      <vt:lpstr>六、配合措施【4/4】</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0</dc:title>
  <dc:creator>美君</dc:creator>
  <cp:lastModifiedBy>田滿嬌</cp:lastModifiedBy>
  <cp:revision>801</cp:revision>
  <cp:lastPrinted>2016-10-12T08:15:31Z</cp:lastPrinted>
  <dcterms:created xsi:type="dcterms:W3CDTF">2012-05-16T02:33:29Z</dcterms:created>
  <dcterms:modified xsi:type="dcterms:W3CDTF">2016-10-18T05:43:13Z</dcterms:modified>
</cp:coreProperties>
</file>